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647" r:id="rId2"/>
    <p:sldId id="648" r:id="rId3"/>
    <p:sldId id="664" r:id="rId4"/>
    <p:sldId id="611" r:id="rId5"/>
    <p:sldId id="619" r:id="rId6"/>
    <p:sldId id="325" r:id="rId7"/>
    <p:sldId id="618" r:id="rId8"/>
    <p:sldId id="615" r:id="rId9"/>
    <p:sldId id="634" r:id="rId10"/>
    <p:sldId id="609" r:id="rId11"/>
    <p:sldId id="612" r:id="rId12"/>
    <p:sldId id="635" r:id="rId13"/>
    <p:sldId id="651" r:id="rId14"/>
    <p:sldId id="652" r:id="rId15"/>
    <p:sldId id="653" r:id="rId16"/>
    <p:sldId id="636" r:id="rId17"/>
    <p:sldId id="637" r:id="rId18"/>
    <p:sldId id="646" r:id="rId19"/>
    <p:sldId id="665" r:id="rId20"/>
    <p:sldId id="638" r:id="rId21"/>
    <p:sldId id="658" r:id="rId22"/>
    <p:sldId id="659" r:id="rId23"/>
    <p:sldId id="660" r:id="rId24"/>
    <p:sldId id="654" r:id="rId25"/>
    <p:sldId id="596" r:id="rId26"/>
    <p:sldId id="639" r:id="rId27"/>
    <p:sldId id="627" r:id="rId28"/>
    <p:sldId id="661" r:id="rId29"/>
    <p:sldId id="662" r:id="rId30"/>
    <p:sldId id="663" r:id="rId31"/>
    <p:sldId id="640" r:id="rId32"/>
    <p:sldId id="628" r:id="rId33"/>
    <p:sldId id="641" r:id="rId34"/>
    <p:sldId id="629" r:id="rId35"/>
    <p:sldId id="630" r:id="rId36"/>
    <p:sldId id="613" r:id="rId37"/>
    <p:sldId id="666" r:id="rId38"/>
    <p:sldId id="655" r:id="rId39"/>
    <p:sldId id="62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F3E1C8"/>
    <a:srgbClr val="FFFF00"/>
    <a:srgbClr val="FF8AD8"/>
    <a:srgbClr val="FFE699"/>
    <a:srgbClr val="000000"/>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010"/>
    <p:restoredTop sz="89648"/>
  </p:normalViewPr>
  <p:slideViewPr>
    <p:cSldViewPr snapToGrid="0">
      <p:cViewPr varScale="1">
        <p:scale>
          <a:sx n="110" d="100"/>
          <a:sy n="110" d="100"/>
        </p:scale>
        <p:origin x="896" y="176"/>
      </p:cViewPr>
      <p:guideLst/>
    </p:cSldViewPr>
  </p:slideViewPr>
  <p:notesTextViewPr>
    <p:cViewPr>
      <p:scale>
        <a:sx n="1" d="1"/>
        <a:sy n="1" d="1"/>
      </p:scale>
      <p:origin x="0" y="0"/>
    </p:cViewPr>
  </p:notesTextViewPr>
  <p:sorterViewPr>
    <p:cViewPr>
      <p:scale>
        <a:sx n="90" d="100"/>
        <a:sy n="90" d="100"/>
      </p:scale>
      <p:origin x="0" y="-91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A65DD-3E4A-C649-8D63-FEA05D767784}" type="datetimeFigureOut">
              <a:rPr lang="en-US" smtClean="0"/>
              <a:t>8/19/23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BE08F1-803D-8245-B561-468E848D188D}" type="slidenum">
              <a:rPr lang="en-US" smtClean="0"/>
              <a:t>‹#›</a:t>
            </a:fld>
            <a:endParaRPr lang="en-US"/>
          </a:p>
        </p:txBody>
      </p:sp>
    </p:spTree>
    <p:extLst>
      <p:ext uri="{BB962C8B-B14F-4D97-AF65-F5344CB8AC3E}">
        <p14:creationId xmlns:p14="http://schemas.microsoft.com/office/powerpoint/2010/main" val="1184475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ref.ly/logosres/eec17es?ref=Bible.Es7.8&amp;off=773&amp;ctx=mself+on+the+queen.+~According+to+Plutarc"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biblehub.com/romans/5-4.htm"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biblehub.com/romans/5-5.htm"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1</a:t>
            </a:fld>
            <a:endParaRPr lang="en-US"/>
          </a:p>
        </p:txBody>
      </p:sp>
    </p:spTree>
    <p:extLst>
      <p:ext uri="{BB962C8B-B14F-4D97-AF65-F5344CB8AC3E}">
        <p14:creationId xmlns:p14="http://schemas.microsoft.com/office/powerpoint/2010/main" val="3182178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10</a:t>
            </a:fld>
            <a:endParaRPr lang="en-US"/>
          </a:p>
        </p:txBody>
      </p:sp>
    </p:spTree>
    <p:extLst>
      <p:ext uri="{BB962C8B-B14F-4D97-AF65-F5344CB8AC3E}">
        <p14:creationId xmlns:p14="http://schemas.microsoft.com/office/powerpoint/2010/main" val="2761976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11</a:t>
            </a:fld>
            <a:endParaRPr lang="en-US"/>
          </a:p>
        </p:txBody>
      </p:sp>
    </p:spTree>
    <p:extLst>
      <p:ext uri="{BB962C8B-B14F-4D97-AF65-F5344CB8AC3E}">
        <p14:creationId xmlns:p14="http://schemas.microsoft.com/office/powerpoint/2010/main" val="1582386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12</a:t>
            </a:fld>
            <a:endParaRPr lang="en-US"/>
          </a:p>
        </p:txBody>
      </p:sp>
    </p:spTree>
    <p:extLst>
      <p:ext uri="{BB962C8B-B14F-4D97-AF65-F5344CB8AC3E}">
        <p14:creationId xmlns:p14="http://schemas.microsoft.com/office/powerpoint/2010/main" val="871240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13</a:t>
            </a:fld>
            <a:endParaRPr lang="en-US"/>
          </a:p>
        </p:txBody>
      </p:sp>
    </p:spTree>
    <p:extLst>
      <p:ext uri="{BB962C8B-B14F-4D97-AF65-F5344CB8AC3E}">
        <p14:creationId xmlns:p14="http://schemas.microsoft.com/office/powerpoint/2010/main" val="184108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14</a:t>
            </a:fld>
            <a:endParaRPr lang="en-US"/>
          </a:p>
        </p:txBody>
      </p:sp>
    </p:spTree>
    <p:extLst>
      <p:ext uri="{BB962C8B-B14F-4D97-AF65-F5344CB8AC3E}">
        <p14:creationId xmlns:p14="http://schemas.microsoft.com/office/powerpoint/2010/main" val="1573968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15</a:t>
            </a:fld>
            <a:endParaRPr lang="en-US"/>
          </a:p>
        </p:txBody>
      </p:sp>
    </p:spTree>
    <p:extLst>
      <p:ext uri="{BB962C8B-B14F-4D97-AF65-F5344CB8AC3E}">
        <p14:creationId xmlns:p14="http://schemas.microsoft.com/office/powerpoint/2010/main" val="3370512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16</a:t>
            </a:fld>
            <a:endParaRPr lang="en-US"/>
          </a:p>
        </p:txBody>
      </p:sp>
    </p:spTree>
    <p:extLst>
      <p:ext uri="{BB962C8B-B14F-4D97-AF65-F5344CB8AC3E}">
        <p14:creationId xmlns:p14="http://schemas.microsoft.com/office/powerpoint/2010/main" val="102299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17</a:t>
            </a:fld>
            <a:endParaRPr lang="en-US"/>
          </a:p>
        </p:txBody>
      </p:sp>
    </p:spTree>
    <p:extLst>
      <p:ext uri="{BB962C8B-B14F-4D97-AF65-F5344CB8AC3E}">
        <p14:creationId xmlns:p14="http://schemas.microsoft.com/office/powerpoint/2010/main" val="3697769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18</a:t>
            </a:fld>
            <a:endParaRPr lang="en-US"/>
          </a:p>
        </p:txBody>
      </p:sp>
    </p:spTree>
    <p:extLst>
      <p:ext uri="{BB962C8B-B14F-4D97-AF65-F5344CB8AC3E}">
        <p14:creationId xmlns:p14="http://schemas.microsoft.com/office/powerpoint/2010/main" val="2109182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19</a:t>
            </a:fld>
            <a:endParaRPr lang="en-US"/>
          </a:p>
        </p:txBody>
      </p:sp>
    </p:spTree>
    <p:extLst>
      <p:ext uri="{BB962C8B-B14F-4D97-AF65-F5344CB8AC3E}">
        <p14:creationId xmlns:p14="http://schemas.microsoft.com/office/powerpoint/2010/main" val="2552649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2</a:t>
            </a:fld>
            <a:endParaRPr lang="en-US"/>
          </a:p>
        </p:txBody>
      </p:sp>
    </p:spTree>
    <p:extLst>
      <p:ext uri="{BB962C8B-B14F-4D97-AF65-F5344CB8AC3E}">
        <p14:creationId xmlns:p14="http://schemas.microsoft.com/office/powerpoint/2010/main" val="886930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20</a:t>
            </a:fld>
            <a:endParaRPr lang="en-US"/>
          </a:p>
        </p:txBody>
      </p:sp>
    </p:spTree>
    <p:extLst>
      <p:ext uri="{BB962C8B-B14F-4D97-AF65-F5344CB8AC3E}">
        <p14:creationId xmlns:p14="http://schemas.microsoft.com/office/powerpoint/2010/main" val="2427590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21</a:t>
            </a:fld>
            <a:endParaRPr lang="en-US"/>
          </a:p>
        </p:txBody>
      </p:sp>
    </p:spTree>
    <p:extLst>
      <p:ext uri="{BB962C8B-B14F-4D97-AF65-F5344CB8AC3E}">
        <p14:creationId xmlns:p14="http://schemas.microsoft.com/office/powerpoint/2010/main" val="3235416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22</a:t>
            </a:fld>
            <a:endParaRPr lang="en-US"/>
          </a:p>
        </p:txBody>
      </p:sp>
    </p:spTree>
    <p:extLst>
      <p:ext uri="{BB962C8B-B14F-4D97-AF65-F5344CB8AC3E}">
        <p14:creationId xmlns:p14="http://schemas.microsoft.com/office/powerpoint/2010/main" val="2001177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23</a:t>
            </a:fld>
            <a:endParaRPr lang="en-US"/>
          </a:p>
        </p:txBody>
      </p:sp>
    </p:spTree>
    <p:extLst>
      <p:ext uri="{BB962C8B-B14F-4D97-AF65-F5344CB8AC3E}">
        <p14:creationId xmlns:p14="http://schemas.microsoft.com/office/powerpoint/2010/main" val="2969359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24</a:t>
            </a:fld>
            <a:endParaRPr lang="en-US"/>
          </a:p>
        </p:txBody>
      </p:sp>
    </p:spTree>
    <p:extLst>
      <p:ext uri="{BB962C8B-B14F-4D97-AF65-F5344CB8AC3E}">
        <p14:creationId xmlns:p14="http://schemas.microsoft.com/office/powerpoint/2010/main" val="409772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25</a:t>
            </a:fld>
            <a:endParaRPr lang="en-US"/>
          </a:p>
        </p:txBody>
      </p:sp>
    </p:spTree>
    <p:extLst>
      <p:ext uri="{BB962C8B-B14F-4D97-AF65-F5344CB8AC3E}">
        <p14:creationId xmlns:p14="http://schemas.microsoft.com/office/powerpoint/2010/main" val="3871537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26</a:t>
            </a:fld>
            <a:endParaRPr lang="en-US"/>
          </a:p>
        </p:txBody>
      </p:sp>
    </p:spTree>
    <p:extLst>
      <p:ext uri="{BB962C8B-B14F-4D97-AF65-F5344CB8AC3E}">
        <p14:creationId xmlns:p14="http://schemas.microsoft.com/office/powerpoint/2010/main" val="166754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27</a:t>
            </a:fld>
            <a:endParaRPr lang="en-US"/>
          </a:p>
        </p:txBody>
      </p:sp>
    </p:spTree>
    <p:extLst>
      <p:ext uri="{BB962C8B-B14F-4D97-AF65-F5344CB8AC3E}">
        <p14:creationId xmlns:p14="http://schemas.microsoft.com/office/powerpoint/2010/main" val="2678683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28</a:t>
            </a:fld>
            <a:endParaRPr lang="en-US"/>
          </a:p>
        </p:txBody>
      </p:sp>
    </p:spTree>
    <p:extLst>
      <p:ext uri="{BB962C8B-B14F-4D97-AF65-F5344CB8AC3E}">
        <p14:creationId xmlns:p14="http://schemas.microsoft.com/office/powerpoint/2010/main" val="2157745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29</a:t>
            </a:fld>
            <a:endParaRPr lang="en-US"/>
          </a:p>
        </p:txBody>
      </p:sp>
    </p:spTree>
    <p:extLst>
      <p:ext uri="{BB962C8B-B14F-4D97-AF65-F5344CB8AC3E}">
        <p14:creationId xmlns:p14="http://schemas.microsoft.com/office/powerpoint/2010/main" val="1446798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“young virgins” – </a:t>
            </a:r>
            <a:r>
              <a:rPr lang="en-US" b="1" dirty="0" err="1"/>
              <a:t>naarah</a:t>
            </a:r>
            <a:r>
              <a:rPr lang="en-US" dirty="0"/>
              <a:t> (young girl, maiden…); </a:t>
            </a:r>
            <a:r>
              <a:rPr lang="en-US" b="1" dirty="0" err="1"/>
              <a:t>bethulah</a:t>
            </a:r>
            <a:r>
              <a:rPr lang="en-US" dirty="0"/>
              <a:t> (virgin, maiden)</a:t>
            </a:r>
          </a:p>
        </p:txBody>
      </p:sp>
      <p:sp>
        <p:nvSpPr>
          <p:cNvPr id="4" name="Slide Number Placeholder 3"/>
          <p:cNvSpPr>
            <a:spLocks noGrp="1"/>
          </p:cNvSpPr>
          <p:nvPr>
            <p:ph type="sldNum" sz="quarter" idx="5"/>
          </p:nvPr>
        </p:nvSpPr>
        <p:spPr/>
        <p:txBody>
          <a:bodyPr/>
          <a:lstStyle/>
          <a:p>
            <a:fld id="{98BE08F1-803D-8245-B561-468E848D188D}" type="slidenum">
              <a:rPr lang="en-US" smtClean="0"/>
              <a:t>3</a:t>
            </a:fld>
            <a:endParaRPr lang="en-US"/>
          </a:p>
        </p:txBody>
      </p:sp>
    </p:spTree>
    <p:extLst>
      <p:ext uri="{BB962C8B-B14F-4D97-AF65-F5344CB8AC3E}">
        <p14:creationId xmlns:p14="http://schemas.microsoft.com/office/powerpoint/2010/main" val="1076781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According to Plutarch (</a:t>
            </a:r>
            <a:r>
              <a:rPr lang="en-US">
                <a:effectLst/>
                <a:latin typeface="Helvetica" pitchFamily="2" charset="0"/>
              </a:rPr>
              <a:t>Greek historian, d </a:t>
            </a:r>
            <a:r>
              <a:rPr lang="en-US" dirty="0">
                <a:effectLst/>
                <a:latin typeface="Helvetica" pitchFamily="2" charset="0"/>
              </a:rPr>
              <a:t>AD 118)  (</a:t>
            </a:r>
            <a:r>
              <a:rPr lang="en-US" i="1" dirty="0">
                <a:effectLst/>
                <a:latin typeface="Helvetica" pitchFamily="2" charset="0"/>
              </a:rPr>
              <a:t>Artaxerxes</a:t>
            </a:r>
            <a:r>
              <a:rPr lang="en-US" dirty="0">
                <a:effectLst/>
                <a:latin typeface="Helvetica" pitchFamily="2" charset="0"/>
              </a:rPr>
              <a:t> 27.1), touching the Persian king’s wife/concubine was a capital offense. In Assyrian law, no man was allowed to draw within more than seven paces of a member of the king’s harem (see Clines, 312). Haman must surely have been out of his mind to have made such an error</a:t>
            </a:r>
          </a:p>
          <a:p>
            <a:r>
              <a:rPr lang="en-US" dirty="0">
                <a:effectLst/>
                <a:latin typeface="Calibri" panose="020F0502020204030204" pitchFamily="34" charset="0"/>
              </a:rPr>
              <a:t> </a:t>
            </a:r>
            <a:r>
              <a:rPr lang="en-US" dirty="0" err="1">
                <a:effectLst/>
                <a:latin typeface="Calibri" panose="020F0502020204030204" pitchFamily="34" charset="0"/>
              </a:rPr>
              <a:t>Tomasino</a:t>
            </a:r>
            <a:r>
              <a:rPr lang="en-US" dirty="0">
                <a:effectLst/>
                <a:latin typeface="Calibri" panose="020F0502020204030204" pitchFamily="34" charset="0"/>
              </a:rPr>
              <a:t>, A. (n.d.). </a:t>
            </a:r>
            <a:r>
              <a:rPr lang="en-US" i="1" u="sng" dirty="0">
                <a:solidFill>
                  <a:srgbClr val="0000FF"/>
                </a:solidFill>
                <a:effectLst/>
                <a:latin typeface="Calibri" panose="020F0502020204030204" pitchFamily="34" charset="0"/>
                <a:hlinkClick r:id="rId3"/>
              </a:rPr>
              <a:t>Esther: Evangelical Exegetical Commentary</a:t>
            </a:r>
            <a:r>
              <a:rPr lang="en-US" dirty="0">
                <a:effectLst/>
                <a:latin typeface="Calibri" panose="020F0502020204030204" pitchFamily="34" charset="0"/>
              </a:rPr>
              <a:t> (H. W. House &amp; W. Barrick, Eds.; p. 298). </a:t>
            </a:r>
            <a:r>
              <a:rPr lang="en-US" dirty="0" err="1">
                <a:effectLst/>
                <a:latin typeface="Calibri" panose="020F0502020204030204" pitchFamily="34" charset="0"/>
              </a:rPr>
              <a:t>Lexham</a:t>
            </a:r>
            <a:r>
              <a:rPr lang="en-US" dirty="0">
                <a:effectLst/>
                <a:latin typeface="Calibri" panose="020F0502020204030204" pitchFamily="34" charset="0"/>
              </a:rPr>
              <a:t> Press.</a:t>
            </a:r>
          </a:p>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30</a:t>
            </a:fld>
            <a:endParaRPr lang="en-US"/>
          </a:p>
        </p:txBody>
      </p:sp>
    </p:spTree>
    <p:extLst>
      <p:ext uri="{BB962C8B-B14F-4D97-AF65-F5344CB8AC3E}">
        <p14:creationId xmlns:p14="http://schemas.microsoft.com/office/powerpoint/2010/main" val="3430688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31</a:t>
            </a:fld>
            <a:endParaRPr lang="en-US"/>
          </a:p>
        </p:txBody>
      </p:sp>
    </p:spTree>
    <p:extLst>
      <p:ext uri="{BB962C8B-B14F-4D97-AF65-F5344CB8AC3E}">
        <p14:creationId xmlns:p14="http://schemas.microsoft.com/office/powerpoint/2010/main" val="23367268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32</a:t>
            </a:fld>
            <a:endParaRPr lang="en-US"/>
          </a:p>
        </p:txBody>
      </p:sp>
    </p:spTree>
    <p:extLst>
      <p:ext uri="{BB962C8B-B14F-4D97-AF65-F5344CB8AC3E}">
        <p14:creationId xmlns:p14="http://schemas.microsoft.com/office/powerpoint/2010/main" val="3420606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33</a:t>
            </a:fld>
            <a:endParaRPr lang="en-US"/>
          </a:p>
        </p:txBody>
      </p:sp>
    </p:spTree>
    <p:extLst>
      <p:ext uri="{BB962C8B-B14F-4D97-AF65-F5344CB8AC3E}">
        <p14:creationId xmlns:p14="http://schemas.microsoft.com/office/powerpoint/2010/main" val="6922402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34</a:t>
            </a:fld>
            <a:endParaRPr lang="en-US"/>
          </a:p>
        </p:txBody>
      </p:sp>
    </p:spTree>
    <p:extLst>
      <p:ext uri="{BB962C8B-B14F-4D97-AF65-F5344CB8AC3E}">
        <p14:creationId xmlns:p14="http://schemas.microsoft.com/office/powerpoint/2010/main" val="3613467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35</a:t>
            </a:fld>
            <a:endParaRPr lang="en-US"/>
          </a:p>
        </p:txBody>
      </p:sp>
    </p:spTree>
    <p:extLst>
      <p:ext uri="{BB962C8B-B14F-4D97-AF65-F5344CB8AC3E}">
        <p14:creationId xmlns:p14="http://schemas.microsoft.com/office/powerpoint/2010/main" val="3232240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Gragger = noisemaker</a:t>
            </a:r>
          </a:p>
          <a:p>
            <a:r>
              <a:rPr lang="en-US" dirty="0"/>
              <a:t>Babylonian names:</a:t>
            </a:r>
          </a:p>
          <a:p>
            <a:r>
              <a:rPr lang="en-US" dirty="0"/>
              <a:t>Hadassah </a:t>
            </a:r>
            <a:r>
              <a:rPr lang="en-US" dirty="0">
                <a:sym typeface="Wingdings" pitchFamily="2" charset="2"/>
              </a:rPr>
              <a:t> Esther</a:t>
            </a:r>
          </a:p>
          <a:p>
            <a:r>
              <a:rPr lang="en-US" b="0" i="0" dirty="0">
                <a:solidFill>
                  <a:srgbClr val="202124"/>
                </a:solidFill>
                <a:effectLst/>
                <a:latin typeface="Google Sans"/>
              </a:rPr>
              <a:t>Daniel (God judge) </a:t>
            </a:r>
            <a:r>
              <a:rPr lang="en-US" b="0" i="0" dirty="0">
                <a:solidFill>
                  <a:srgbClr val="202124"/>
                </a:solidFill>
                <a:effectLst/>
                <a:latin typeface="Google Sans"/>
                <a:sym typeface="Wingdings" pitchFamily="2" charset="2"/>
              </a:rPr>
              <a:t></a:t>
            </a:r>
            <a:r>
              <a:rPr lang="en-US" b="0" i="0" dirty="0" err="1">
                <a:solidFill>
                  <a:srgbClr val="202124"/>
                </a:solidFill>
                <a:effectLst/>
                <a:latin typeface="Google Sans"/>
              </a:rPr>
              <a:t>Beltashazzar</a:t>
            </a:r>
            <a:r>
              <a:rPr lang="en-US" b="0" i="0" dirty="0">
                <a:solidFill>
                  <a:srgbClr val="202124"/>
                </a:solidFill>
                <a:effectLst/>
                <a:latin typeface="Google Sans"/>
              </a:rPr>
              <a:t> – Bel will protect</a:t>
            </a:r>
          </a:p>
          <a:p>
            <a:r>
              <a:rPr lang="en-US" b="0" i="0" dirty="0">
                <a:solidFill>
                  <a:srgbClr val="202124"/>
                </a:solidFill>
                <a:effectLst/>
                <a:latin typeface="Google Sans"/>
              </a:rPr>
              <a:t>Hananiah (grace god) </a:t>
            </a:r>
            <a:r>
              <a:rPr lang="en-US" b="0" i="0" dirty="0">
                <a:solidFill>
                  <a:srgbClr val="202124"/>
                </a:solidFill>
                <a:effectLst/>
                <a:latin typeface="Google Sans"/>
                <a:sym typeface="Wingdings" pitchFamily="2" charset="2"/>
              </a:rPr>
              <a:t></a:t>
            </a:r>
            <a:r>
              <a:rPr lang="en-US" b="0" i="0" dirty="0">
                <a:solidFill>
                  <a:srgbClr val="202124"/>
                </a:solidFill>
                <a:effectLst/>
                <a:latin typeface="Google Sans"/>
              </a:rPr>
              <a:t>Shadrach  – </a:t>
            </a:r>
            <a:r>
              <a:rPr lang="en-US" b="0" i="0" dirty="0">
                <a:solidFill>
                  <a:srgbClr val="040C28"/>
                </a:solidFill>
                <a:effectLst/>
                <a:latin typeface="Google Sans"/>
              </a:rPr>
              <a:t>inspired of Aku</a:t>
            </a:r>
          </a:p>
          <a:p>
            <a:r>
              <a:rPr lang="en-US" b="0" i="0" dirty="0" err="1">
                <a:solidFill>
                  <a:srgbClr val="040C28"/>
                </a:solidFill>
                <a:effectLst/>
                <a:latin typeface="Google Sans"/>
              </a:rPr>
              <a:t>Mishael</a:t>
            </a:r>
            <a:r>
              <a:rPr lang="en-US" b="0" i="0" dirty="0">
                <a:solidFill>
                  <a:srgbClr val="040C28"/>
                </a:solidFill>
                <a:effectLst/>
                <a:latin typeface="Google Sans"/>
              </a:rPr>
              <a:t> (who is like god) </a:t>
            </a:r>
            <a:r>
              <a:rPr lang="en-US" b="0" i="0" dirty="0">
                <a:solidFill>
                  <a:srgbClr val="040C28"/>
                </a:solidFill>
                <a:effectLst/>
                <a:latin typeface="Google Sans"/>
                <a:sym typeface="Wingdings" pitchFamily="2" charset="2"/>
              </a:rPr>
              <a:t> </a:t>
            </a:r>
            <a:r>
              <a:rPr lang="en-US" b="0" i="0" dirty="0">
                <a:solidFill>
                  <a:srgbClr val="040C28"/>
                </a:solidFill>
                <a:effectLst/>
                <a:latin typeface="Google Sans"/>
              </a:rPr>
              <a:t>Meshach – belonging to Aku</a:t>
            </a:r>
            <a:endParaRPr lang="en-US" b="0" i="0" dirty="0">
              <a:solidFill>
                <a:srgbClr val="202124"/>
              </a:solidFill>
              <a:effectLst/>
              <a:latin typeface="Google Sans"/>
            </a:endParaRPr>
          </a:p>
          <a:p>
            <a:r>
              <a:rPr lang="en-US" b="0" i="0" dirty="0">
                <a:solidFill>
                  <a:srgbClr val="202124"/>
                </a:solidFill>
                <a:effectLst/>
                <a:latin typeface="Google Sans"/>
              </a:rPr>
              <a:t>Azariah (helper god) </a:t>
            </a:r>
            <a:r>
              <a:rPr lang="en-US" b="0" i="0" dirty="0">
                <a:solidFill>
                  <a:srgbClr val="202124"/>
                </a:solidFill>
                <a:effectLst/>
                <a:latin typeface="Google Sans"/>
                <a:sym typeface="Wingdings" pitchFamily="2" charset="2"/>
              </a:rPr>
              <a:t> </a:t>
            </a:r>
            <a:r>
              <a:rPr lang="en-US" b="0" i="0" dirty="0">
                <a:solidFill>
                  <a:srgbClr val="202124"/>
                </a:solidFill>
                <a:effectLst/>
                <a:latin typeface="Google Sans"/>
              </a:rPr>
              <a:t>Abednego – servant of Nebo</a:t>
            </a:r>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36</a:t>
            </a:fld>
            <a:endParaRPr lang="en-US"/>
          </a:p>
        </p:txBody>
      </p:sp>
    </p:spTree>
    <p:extLst>
      <p:ext uri="{BB962C8B-B14F-4D97-AF65-F5344CB8AC3E}">
        <p14:creationId xmlns:p14="http://schemas.microsoft.com/office/powerpoint/2010/main" val="12770390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Romans 5:3b-4 </a:t>
            </a:r>
            <a:r>
              <a:rPr lang="en-US" b="1" dirty="0"/>
              <a:t>suffering</a:t>
            </a:r>
            <a:r>
              <a:rPr lang="en-US" dirty="0"/>
              <a:t> produces endurance, </a:t>
            </a:r>
            <a:r>
              <a:rPr lang="en-US" b="1" dirty="0">
                <a:hlinkClick r:id="rId3"/>
              </a:rPr>
              <a:t>4</a:t>
            </a:r>
            <a:r>
              <a:rPr lang="en-US" dirty="0"/>
              <a:t>and </a:t>
            </a:r>
            <a:r>
              <a:rPr lang="en-US" b="1" dirty="0"/>
              <a:t>endurance</a:t>
            </a:r>
            <a:r>
              <a:rPr lang="en-US" dirty="0"/>
              <a:t> produces character, and </a:t>
            </a:r>
            <a:r>
              <a:rPr lang="en-US" b="1" dirty="0"/>
              <a:t>character</a:t>
            </a:r>
            <a:r>
              <a:rPr lang="en-US" dirty="0"/>
              <a:t> produces hope, </a:t>
            </a:r>
            <a:r>
              <a:rPr lang="en-US" b="1" dirty="0">
                <a:hlinkClick r:id="rId4"/>
              </a:rPr>
              <a:t>5</a:t>
            </a:r>
            <a:r>
              <a:rPr lang="en-US" dirty="0"/>
              <a:t>and </a:t>
            </a:r>
            <a:r>
              <a:rPr lang="en-US" b="1" dirty="0"/>
              <a:t>hope</a:t>
            </a:r>
            <a:r>
              <a:rPr lang="en-US" dirty="0"/>
              <a:t> does not put us to shame, because God’s love has been poured into our hearts through the Holy Spirit who has been given to us.</a:t>
            </a:r>
          </a:p>
        </p:txBody>
      </p:sp>
      <p:sp>
        <p:nvSpPr>
          <p:cNvPr id="4" name="Slide Number Placeholder 3"/>
          <p:cNvSpPr>
            <a:spLocks noGrp="1"/>
          </p:cNvSpPr>
          <p:nvPr>
            <p:ph type="sldNum" sz="quarter" idx="5"/>
          </p:nvPr>
        </p:nvSpPr>
        <p:spPr/>
        <p:txBody>
          <a:bodyPr/>
          <a:lstStyle/>
          <a:p>
            <a:fld id="{98BE08F1-803D-8245-B561-468E848D188D}" type="slidenum">
              <a:rPr lang="en-US" smtClean="0"/>
              <a:t>37</a:t>
            </a:fld>
            <a:endParaRPr lang="en-US"/>
          </a:p>
        </p:txBody>
      </p:sp>
    </p:spTree>
    <p:extLst>
      <p:ext uri="{BB962C8B-B14F-4D97-AF65-F5344CB8AC3E}">
        <p14:creationId xmlns:p14="http://schemas.microsoft.com/office/powerpoint/2010/main" val="2986237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38</a:t>
            </a:fld>
            <a:endParaRPr lang="en-US"/>
          </a:p>
        </p:txBody>
      </p:sp>
    </p:spTree>
    <p:extLst>
      <p:ext uri="{BB962C8B-B14F-4D97-AF65-F5344CB8AC3E}">
        <p14:creationId xmlns:p14="http://schemas.microsoft.com/office/powerpoint/2010/main" val="15102720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39</a:t>
            </a:fld>
            <a:endParaRPr lang="en-US"/>
          </a:p>
        </p:txBody>
      </p:sp>
    </p:spTree>
    <p:extLst>
      <p:ext uri="{BB962C8B-B14F-4D97-AF65-F5344CB8AC3E}">
        <p14:creationId xmlns:p14="http://schemas.microsoft.com/office/powerpoint/2010/main" val="465676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Moses ~ 1500 BC</a:t>
            </a:r>
          </a:p>
          <a:p>
            <a:r>
              <a:rPr lang="en-US" dirty="0"/>
              <a:t>Assyria conquers Israel ~ 720</a:t>
            </a:r>
          </a:p>
          <a:p>
            <a:r>
              <a:rPr lang="en-US" dirty="0"/>
              <a:t>Babylon conquers Assyria ~ 612</a:t>
            </a:r>
          </a:p>
          <a:p>
            <a:r>
              <a:rPr lang="en-US" dirty="0"/>
              <a:t>Babylon conquers Judah ~ 600</a:t>
            </a:r>
          </a:p>
          <a:p>
            <a:r>
              <a:rPr lang="en-US" dirty="0"/>
              <a:t>Persia conquers Babylon ~ 539</a:t>
            </a:r>
          </a:p>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4</a:t>
            </a:fld>
            <a:endParaRPr lang="en-US"/>
          </a:p>
        </p:txBody>
      </p:sp>
    </p:spTree>
    <p:extLst>
      <p:ext uri="{BB962C8B-B14F-4D97-AF65-F5344CB8AC3E}">
        <p14:creationId xmlns:p14="http://schemas.microsoft.com/office/powerpoint/2010/main" val="2331032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Joseph ~ 1800 BC </a:t>
            </a:r>
          </a:p>
          <a:p>
            <a:r>
              <a:rPr lang="en-US" dirty="0"/>
              <a:t>Moses ~ 1500 BC</a:t>
            </a:r>
          </a:p>
          <a:p>
            <a:r>
              <a:rPr lang="en-US" dirty="0"/>
              <a:t>Assyria conquers Israel ~ 720</a:t>
            </a:r>
          </a:p>
          <a:p>
            <a:r>
              <a:rPr lang="en-US" dirty="0"/>
              <a:t>Babylon conquers Assyria ~ 612</a:t>
            </a:r>
          </a:p>
          <a:p>
            <a:r>
              <a:rPr lang="en-US" dirty="0"/>
              <a:t>Babylon conquers Judah ~ 600</a:t>
            </a:r>
          </a:p>
          <a:p>
            <a:r>
              <a:rPr lang="en-US" dirty="0"/>
              <a:t>Persia conquers Babylon ~ 539</a:t>
            </a:r>
          </a:p>
          <a:p>
            <a:r>
              <a:rPr lang="en-US" dirty="0"/>
              <a:t>Esther ~ 480</a:t>
            </a:r>
          </a:p>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5</a:t>
            </a:fld>
            <a:endParaRPr lang="en-US"/>
          </a:p>
        </p:txBody>
      </p:sp>
    </p:spTree>
    <p:extLst>
      <p:ext uri="{BB962C8B-B14F-4D97-AF65-F5344CB8AC3E}">
        <p14:creationId xmlns:p14="http://schemas.microsoft.com/office/powerpoint/2010/main" val="4196965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Approx</a:t>
            </a:r>
            <a:r>
              <a:rPr lang="en-US" dirty="0"/>
              <a:t> 44% of world population; over 3000 miles across</a:t>
            </a:r>
          </a:p>
        </p:txBody>
      </p:sp>
      <p:sp>
        <p:nvSpPr>
          <p:cNvPr id="4" name="Slide Number Placeholder 3"/>
          <p:cNvSpPr>
            <a:spLocks noGrp="1"/>
          </p:cNvSpPr>
          <p:nvPr>
            <p:ph type="sldNum" sz="quarter" idx="5"/>
          </p:nvPr>
        </p:nvSpPr>
        <p:spPr/>
        <p:txBody>
          <a:bodyPr/>
          <a:lstStyle/>
          <a:p>
            <a:fld id="{98BE08F1-803D-8245-B561-468E848D188D}" type="slidenum">
              <a:rPr lang="en-US" smtClean="0"/>
              <a:t>6</a:t>
            </a:fld>
            <a:endParaRPr lang="en-US"/>
          </a:p>
        </p:txBody>
      </p:sp>
    </p:spTree>
    <p:extLst>
      <p:ext uri="{BB962C8B-B14F-4D97-AF65-F5344CB8AC3E}">
        <p14:creationId xmlns:p14="http://schemas.microsoft.com/office/powerpoint/2010/main" val="345982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7</a:t>
            </a:fld>
            <a:endParaRPr lang="en-US"/>
          </a:p>
        </p:txBody>
      </p:sp>
    </p:spTree>
    <p:extLst>
      <p:ext uri="{BB962C8B-B14F-4D97-AF65-F5344CB8AC3E}">
        <p14:creationId xmlns:p14="http://schemas.microsoft.com/office/powerpoint/2010/main" val="774204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BE08F1-803D-8245-B561-468E848D188D}" type="slidenum">
              <a:rPr lang="en-US" smtClean="0"/>
              <a:t>8</a:t>
            </a:fld>
            <a:endParaRPr lang="en-US"/>
          </a:p>
        </p:txBody>
      </p:sp>
    </p:spTree>
    <p:extLst>
      <p:ext uri="{BB962C8B-B14F-4D97-AF65-F5344CB8AC3E}">
        <p14:creationId xmlns:p14="http://schemas.microsoft.com/office/powerpoint/2010/main" val="2512329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”fury” = </a:t>
            </a:r>
            <a:r>
              <a:rPr lang="en-US" dirty="0" err="1"/>
              <a:t>chemah</a:t>
            </a:r>
            <a:r>
              <a:rPr lang="en-US" dirty="0"/>
              <a:t>…</a:t>
            </a:r>
            <a:r>
              <a:rPr lang="en-US" dirty="0" err="1"/>
              <a:t>buring</a:t>
            </a:r>
            <a:r>
              <a:rPr lang="en-US" dirty="0"/>
              <a:t> rage !</a:t>
            </a:r>
          </a:p>
        </p:txBody>
      </p:sp>
      <p:sp>
        <p:nvSpPr>
          <p:cNvPr id="4" name="Slide Number Placeholder 3"/>
          <p:cNvSpPr>
            <a:spLocks noGrp="1"/>
          </p:cNvSpPr>
          <p:nvPr>
            <p:ph type="sldNum" sz="quarter" idx="5"/>
          </p:nvPr>
        </p:nvSpPr>
        <p:spPr/>
        <p:txBody>
          <a:bodyPr/>
          <a:lstStyle/>
          <a:p>
            <a:fld id="{98BE08F1-803D-8245-B561-468E848D188D}" type="slidenum">
              <a:rPr lang="en-US" smtClean="0"/>
              <a:t>9</a:t>
            </a:fld>
            <a:endParaRPr lang="en-US"/>
          </a:p>
        </p:txBody>
      </p:sp>
    </p:spTree>
    <p:extLst>
      <p:ext uri="{BB962C8B-B14F-4D97-AF65-F5344CB8AC3E}">
        <p14:creationId xmlns:p14="http://schemas.microsoft.com/office/powerpoint/2010/main" val="1540725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D45B-FD53-4AEF-126A-B4CBA28E21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6FEF91-7660-820F-569E-F67BAD7220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F36ECF-4C58-88E0-ECF5-7A77E373CD45}"/>
              </a:ext>
            </a:extLst>
          </p:cNvPr>
          <p:cNvSpPr>
            <a:spLocks noGrp="1"/>
          </p:cNvSpPr>
          <p:nvPr>
            <p:ph type="dt" sz="half" idx="10"/>
          </p:nvPr>
        </p:nvSpPr>
        <p:spPr/>
        <p:txBody>
          <a:bodyPr/>
          <a:lstStyle/>
          <a:p>
            <a:fld id="{8439273F-3112-134F-A31F-E948523F58F9}" type="datetimeFigureOut">
              <a:rPr lang="en-US" smtClean="0"/>
              <a:t>8/19/23</a:t>
            </a:fld>
            <a:endParaRPr lang="en-US"/>
          </a:p>
        </p:txBody>
      </p:sp>
      <p:sp>
        <p:nvSpPr>
          <p:cNvPr id="5" name="Footer Placeholder 4">
            <a:extLst>
              <a:ext uri="{FF2B5EF4-FFF2-40B4-BE49-F238E27FC236}">
                <a16:creationId xmlns:a16="http://schemas.microsoft.com/office/drawing/2014/main" id="{6FA56DE1-CC5C-2D2B-B7D5-8C2BF6593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7968E4-E2C2-2A47-A31D-8389F3945CEF}"/>
              </a:ext>
            </a:extLst>
          </p:cNvPr>
          <p:cNvSpPr>
            <a:spLocks noGrp="1"/>
          </p:cNvSpPr>
          <p:nvPr>
            <p:ph type="sldNum" sz="quarter" idx="12"/>
          </p:nvPr>
        </p:nvSpPr>
        <p:spPr/>
        <p:txBody>
          <a:bodyPr/>
          <a:lstStyle/>
          <a:p>
            <a:fld id="{86A9331D-4EA8-B54B-A2A2-E6A1C30DCBCB}" type="slidenum">
              <a:rPr lang="en-US" smtClean="0"/>
              <a:t>‹#›</a:t>
            </a:fld>
            <a:endParaRPr lang="en-US"/>
          </a:p>
        </p:txBody>
      </p:sp>
    </p:spTree>
    <p:extLst>
      <p:ext uri="{BB962C8B-B14F-4D97-AF65-F5344CB8AC3E}">
        <p14:creationId xmlns:p14="http://schemas.microsoft.com/office/powerpoint/2010/main" val="1610026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4E301-3F2C-B0CA-D0B1-C3557DD56D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DC62A1-2970-7991-C9C0-A0F2967A11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AF1C32-A126-8C81-7E9C-FCDD8FCFBEA1}"/>
              </a:ext>
            </a:extLst>
          </p:cNvPr>
          <p:cNvSpPr>
            <a:spLocks noGrp="1"/>
          </p:cNvSpPr>
          <p:nvPr>
            <p:ph type="dt" sz="half" idx="10"/>
          </p:nvPr>
        </p:nvSpPr>
        <p:spPr/>
        <p:txBody>
          <a:bodyPr/>
          <a:lstStyle/>
          <a:p>
            <a:fld id="{8439273F-3112-134F-A31F-E948523F58F9}" type="datetimeFigureOut">
              <a:rPr lang="en-US" smtClean="0"/>
              <a:t>8/19/23</a:t>
            </a:fld>
            <a:endParaRPr lang="en-US"/>
          </a:p>
        </p:txBody>
      </p:sp>
      <p:sp>
        <p:nvSpPr>
          <p:cNvPr id="5" name="Footer Placeholder 4">
            <a:extLst>
              <a:ext uri="{FF2B5EF4-FFF2-40B4-BE49-F238E27FC236}">
                <a16:creationId xmlns:a16="http://schemas.microsoft.com/office/drawing/2014/main" id="{71C18217-BF28-F838-F2CF-A072D999D7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670C0-6859-83F9-F6A2-C8A444956123}"/>
              </a:ext>
            </a:extLst>
          </p:cNvPr>
          <p:cNvSpPr>
            <a:spLocks noGrp="1"/>
          </p:cNvSpPr>
          <p:nvPr>
            <p:ph type="sldNum" sz="quarter" idx="12"/>
          </p:nvPr>
        </p:nvSpPr>
        <p:spPr/>
        <p:txBody>
          <a:bodyPr/>
          <a:lstStyle/>
          <a:p>
            <a:fld id="{86A9331D-4EA8-B54B-A2A2-E6A1C30DCBCB}" type="slidenum">
              <a:rPr lang="en-US" smtClean="0"/>
              <a:t>‹#›</a:t>
            </a:fld>
            <a:endParaRPr lang="en-US"/>
          </a:p>
        </p:txBody>
      </p:sp>
    </p:spTree>
    <p:extLst>
      <p:ext uri="{BB962C8B-B14F-4D97-AF65-F5344CB8AC3E}">
        <p14:creationId xmlns:p14="http://schemas.microsoft.com/office/powerpoint/2010/main" val="406360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EE455B-0EF8-87BC-AC8D-5F71989EC1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31C10E-DF40-9600-55AF-8CFC18B0D9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548046-E8C1-B0F4-414D-41E04C315440}"/>
              </a:ext>
            </a:extLst>
          </p:cNvPr>
          <p:cNvSpPr>
            <a:spLocks noGrp="1"/>
          </p:cNvSpPr>
          <p:nvPr>
            <p:ph type="dt" sz="half" idx="10"/>
          </p:nvPr>
        </p:nvSpPr>
        <p:spPr/>
        <p:txBody>
          <a:bodyPr/>
          <a:lstStyle/>
          <a:p>
            <a:fld id="{8439273F-3112-134F-A31F-E948523F58F9}" type="datetimeFigureOut">
              <a:rPr lang="en-US" smtClean="0"/>
              <a:t>8/19/23</a:t>
            </a:fld>
            <a:endParaRPr lang="en-US"/>
          </a:p>
        </p:txBody>
      </p:sp>
      <p:sp>
        <p:nvSpPr>
          <p:cNvPr id="5" name="Footer Placeholder 4">
            <a:extLst>
              <a:ext uri="{FF2B5EF4-FFF2-40B4-BE49-F238E27FC236}">
                <a16:creationId xmlns:a16="http://schemas.microsoft.com/office/drawing/2014/main" id="{D44FE824-B5EB-9F1F-9C3F-5403DC5B2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608D6-59EF-3B53-D221-8D7290A52DBF}"/>
              </a:ext>
            </a:extLst>
          </p:cNvPr>
          <p:cNvSpPr>
            <a:spLocks noGrp="1"/>
          </p:cNvSpPr>
          <p:nvPr>
            <p:ph type="sldNum" sz="quarter" idx="12"/>
          </p:nvPr>
        </p:nvSpPr>
        <p:spPr/>
        <p:txBody>
          <a:bodyPr/>
          <a:lstStyle/>
          <a:p>
            <a:fld id="{86A9331D-4EA8-B54B-A2A2-E6A1C30DCBCB}" type="slidenum">
              <a:rPr lang="en-US" smtClean="0"/>
              <a:t>‹#›</a:t>
            </a:fld>
            <a:endParaRPr lang="en-US"/>
          </a:p>
        </p:txBody>
      </p:sp>
    </p:spTree>
    <p:extLst>
      <p:ext uri="{BB962C8B-B14F-4D97-AF65-F5344CB8AC3E}">
        <p14:creationId xmlns:p14="http://schemas.microsoft.com/office/powerpoint/2010/main" val="3474240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E5AFC-EAE0-7958-F1C6-CC6ED34F99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4FDB6F-47D8-F808-0693-EF54F17463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2D475-15A2-D74C-88A4-44513124FD8D}"/>
              </a:ext>
            </a:extLst>
          </p:cNvPr>
          <p:cNvSpPr>
            <a:spLocks noGrp="1"/>
          </p:cNvSpPr>
          <p:nvPr>
            <p:ph type="dt" sz="half" idx="10"/>
          </p:nvPr>
        </p:nvSpPr>
        <p:spPr/>
        <p:txBody>
          <a:bodyPr/>
          <a:lstStyle/>
          <a:p>
            <a:fld id="{8439273F-3112-134F-A31F-E948523F58F9}" type="datetimeFigureOut">
              <a:rPr lang="en-US" smtClean="0"/>
              <a:t>8/19/23</a:t>
            </a:fld>
            <a:endParaRPr lang="en-US"/>
          </a:p>
        </p:txBody>
      </p:sp>
      <p:sp>
        <p:nvSpPr>
          <p:cNvPr id="5" name="Footer Placeholder 4">
            <a:extLst>
              <a:ext uri="{FF2B5EF4-FFF2-40B4-BE49-F238E27FC236}">
                <a16:creationId xmlns:a16="http://schemas.microsoft.com/office/drawing/2014/main" id="{E2A6A6E5-3DA6-25B1-E83D-E7E7AE8758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0432C-A723-E059-94E0-A4E5CE7564DC}"/>
              </a:ext>
            </a:extLst>
          </p:cNvPr>
          <p:cNvSpPr>
            <a:spLocks noGrp="1"/>
          </p:cNvSpPr>
          <p:nvPr>
            <p:ph type="sldNum" sz="quarter" idx="12"/>
          </p:nvPr>
        </p:nvSpPr>
        <p:spPr/>
        <p:txBody>
          <a:bodyPr/>
          <a:lstStyle/>
          <a:p>
            <a:fld id="{86A9331D-4EA8-B54B-A2A2-E6A1C30DCBCB}" type="slidenum">
              <a:rPr lang="en-US" smtClean="0"/>
              <a:t>‹#›</a:t>
            </a:fld>
            <a:endParaRPr lang="en-US"/>
          </a:p>
        </p:txBody>
      </p:sp>
    </p:spTree>
    <p:extLst>
      <p:ext uri="{BB962C8B-B14F-4D97-AF65-F5344CB8AC3E}">
        <p14:creationId xmlns:p14="http://schemas.microsoft.com/office/powerpoint/2010/main" val="20220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EB19E-D56D-805B-9D49-D44F0930BB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8D7E4B-12A6-E353-CB84-2C50B2CED4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9D5CE0-7383-3960-5689-8B9615FB3C33}"/>
              </a:ext>
            </a:extLst>
          </p:cNvPr>
          <p:cNvSpPr>
            <a:spLocks noGrp="1"/>
          </p:cNvSpPr>
          <p:nvPr>
            <p:ph type="dt" sz="half" idx="10"/>
          </p:nvPr>
        </p:nvSpPr>
        <p:spPr/>
        <p:txBody>
          <a:bodyPr/>
          <a:lstStyle/>
          <a:p>
            <a:fld id="{8439273F-3112-134F-A31F-E948523F58F9}" type="datetimeFigureOut">
              <a:rPr lang="en-US" smtClean="0"/>
              <a:t>8/19/23</a:t>
            </a:fld>
            <a:endParaRPr lang="en-US"/>
          </a:p>
        </p:txBody>
      </p:sp>
      <p:sp>
        <p:nvSpPr>
          <p:cNvPr id="5" name="Footer Placeholder 4">
            <a:extLst>
              <a:ext uri="{FF2B5EF4-FFF2-40B4-BE49-F238E27FC236}">
                <a16:creationId xmlns:a16="http://schemas.microsoft.com/office/drawing/2014/main" id="{0B42B5A3-69BB-CC01-26DB-BEE24D697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DB6466-8D82-F7C9-D183-4515D002A205}"/>
              </a:ext>
            </a:extLst>
          </p:cNvPr>
          <p:cNvSpPr>
            <a:spLocks noGrp="1"/>
          </p:cNvSpPr>
          <p:nvPr>
            <p:ph type="sldNum" sz="quarter" idx="12"/>
          </p:nvPr>
        </p:nvSpPr>
        <p:spPr/>
        <p:txBody>
          <a:bodyPr/>
          <a:lstStyle/>
          <a:p>
            <a:fld id="{86A9331D-4EA8-B54B-A2A2-E6A1C30DCBCB}" type="slidenum">
              <a:rPr lang="en-US" smtClean="0"/>
              <a:t>‹#›</a:t>
            </a:fld>
            <a:endParaRPr lang="en-US"/>
          </a:p>
        </p:txBody>
      </p:sp>
    </p:spTree>
    <p:extLst>
      <p:ext uri="{BB962C8B-B14F-4D97-AF65-F5344CB8AC3E}">
        <p14:creationId xmlns:p14="http://schemas.microsoft.com/office/powerpoint/2010/main" val="75916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EE0C7-9547-D527-A470-699F7D443A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FE94D-37B8-77BF-96D3-70A3215FAD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5FFF75-24E9-C3B1-4A47-761C1933C0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516514-B1A1-244B-AD86-9AD9AB20EBF0}"/>
              </a:ext>
            </a:extLst>
          </p:cNvPr>
          <p:cNvSpPr>
            <a:spLocks noGrp="1"/>
          </p:cNvSpPr>
          <p:nvPr>
            <p:ph type="dt" sz="half" idx="10"/>
          </p:nvPr>
        </p:nvSpPr>
        <p:spPr/>
        <p:txBody>
          <a:bodyPr/>
          <a:lstStyle/>
          <a:p>
            <a:fld id="{8439273F-3112-134F-A31F-E948523F58F9}" type="datetimeFigureOut">
              <a:rPr lang="en-US" smtClean="0"/>
              <a:t>8/19/23</a:t>
            </a:fld>
            <a:endParaRPr lang="en-US"/>
          </a:p>
        </p:txBody>
      </p:sp>
      <p:sp>
        <p:nvSpPr>
          <p:cNvPr id="6" name="Footer Placeholder 5">
            <a:extLst>
              <a:ext uri="{FF2B5EF4-FFF2-40B4-BE49-F238E27FC236}">
                <a16:creationId xmlns:a16="http://schemas.microsoft.com/office/drawing/2014/main" id="{4F6F72C3-2DE8-96DD-DAFD-1DAD653A5F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6DA8AA-A9AA-E93D-74BD-CAAEDC31D670}"/>
              </a:ext>
            </a:extLst>
          </p:cNvPr>
          <p:cNvSpPr>
            <a:spLocks noGrp="1"/>
          </p:cNvSpPr>
          <p:nvPr>
            <p:ph type="sldNum" sz="quarter" idx="12"/>
          </p:nvPr>
        </p:nvSpPr>
        <p:spPr/>
        <p:txBody>
          <a:bodyPr/>
          <a:lstStyle/>
          <a:p>
            <a:fld id="{86A9331D-4EA8-B54B-A2A2-E6A1C30DCBCB}" type="slidenum">
              <a:rPr lang="en-US" smtClean="0"/>
              <a:t>‹#›</a:t>
            </a:fld>
            <a:endParaRPr lang="en-US"/>
          </a:p>
        </p:txBody>
      </p:sp>
    </p:spTree>
    <p:extLst>
      <p:ext uri="{BB962C8B-B14F-4D97-AF65-F5344CB8AC3E}">
        <p14:creationId xmlns:p14="http://schemas.microsoft.com/office/powerpoint/2010/main" val="462642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A9510-E2E1-E8FF-2EED-5C4350F822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7962F6-B085-53A5-DE1A-3C8BBF622C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E21B68-8313-B62F-99BD-6B95C9CE5D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5AC859-4041-F417-CA7D-A1EB0BECF6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6BEACE-516C-3617-82F5-0F64DF6647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48E0E5-AD92-AE65-B33E-ABB3CF77B3E2}"/>
              </a:ext>
            </a:extLst>
          </p:cNvPr>
          <p:cNvSpPr>
            <a:spLocks noGrp="1"/>
          </p:cNvSpPr>
          <p:nvPr>
            <p:ph type="dt" sz="half" idx="10"/>
          </p:nvPr>
        </p:nvSpPr>
        <p:spPr/>
        <p:txBody>
          <a:bodyPr/>
          <a:lstStyle/>
          <a:p>
            <a:fld id="{8439273F-3112-134F-A31F-E948523F58F9}" type="datetimeFigureOut">
              <a:rPr lang="en-US" smtClean="0"/>
              <a:t>8/19/23</a:t>
            </a:fld>
            <a:endParaRPr lang="en-US"/>
          </a:p>
        </p:txBody>
      </p:sp>
      <p:sp>
        <p:nvSpPr>
          <p:cNvPr id="8" name="Footer Placeholder 7">
            <a:extLst>
              <a:ext uri="{FF2B5EF4-FFF2-40B4-BE49-F238E27FC236}">
                <a16:creationId xmlns:a16="http://schemas.microsoft.com/office/drawing/2014/main" id="{88F8B2AA-4956-E2EC-118E-0CC75DF134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405522-E656-52B1-C4F8-4284CD6014C5}"/>
              </a:ext>
            </a:extLst>
          </p:cNvPr>
          <p:cNvSpPr>
            <a:spLocks noGrp="1"/>
          </p:cNvSpPr>
          <p:nvPr>
            <p:ph type="sldNum" sz="quarter" idx="12"/>
          </p:nvPr>
        </p:nvSpPr>
        <p:spPr/>
        <p:txBody>
          <a:bodyPr/>
          <a:lstStyle/>
          <a:p>
            <a:fld id="{86A9331D-4EA8-B54B-A2A2-E6A1C30DCBCB}" type="slidenum">
              <a:rPr lang="en-US" smtClean="0"/>
              <a:t>‹#›</a:t>
            </a:fld>
            <a:endParaRPr lang="en-US"/>
          </a:p>
        </p:txBody>
      </p:sp>
    </p:spTree>
    <p:extLst>
      <p:ext uri="{BB962C8B-B14F-4D97-AF65-F5344CB8AC3E}">
        <p14:creationId xmlns:p14="http://schemas.microsoft.com/office/powerpoint/2010/main" val="504702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343E7-FD61-9477-89D1-41970ED658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1E540A-8D73-D1C9-5344-148A14F463F7}"/>
              </a:ext>
            </a:extLst>
          </p:cNvPr>
          <p:cNvSpPr>
            <a:spLocks noGrp="1"/>
          </p:cNvSpPr>
          <p:nvPr>
            <p:ph type="dt" sz="half" idx="10"/>
          </p:nvPr>
        </p:nvSpPr>
        <p:spPr/>
        <p:txBody>
          <a:bodyPr/>
          <a:lstStyle/>
          <a:p>
            <a:fld id="{8439273F-3112-134F-A31F-E948523F58F9}" type="datetimeFigureOut">
              <a:rPr lang="en-US" smtClean="0"/>
              <a:t>8/19/23</a:t>
            </a:fld>
            <a:endParaRPr lang="en-US"/>
          </a:p>
        </p:txBody>
      </p:sp>
      <p:sp>
        <p:nvSpPr>
          <p:cNvPr id="4" name="Footer Placeholder 3">
            <a:extLst>
              <a:ext uri="{FF2B5EF4-FFF2-40B4-BE49-F238E27FC236}">
                <a16:creationId xmlns:a16="http://schemas.microsoft.com/office/drawing/2014/main" id="{12BAE236-3EB1-8EC3-FEA4-A6C4649CD9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D30CDC-AF0B-A836-1728-FCAFD5425637}"/>
              </a:ext>
            </a:extLst>
          </p:cNvPr>
          <p:cNvSpPr>
            <a:spLocks noGrp="1"/>
          </p:cNvSpPr>
          <p:nvPr>
            <p:ph type="sldNum" sz="quarter" idx="12"/>
          </p:nvPr>
        </p:nvSpPr>
        <p:spPr/>
        <p:txBody>
          <a:bodyPr/>
          <a:lstStyle/>
          <a:p>
            <a:fld id="{86A9331D-4EA8-B54B-A2A2-E6A1C30DCBCB}" type="slidenum">
              <a:rPr lang="en-US" smtClean="0"/>
              <a:t>‹#›</a:t>
            </a:fld>
            <a:endParaRPr lang="en-US"/>
          </a:p>
        </p:txBody>
      </p:sp>
    </p:spTree>
    <p:extLst>
      <p:ext uri="{BB962C8B-B14F-4D97-AF65-F5344CB8AC3E}">
        <p14:creationId xmlns:p14="http://schemas.microsoft.com/office/powerpoint/2010/main" val="542808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163996-BB89-2DC5-1E9C-E78935F25FA2}"/>
              </a:ext>
            </a:extLst>
          </p:cNvPr>
          <p:cNvSpPr>
            <a:spLocks noGrp="1"/>
          </p:cNvSpPr>
          <p:nvPr>
            <p:ph type="dt" sz="half" idx="10"/>
          </p:nvPr>
        </p:nvSpPr>
        <p:spPr/>
        <p:txBody>
          <a:bodyPr/>
          <a:lstStyle/>
          <a:p>
            <a:fld id="{8439273F-3112-134F-A31F-E948523F58F9}" type="datetimeFigureOut">
              <a:rPr lang="en-US" smtClean="0"/>
              <a:t>8/19/23</a:t>
            </a:fld>
            <a:endParaRPr lang="en-US"/>
          </a:p>
        </p:txBody>
      </p:sp>
      <p:sp>
        <p:nvSpPr>
          <p:cNvPr id="3" name="Footer Placeholder 2">
            <a:extLst>
              <a:ext uri="{FF2B5EF4-FFF2-40B4-BE49-F238E27FC236}">
                <a16:creationId xmlns:a16="http://schemas.microsoft.com/office/drawing/2014/main" id="{9E7C1129-A09B-043E-EA57-3DBCD73636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502691-7A1C-7464-102E-A840E3B5125E}"/>
              </a:ext>
            </a:extLst>
          </p:cNvPr>
          <p:cNvSpPr>
            <a:spLocks noGrp="1"/>
          </p:cNvSpPr>
          <p:nvPr>
            <p:ph type="sldNum" sz="quarter" idx="12"/>
          </p:nvPr>
        </p:nvSpPr>
        <p:spPr/>
        <p:txBody>
          <a:bodyPr/>
          <a:lstStyle/>
          <a:p>
            <a:fld id="{86A9331D-4EA8-B54B-A2A2-E6A1C30DCBCB}" type="slidenum">
              <a:rPr lang="en-US" smtClean="0"/>
              <a:t>‹#›</a:t>
            </a:fld>
            <a:endParaRPr lang="en-US"/>
          </a:p>
        </p:txBody>
      </p:sp>
    </p:spTree>
    <p:extLst>
      <p:ext uri="{BB962C8B-B14F-4D97-AF65-F5344CB8AC3E}">
        <p14:creationId xmlns:p14="http://schemas.microsoft.com/office/powerpoint/2010/main" val="2470960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A639-3E9E-6AC4-DBA2-41DEF06B9E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576171-5118-1065-77EA-50F57828CC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4E2F2-5F66-9E6D-B828-F9F674077F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68C148-2ADE-18AF-0ADE-AAFA10959D7F}"/>
              </a:ext>
            </a:extLst>
          </p:cNvPr>
          <p:cNvSpPr>
            <a:spLocks noGrp="1"/>
          </p:cNvSpPr>
          <p:nvPr>
            <p:ph type="dt" sz="half" idx="10"/>
          </p:nvPr>
        </p:nvSpPr>
        <p:spPr/>
        <p:txBody>
          <a:bodyPr/>
          <a:lstStyle/>
          <a:p>
            <a:fld id="{8439273F-3112-134F-A31F-E948523F58F9}" type="datetimeFigureOut">
              <a:rPr lang="en-US" smtClean="0"/>
              <a:t>8/19/23</a:t>
            </a:fld>
            <a:endParaRPr lang="en-US"/>
          </a:p>
        </p:txBody>
      </p:sp>
      <p:sp>
        <p:nvSpPr>
          <p:cNvPr id="6" name="Footer Placeholder 5">
            <a:extLst>
              <a:ext uri="{FF2B5EF4-FFF2-40B4-BE49-F238E27FC236}">
                <a16:creationId xmlns:a16="http://schemas.microsoft.com/office/drawing/2014/main" id="{5359CD7E-6C6C-E95D-B7AE-5B7D13B712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772ACD-454A-52D2-6CBE-A7CBBC0CB42C}"/>
              </a:ext>
            </a:extLst>
          </p:cNvPr>
          <p:cNvSpPr>
            <a:spLocks noGrp="1"/>
          </p:cNvSpPr>
          <p:nvPr>
            <p:ph type="sldNum" sz="quarter" idx="12"/>
          </p:nvPr>
        </p:nvSpPr>
        <p:spPr/>
        <p:txBody>
          <a:bodyPr/>
          <a:lstStyle/>
          <a:p>
            <a:fld id="{86A9331D-4EA8-B54B-A2A2-E6A1C30DCBCB}" type="slidenum">
              <a:rPr lang="en-US" smtClean="0"/>
              <a:t>‹#›</a:t>
            </a:fld>
            <a:endParaRPr lang="en-US"/>
          </a:p>
        </p:txBody>
      </p:sp>
    </p:spTree>
    <p:extLst>
      <p:ext uri="{BB962C8B-B14F-4D97-AF65-F5344CB8AC3E}">
        <p14:creationId xmlns:p14="http://schemas.microsoft.com/office/powerpoint/2010/main" val="3326119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8174-2E59-29B8-7C71-74EE5C44A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75FC93-73E4-E8A0-A62D-977DC6CF5E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F5A10-BE28-2BDF-B6C8-55ED1754D1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0BD76F-2FD7-ACEC-C1A1-AB5C7CEB77D8}"/>
              </a:ext>
            </a:extLst>
          </p:cNvPr>
          <p:cNvSpPr>
            <a:spLocks noGrp="1"/>
          </p:cNvSpPr>
          <p:nvPr>
            <p:ph type="dt" sz="half" idx="10"/>
          </p:nvPr>
        </p:nvSpPr>
        <p:spPr/>
        <p:txBody>
          <a:bodyPr/>
          <a:lstStyle/>
          <a:p>
            <a:fld id="{8439273F-3112-134F-A31F-E948523F58F9}" type="datetimeFigureOut">
              <a:rPr lang="en-US" smtClean="0"/>
              <a:t>8/19/23</a:t>
            </a:fld>
            <a:endParaRPr lang="en-US"/>
          </a:p>
        </p:txBody>
      </p:sp>
      <p:sp>
        <p:nvSpPr>
          <p:cNvPr id="6" name="Footer Placeholder 5">
            <a:extLst>
              <a:ext uri="{FF2B5EF4-FFF2-40B4-BE49-F238E27FC236}">
                <a16:creationId xmlns:a16="http://schemas.microsoft.com/office/drawing/2014/main" id="{BFC308A2-D77F-4897-893E-65A67E5D35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4D1D6-5BCA-2C69-EC9B-3B4F728DEAC8}"/>
              </a:ext>
            </a:extLst>
          </p:cNvPr>
          <p:cNvSpPr>
            <a:spLocks noGrp="1"/>
          </p:cNvSpPr>
          <p:nvPr>
            <p:ph type="sldNum" sz="quarter" idx="12"/>
          </p:nvPr>
        </p:nvSpPr>
        <p:spPr/>
        <p:txBody>
          <a:bodyPr/>
          <a:lstStyle/>
          <a:p>
            <a:fld id="{86A9331D-4EA8-B54B-A2A2-E6A1C30DCBCB}" type="slidenum">
              <a:rPr lang="en-US" smtClean="0"/>
              <a:t>‹#›</a:t>
            </a:fld>
            <a:endParaRPr lang="en-US"/>
          </a:p>
        </p:txBody>
      </p:sp>
    </p:spTree>
    <p:extLst>
      <p:ext uri="{BB962C8B-B14F-4D97-AF65-F5344CB8AC3E}">
        <p14:creationId xmlns:p14="http://schemas.microsoft.com/office/powerpoint/2010/main" val="2378153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BF049F-87D2-EDC7-914D-BCF7EABB8C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C9E426-2381-1B67-2EE9-45A0992605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71C9DB-EEE2-BB2D-59AD-5C83422834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9273F-3112-134F-A31F-E948523F58F9}" type="datetimeFigureOut">
              <a:rPr lang="en-US" smtClean="0"/>
              <a:t>8/19/23</a:t>
            </a:fld>
            <a:endParaRPr lang="en-US"/>
          </a:p>
        </p:txBody>
      </p:sp>
      <p:sp>
        <p:nvSpPr>
          <p:cNvPr id="5" name="Footer Placeholder 4">
            <a:extLst>
              <a:ext uri="{FF2B5EF4-FFF2-40B4-BE49-F238E27FC236}">
                <a16:creationId xmlns:a16="http://schemas.microsoft.com/office/drawing/2014/main" id="{8215AEA8-143E-5062-3C2E-1C30670B51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A0CD8-E155-29C4-1A58-B107E25074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A9331D-4EA8-B54B-A2A2-E6A1C30DCBCB}" type="slidenum">
              <a:rPr lang="en-US" smtClean="0"/>
              <a:t>‹#›</a:t>
            </a:fld>
            <a:endParaRPr lang="en-US"/>
          </a:p>
        </p:txBody>
      </p:sp>
    </p:spTree>
    <p:extLst>
      <p:ext uri="{BB962C8B-B14F-4D97-AF65-F5344CB8AC3E}">
        <p14:creationId xmlns:p14="http://schemas.microsoft.com/office/powerpoint/2010/main" val="768167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biblehub.com/esther/3-8.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biblehub.com/esther/3-11.htm" TargetMode="External"/><Relationship Id="rId5" Type="http://schemas.openxmlformats.org/officeDocument/2006/relationships/hyperlink" Target="http://biblehub.com/esther/3-10.htm" TargetMode="External"/><Relationship Id="rId4" Type="http://schemas.openxmlformats.org/officeDocument/2006/relationships/hyperlink" Target="http://biblehub.com/esther/3-9.ht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biblehub.com/esther/5-2.htm"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biblehub.com/esther/5-3.ht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hyperlink" Target="http://biblehub.com/esther/5-13.ht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t="-17000" b="-17000"/>
          </a:stretch>
        </a:blip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F1D1584C-BB9A-102D-7ECF-063923433F42}"/>
              </a:ext>
            </a:extLst>
          </p:cNvPr>
          <p:cNvSpPr txBox="1"/>
          <p:nvPr/>
        </p:nvSpPr>
        <p:spPr>
          <a:xfrm>
            <a:off x="425440" y="1363344"/>
            <a:ext cx="11341117" cy="3046988"/>
          </a:xfrm>
          <a:prstGeom prst="rect">
            <a:avLst/>
          </a:prstGeom>
          <a:noFill/>
        </p:spPr>
        <p:txBody>
          <a:bodyPr wrap="none" rtlCol="0">
            <a:spAutoFit/>
          </a:bodyPr>
          <a:lstStyle/>
          <a:p>
            <a:pPr algn="ctr"/>
            <a:r>
              <a:rPr lang="en-US" sz="13800" b="1" i="1" dirty="0">
                <a:latin typeface="Papyrus" panose="020B0602040200020303" pitchFamily="34" charset="77"/>
              </a:rPr>
              <a:t>Hadassah</a:t>
            </a:r>
            <a:endParaRPr lang="en-US" sz="5400" b="1" i="1" dirty="0">
              <a:latin typeface="Papyrus" panose="020B0602040200020303" pitchFamily="34" charset="77"/>
            </a:endParaRPr>
          </a:p>
          <a:p>
            <a:pPr algn="ctr"/>
            <a:r>
              <a:rPr lang="en-US" sz="5400" b="1" i="1" dirty="0">
                <a:latin typeface="Papyrus" panose="020B0602040200020303" pitchFamily="34" charset="77"/>
              </a:rPr>
              <a:t>The teenage girl who saved the Jews</a:t>
            </a:r>
          </a:p>
        </p:txBody>
      </p:sp>
      <p:sp>
        <p:nvSpPr>
          <p:cNvPr id="5" name="TextBox 4">
            <a:extLst>
              <a:ext uri="{FF2B5EF4-FFF2-40B4-BE49-F238E27FC236}">
                <a16:creationId xmlns:a16="http://schemas.microsoft.com/office/drawing/2014/main" id="{8F8AB713-F7AC-703C-FD90-7BCEAB2ECD48}"/>
              </a:ext>
            </a:extLst>
          </p:cNvPr>
          <p:cNvSpPr txBox="1"/>
          <p:nvPr/>
        </p:nvSpPr>
        <p:spPr>
          <a:xfrm>
            <a:off x="449179" y="5903495"/>
            <a:ext cx="3500125" cy="830997"/>
          </a:xfrm>
          <a:prstGeom prst="rect">
            <a:avLst/>
          </a:prstGeom>
          <a:noFill/>
        </p:spPr>
        <p:txBody>
          <a:bodyPr wrap="none" rtlCol="0">
            <a:spAutoFit/>
          </a:bodyPr>
          <a:lstStyle/>
          <a:p>
            <a:r>
              <a:rPr lang="en-US" sz="2400" dirty="0">
                <a:latin typeface="Papyrus" panose="020B0602040200020303" pitchFamily="34" charset="77"/>
              </a:rPr>
              <a:t>Glen Shearer</a:t>
            </a:r>
          </a:p>
          <a:p>
            <a:r>
              <a:rPr lang="en-US" sz="2400" dirty="0" err="1">
                <a:latin typeface="Papyrus" panose="020B0602040200020303" pitchFamily="34" charset="77"/>
              </a:rPr>
              <a:t>Glen.Shearer@USM.edu</a:t>
            </a:r>
            <a:endParaRPr lang="en-US" sz="2400" dirty="0">
              <a:latin typeface="Papyrus" panose="020B0602040200020303" pitchFamily="34" charset="77"/>
            </a:endParaRPr>
          </a:p>
        </p:txBody>
      </p:sp>
      <p:pic>
        <p:nvPicPr>
          <p:cNvPr id="6" name="Picture 2" descr="ShareFaith Media » Esther Queen Of Persia PowerPoint ...">
            <a:extLst>
              <a:ext uri="{FF2B5EF4-FFF2-40B4-BE49-F238E27FC236}">
                <a16:creationId xmlns:a16="http://schemas.microsoft.com/office/drawing/2014/main" id="{DCA2CE33-C713-CDE7-F8B8-FF8B32306D53}"/>
              </a:ext>
            </a:extLst>
          </p:cNvPr>
          <p:cNvPicPr>
            <a:picLocks noChangeAspect="1" noChangeArrowheads="1"/>
          </p:cNvPicPr>
          <p:nvPr/>
        </p:nvPicPr>
        <p:blipFill rotWithShape="1">
          <a:blip r:embed="rId4">
            <a:alphaModFix amt="25000"/>
            <a:extLst>
              <a:ext uri="{28A0092B-C50C-407E-A947-70E740481C1C}">
                <a14:useLocalDpi xmlns:a14="http://schemas.microsoft.com/office/drawing/2010/main" val="0"/>
              </a:ext>
            </a:extLst>
          </a:blip>
          <a:srcRect b="25014"/>
          <a:stretch/>
        </p:blipFill>
        <p:spPr bwMode="auto">
          <a:xfrm>
            <a:off x="20" y="-481263"/>
            <a:ext cx="12191980" cy="7339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79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3000"/>
                                        <p:tgtEl>
                                          <p:spTgt spid="3"/>
                                        </p:tgtEl>
                                      </p:cBhvr>
                                    </p:animEffect>
                                    <p:set>
                                      <p:cBhvr>
                                        <p:cTn id="7"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cess 5">
            <a:extLst>
              <a:ext uri="{FF2B5EF4-FFF2-40B4-BE49-F238E27FC236}">
                <a16:creationId xmlns:a16="http://schemas.microsoft.com/office/drawing/2014/main" id="{089D0B86-183B-188C-03AF-2218835753BE}"/>
              </a:ext>
            </a:extLst>
          </p:cNvPr>
          <p:cNvSpPr/>
          <p:nvPr/>
        </p:nvSpPr>
        <p:spPr>
          <a:xfrm>
            <a:off x="780107" y="318465"/>
            <a:ext cx="2269550" cy="1371502"/>
          </a:xfrm>
          <a:prstGeom prst="flowChartProcess">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Isaac</a:t>
            </a:r>
          </a:p>
        </p:txBody>
      </p:sp>
      <p:sp>
        <p:nvSpPr>
          <p:cNvPr id="7" name="Connector 6">
            <a:extLst>
              <a:ext uri="{FF2B5EF4-FFF2-40B4-BE49-F238E27FC236}">
                <a16:creationId xmlns:a16="http://schemas.microsoft.com/office/drawing/2014/main" id="{B4EF665D-1900-49AA-82F5-7893CED4C514}"/>
              </a:ext>
            </a:extLst>
          </p:cNvPr>
          <p:cNvSpPr/>
          <p:nvPr/>
        </p:nvSpPr>
        <p:spPr>
          <a:xfrm>
            <a:off x="4258534" y="397128"/>
            <a:ext cx="3220943" cy="1200063"/>
          </a:xfrm>
          <a:prstGeom prst="flowChartConnector">
            <a:avLst/>
          </a:prstGeom>
          <a:solidFill>
            <a:srgbClr val="FF8A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Rebekah</a:t>
            </a:r>
          </a:p>
        </p:txBody>
      </p:sp>
      <p:cxnSp>
        <p:nvCxnSpPr>
          <p:cNvPr id="9" name="Straight Connector 8">
            <a:extLst>
              <a:ext uri="{FF2B5EF4-FFF2-40B4-BE49-F238E27FC236}">
                <a16:creationId xmlns:a16="http://schemas.microsoft.com/office/drawing/2014/main" id="{AA7DE355-3C0C-35F3-97E9-906B03A4A28D}"/>
              </a:ext>
            </a:extLst>
          </p:cNvPr>
          <p:cNvCxnSpPr>
            <a:cxnSpLocks/>
            <a:stCxn id="6" idx="3"/>
            <a:endCxn id="7" idx="2"/>
          </p:cNvCxnSpPr>
          <p:nvPr/>
        </p:nvCxnSpPr>
        <p:spPr>
          <a:xfrm flipV="1">
            <a:off x="3049657" y="997160"/>
            <a:ext cx="1208877" cy="70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CC56EF6-D8D4-C8AD-5BE2-CFE29477119F}"/>
              </a:ext>
            </a:extLst>
          </p:cNvPr>
          <p:cNvCxnSpPr>
            <a:cxnSpLocks/>
          </p:cNvCxnSpPr>
          <p:nvPr/>
        </p:nvCxnSpPr>
        <p:spPr>
          <a:xfrm>
            <a:off x="6902787" y="3203226"/>
            <a:ext cx="0" cy="105127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71EE17-61E7-693D-35B7-0F31E46BFDFA}"/>
              </a:ext>
            </a:extLst>
          </p:cNvPr>
          <p:cNvCxnSpPr>
            <a:cxnSpLocks/>
          </p:cNvCxnSpPr>
          <p:nvPr/>
        </p:nvCxnSpPr>
        <p:spPr>
          <a:xfrm flipV="1">
            <a:off x="1967555" y="2303250"/>
            <a:ext cx="2984880" cy="2243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Process 18">
            <a:extLst>
              <a:ext uri="{FF2B5EF4-FFF2-40B4-BE49-F238E27FC236}">
                <a16:creationId xmlns:a16="http://schemas.microsoft.com/office/drawing/2014/main" id="{ACD7A359-7159-2118-0956-FF841401BCEC}"/>
              </a:ext>
            </a:extLst>
          </p:cNvPr>
          <p:cNvSpPr/>
          <p:nvPr/>
        </p:nvSpPr>
        <p:spPr>
          <a:xfrm>
            <a:off x="896349" y="2806504"/>
            <a:ext cx="1874857" cy="1057305"/>
          </a:xfrm>
          <a:prstGeom prst="flowChartProcess">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Jacob</a:t>
            </a:r>
          </a:p>
        </p:txBody>
      </p:sp>
      <p:sp>
        <p:nvSpPr>
          <p:cNvPr id="20" name="Process 19">
            <a:extLst>
              <a:ext uri="{FF2B5EF4-FFF2-40B4-BE49-F238E27FC236}">
                <a16:creationId xmlns:a16="http://schemas.microsoft.com/office/drawing/2014/main" id="{778930A9-9D96-25A0-1B0B-D91D6F7D9B71}"/>
              </a:ext>
            </a:extLst>
          </p:cNvPr>
          <p:cNvSpPr/>
          <p:nvPr/>
        </p:nvSpPr>
        <p:spPr>
          <a:xfrm>
            <a:off x="4117721" y="2872603"/>
            <a:ext cx="2015255" cy="991206"/>
          </a:xfrm>
          <a:prstGeom prst="flowChartProcess">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Esau</a:t>
            </a:r>
          </a:p>
        </p:txBody>
      </p:sp>
      <p:cxnSp>
        <p:nvCxnSpPr>
          <p:cNvPr id="21" name="Straight Connector 20">
            <a:extLst>
              <a:ext uri="{FF2B5EF4-FFF2-40B4-BE49-F238E27FC236}">
                <a16:creationId xmlns:a16="http://schemas.microsoft.com/office/drawing/2014/main" id="{F839F48F-73A5-2D8F-20FA-52098F5DA766}"/>
              </a:ext>
            </a:extLst>
          </p:cNvPr>
          <p:cNvCxnSpPr>
            <a:cxnSpLocks/>
          </p:cNvCxnSpPr>
          <p:nvPr/>
        </p:nvCxnSpPr>
        <p:spPr>
          <a:xfrm>
            <a:off x="1947387" y="2325680"/>
            <a:ext cx="0" cy="38584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0EC93E-E001-1FCD-BD3E-EB1E2040E82F}"/>
              </a:ext>
            </a:extLst>
          </p:cNvPr>
          <p:cNvCxnSpPr>
            <a:cxnSpLocks/>
          </p:cNvCxnSpPr>
          <p:nvPr/>
        </p:nvCxnSpPr>
        <p:spPr>
          <a:xfrm>
            <a:off x="4952435" y="2325681"/>
            <a:ext cx="0" cy="38584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onnector 23">
            <a:extLst>
              <a:ext uri="{FF2B5EF4-FFF2-40B4-BE49-F238E27FC236}">
                <a16:creationId xmlns:a16="http://schemas.microsoft.com/office/drawing/2014/main" id="{910B520E-9C62-EB29-7550-500CAC7A39E9}"/>
              </a:ext>
            </a:extLst>
          </p:cNvPr>
          <p:cNvSpPr/>
          <p:nvPr/>
        </p:nvSpPr>
        <p:spPr>
          <a:xfrm>
            <a:off x="7479491" y="2603194"/>
            <a:ext cx="2442467" cy="1200063"/>
          </a:xfrm>
          <a:prstGeom prst="flowChartConnector">
            <a:avLst/>
          </a:prstGeom>
          <a:solidFill>
            <a:srgbClr val="FF8A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Adah</a:t>
            </a:r>
          </a:p>
        </p:txBody>
      </p:sp>
      <p:cxnSp>
        <p:nvCxnSpPr>
          <p:cNvPr id="25" name="Straight Connector 24">
            <a:extLst>
              <a:ext uri="{FF2B5EF4-FFF2-40B4-BE49-F238E27FC236}">
                <a16:creationId xmlns:a16="http://schemas.microsoft.com/office/drawing/2014/main" id="{9CAF1E10-3625-AA9B-AB1B-32014CDDD650}"/>
              </a:ext>
            </a:extLst>
          </p:cNvPr>
          <p:cNvCxnSpPr>
            <a:cxnSpLocks/>
            <a:stCxn id="24" idx="2"/>
          </p:cNvCxnSpPr>
          <p:nvPr/>
        </p:nvCxnSpPr>
        <p:spPr>
          <a:xfrm flipH="1">
            <a:off x="6132976" y="3203226"/>
            <a:ext cx="134651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332CDCD-44DA-FE84-80FB-9DBB83725CF6}"/>
              </a:ext>
            </a:extLst>
          </p:cNvPr>
          <p:cNvCxnSpPr>
            <a:cxnSpLocks/>
          </p:cNvCxnSpPr>
          <p:nvPr/>
        </p:nvCxnSpPr>
        <p:spPr>
          <a:xfrm>
            <a:off x="3537139" y="997160"/>
            <a:ext cx="0" cy="130609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1" name="Process 30">
            <a:extLst>
              <a:ext uri="{FF2B5EF4-FFF2-40B4-BE49-F238E27FC236}">
                <a16:creationId xmlns:a16="http://schemas.microsoft.com/office/drawing/2014/main" id="{1F79E5CA-97E1-87D3-39B6-52790477B7D9}"/>
              </a:ext>
            </a:extLst>
          </p:cNvPr>
          <p:cNvSpPr/>
          <p:nvPr/>
        </p:nvSpPr>
        <p:spPr>
          <a:xfrm>
            <a:off x="7616749" y="5602071"/>
            <a:ext cx="2167950" cy="991206"/>
          </a:xfrm>
          <a:prstGeom prst="flowChartProcess">
            <a:avLst/>
          </a:prstGeom>
          <a:solidFill>
            <a:schemeClr val="accent1">
              <a:lumMod val="40000"/>
              <a:lumOff val="60000"/>
            </a:scheme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Amalek</a:t>
            </a:r>
          </a:p>
        </p:txBody>
      </p:sp>
      <p:sp>
        <p:nvSpPr>
          <p:cNvPr id="45" name="Process 44">
            <a:extLst>
              <a:ext uri="{FF2B5EF4-FFF2-40B4-BE49-F238E27FC236}">
                <a16:creationId xmlns:a16="http://schemas.microsoft.com/office/drawing/2014/main" id="{D4964A10-7FCF-D704-B2E9-85ABE7EAB0D4}"/>
              </a:ext>
            </a:extLst>
          </p:cNvPr>
          <p:cNvSpPr/>
          <p:nvPr/>
        </p:nvSpPr>
        <p:spPr>
          <a:xfrm>
            <a:off x="5872954" y="4237337"/>
            <a:ext cx="2015255" cy="991206"/>
          </a:xfrm>
          <a:prstGeom prst="flowChartProcess">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Eliphaz</a:t>
            </a:r>
          </a:p>
        </p:txBody>
      </p:sp>
      <p:sp>
        <p:nvSpPr>
          <p:cNvPr id="46" name="Connector 45">
            <a:extLst>
              <a:ext uri="{FF2B5EF4-FFF2-40B4-BE49-F238E27FC236}">
                <a16:creationId xmlns:a16="http://schemas.microsoft.com/office/drawing/2014/main" id="{35525828-DECE-6180-4274-7BB48BE0D32F}"/>
              </a:ext>
            </a:extLst>
          </p:cNvPr>
          <p:cNvSpPr/>
          <p:nvPr/>
        </p:nvSpPr>
        <p:spPr>
          <a:xfrm>
            <a:off x="9256625" y="4028480"/>
            <a:ext cx="2442467" cy="1200063"/>
          </a:xfrm>
          <a:prstGeom prst="flowChartConnector">
            <a:avLst/>
          </a:prstGeom>
          <a:solidFill>
            <a:srgbClr val="FF8AD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rPr>
              <a:t>Timna</a:t>
            </a:r>
            <a:endParaRPr lang="en-US" sz="4400" dirty="0">
              <a:solidFill>
                <a:schemeClr val="tx1"/>
              </a:solidFill>
            </a:endParaRPr>
          </a:p>
        </p:txBody>
      </p:sp>
      <p:cxnSp>
        <p:nvCxnSpPr>
          <p:cNvPr id="47" name="Straight Connector 46">
            <a:extLst>
              <a:ext uri="{FF2B5EF4-FFF2-40B4-BE49-F238E27FC236}">
                <a16:creationId xmlns:a16="http://schemas.microsoft.com/office/drawing/2014/main" id="{3BE9E95C-F4A3-225E-1AEB-F3057DB5F3DB}"/>
              </a:ext>
            </a:extLst>
          </p:cNvPr>
          <p:cNvCxnSpPr>
            <a:cxnSpLocks/>
            <a:stCxn id="46" idx="2"/>
          </p:cNvCxnSpPr>
          <p:nvPr/>
        </p:nvCxnSpPr>
        <p:spPr>
          <a:xfrm flipH="1">
            <a:off x="7910110" y="4628512"/>
            <a:ext cx="134651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72E7C67-FE51-4A53-1541-F4CE2AE3C609}"/>
              </a:ext>
            </a:extLst>
          </p:cNvPr>
          <p:cNvCxnSpPr>
            <a:cxnSpLocks/>
            <a:endCxn id="31" idx="0"/>
          </p:cNvCxnSpPr>
          <p:nvPr/>
        </p:nvCxnSpPr>
        <p:spPr>
          <a:xfrm>
            <a:off x="8700724" y="4628511"/>
            <a:ext cx="0" cy="97356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4" name="Down Arrow 53">
            <a:extLst>
              <a:ext uri="{FF2B5EF4-FFF2-40B4-BE49-F238E27FC236}">
                <a16:creationId xmlns:a16="http://schemas.microsoft.com/office/drawing/2014/main" id="{A1A1E7E9-5C34-87F7-0CCD-AD914C6DC24C}"/>
              </a:ext>
            </a:extLst>
          </p:cNvPr>
          <p:cNvSpPr/>
          <p:nvPr/>
        </p:nvSpPr>
        <p:spPr>
          <a:xfrm>
            <a:off x="1536700" y="4028480"/>
            <a:ext cx="279400" cy="9372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10C1A6FA-DF9C-469A-A013-3043648B3C8D}"/>
              </a:ext>
            </a:extLst>
          </p:cNvPr>
          <p:cNvSpPr txBox="1"/>
          <p:nvPr/>
        </p:nvSpPr>
        <p:spPr>
          <a:xfrm>
            <a:off x="295377" y="4965700"/>
            <a:ext cx="2754280" cy="1200329"/>
          </a:xfrm>
          <a:prstGeom prst="rect">
            <a:avLst/>
          </a:prstGeom>
          <a:noFill/>
          <a:ln>
            <a:solidFill>
              <a:schemeClr val="tx1"/>
            </a:solidFill>
          </a:ln>
        </p:spPr>
        <p:txBody>
          <a:bodyPr wrap="none" rtlCol="0">
            <a:spAutoFit/>
          </a:bodyPr>
          <a:lstStyle/>
          <a:p>
            <a:r>
              <a:rPr lang="en-US" sz="3600" dirty="0">
                <a:latin typeface="Georgia" panose="02040502050405020303" pitchFamily="18" charset="0"/>
              </a:rPr>
              <a:t>12 Tribes of </a:t>
            </a:r>
          </a:p>
          <a:p>
            <a:r>
              <a:rPr lang="en-US" sz="3600" dirty="0">
                <a:latin typeface="Georgia" panose="02040502050405020303" pitchFamily="18" charset="0"/>
              </a:rPr>
              <a:t>the Hebrews</a:t>
            </a:r>
          </a:p>
        </p:txBody>
      </p:sp>
    </p:spTree>
    <p:extLst>
      <p:ext uri="{BB962C8B-B14F-4D97-AF65-F5344CB8AC3E}">
        <p14:creationId xmlns:p14="http://schemas.microsoft.com/office/powerpoint/2010/main" val="175351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wipe(up)">
                                      <p:cBhvr>
                                        <p:cTn id="36" dur="500"/>
                                        <p:tgtEl>
                                          <p:spTgt spid="54"/>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 calcmode="lin" valueType="num">
                                      <p:cBhvr>
                                        <p:cTn id="40" dur="500" fill="hold"/>
                                        <p:tgtEl>
                                          <p:spTgt spid="55"/>
                                        </p:tgtEl>
                                        <p:attrNameLst>
                                          <p:attrName>ppt_w</p:attrName>
                                        </p:attrNameLst>
                                      </p:cBhvr>
                                      <p:tavLst>
                                        <p:tav tm="0">
                                          <p:val>
                                            <p:fltVal val="0"/>
                                          </p:val>
                                        </p:tav>
                                        <p:tav tm="100000">
                                          <p:val>
                                            <p:strVal val="#ppt_w"/>
                                          </p:val>
                                        </p:tav>
                                      </p:tavLst>
                                    </p:anim>
                                    <p:anim calcmode="lin" valueType="num">
                                      <p:cBhvr>
                                        <p:cTn id="41" dur="500" fill="hold"/>
                                        <p:tgtEl>
                                          <p:spTgt spid="55"/>
                                        </p:tgtEl>
                                        <p:attrNameLst>
                                          <p:attrName>ppt_h</p:attrName>
                                        </p:attrNameLst>
                                      </p:cBhvr>
                                      <p:tavLst>
                                        <p:tav tm="0">
                                          <p:val>
                                            <p:fltVal val="0"/>
                                          </p:val>
                                        </p:tav>
                                        <p:tav tm="100000">
                                          <p:val>
                                            <p:strVal val="#ppt_h"/>
                                          </p:val>
                                        </p:tav>
                                      </p:tavLst>
                                    </p:anim>
                                    <p:animEffect transition="in" filter="fade">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par>
                          <p:cTn id="48" fill="hold">
                            <p:stCondLst>
                              <p:cond delay="500"/>
                            </p:stCondLst>
                            <p:childTnLst>
                              <p:par>
                                <p:cTn id="49" presetID="53" presetClass="entr" presetSubtype="16"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animEffect transition="in" filter="fade">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up)">
                                      <p:cBhvr>
                                        <p:cTn id="58" dur="500"/>
                                        <p:tgtEl>
                                          <p:spTgt spid="13"/>
                                        </p:tgtEl>
                                      </p:cBhvr>
                                    </p:animEffect>
                                  </p:childTnLst>
                                </p:cTn>
                              </p:par>
                            </p:childTnLst>
                          </p:cTn>
                        </p:par>
                        <p:par>
                          <p:cTn id="59" fill="hold">
                            <p:stCondLst>
                              <p:cond delay="500"/>
                            </p:stCondLst>
                            <p:childTnLst>
                              <p:par>
                                <p:cTn id="60" presetID="53" presetClass="entr" presetSubtype="16" fill="hold" grpId="0" nodeType="afterEffect">
                                  <p:stCondLst>
                                    <p:cond delay="0"/>
                                  </p:stCondLst>
                                  <p:childTnLst>
                                    <p:set>
                                      <p:cBhvr>
                                        <p:cTn id="61" dur="1" fill="hold">
                                          <p:stCondLst>
                                            <p:cond delay="0"/>
                                          </p:stCondLst>
                                        </p:cTn>
                                        <p:tgtEl>
                                          <p:spTgt spid="45"/>
                                        </p:tgtEl>
                                        <p:attrNameLst>
                                          <p:attrName>style.visibility</p:attrName>
                                        </p:attrNameLst>
                                      </p:cBhvr>
                                      <p:to>
                                        <p:strVal val="visible"/>
                                      </p:to>
                                    </p:set>
                                    <p:anim calcmode="lin" valueType="num">
                                      <p:cBhvr>
                                        <p:cTn id="62" dur="500" fill="hold"/>
                                        <p:tgtEl>
                                          <p:spTgt spid="45"/>
                                        </p:tgtEl>
                                        <p:attrNameLst>
                                          <p:attrName>ppt_w</p:attrName>
                                        </p:attrNameLst>
                                      </p:cBhvr>
                                      <p:tavLst>
                                        <p:tav tm="0">
                                          <p:val>
                                            <p:fltVal val="0"/>
                                          </p:val>
                                        </p:tav>
                                        <p:tav tm="100000">
                                          <p:val>
                                            <p:strVal val="#ppt_w"/>
                                          </p:val>
                                        </p:tav>
                                      </p:tavLst>
                                    </p:anim>
                                    <p:anim calcmode="lin" valueType="num">
                                      <p:cBhvr>
                                        <p:cTn id="63" dur="500" fill="hold"/>
                                        <p:tgtEl>
                                          <p:spTgt spid="45"/>
                                        </p:tgtEl>
                                        <p:attrNameLst>
                                          <p:attrName>ppt_h</p:attrName>
                                        </p:attrNameLst>
                                      </p:cBhvr>
                                      <p:tavLst>
                                        <p:tav tm="0">
                                          <p:val>
                                            <p:fltVal val="0"/>
                                          </p:val>
                                        </p:tav>
                                        <p:tav tm="100000">
                                          <p:val>
                                            <p:strVal val="#ppt_h"/>
                                          </p:val>
                                        </p:tav>
                                      </p:tavLst>
                                    </p:anim>
                                    <p:animEffect transition="in" filter="fade">
                                      <p:cBhvr>
                                        <p:cTn id="64" dur="500"/>
                                        <p:tgtEl>
                                          <p:spTgt spid="4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left)">
                                      <p:cBhvr>
                                        <p:cTn id="69" dur="500"/>
                                        <p:tgtEl>
                                          <p:spTgt spid="47"/>
                                        </p:tgtEl>
                                      </p:cBhvr>
                                    </p:animEffect>
                                  </p:childTnLst>
                                </p:cTn>
                              </p:par>
                            </p:childTnLst>
                          </p:cTn>
                        </p:par>
                        <p:par>
                          <p:cTn id="70" fill="hold">
                            <p:stCondLst>
                              <p:cond delay="500"/>
                            </p:stCondLst>
                            <p:childTnLst>
                              <p:par>
                                <p:cTn id="71" presetID="53" presetClass="entr" presetSubtype="16" fill="hold" grpId="0" nodeType="afterEffect">
                                  <p:stCondLst>
                                    <p:cond delay="0"/>
                                  </p:stCondLst>
                                  <p:childTnLst>
                                    <p:set>
                                      <p:cBhvr>
                                        <p:cTn id="72" dur="1" fill="hold">
                                          <p:stCondLst>
                                            <p:cond delay="0"/>
                                          </p:stCondLst>
                                        </p:cTn>
                                        <p:tgtEl>
                                          <p:spTgt spid="46"/>
                                        </p:tgtEl>
                                        <p:attrNameLst>
                                          <p:attrName>style.visibility</p:attrName>
                                        </p:attrNameLst>
                                      </p:cBhvr>
                                      <p:to>
                                        <p:strVal val="visible"/>
                                      </p:to>
                                    </p:set>
                                    <p:anim calcmode="lin" valueType="num">
                                      <p:cBhvr>
                                        <p:cTn id="73" dur="500" fill="hold"/>
                                        <p:tgtEl>
                                          <p:spTgt spid="46"/>
                                        </p:tgtEl>
                                        <p:attrNameLst>
                                          <p:attrName>ppt_w</p:attrName>
                                        </p:attrNameLst>
                                      </p:cBhvr>
                                      <p:tavLst>
                                        <p:tav tm="0">
                                          <p:val>
                                            <p:fltVal val="0"/>
                                          </p:val>
                                        </p:tav>
                                        <p:tav tm="100000">
                                          <p:val>
                                            <p:strVal val="#ppt_w"/>
                                          </p:val>
                                        </p:tav>
                                      </p:tavLst>
                                    </p:anim>
                                    <p:anim calcmode="lin" valueType="num">
                                      <p:cBhvr>
                                        <p:cTn id="74" dur="500" fill="hold"/>
                                        <p:tgtEl>
                                          <p:spTgt spid="46"/>
                                        </p:tgtEl>
                                        <p:attrNameLst>
                                          <p:attrName>ppt_h</p:attrName>
                                        </p:attrNameLst>
                                      </p:cBhvr>
                                      <p:tavLst>
                                        <p:tav tm="0">
                                          <p:val>
                                            <p:fltVal val="0"/>
                                          </p:val>
                                        </p:tav>
                                        <p:tav tm="100000">
                                          <p:val>
                                            <p:strVal val="#ppt_h"/>
                                          </p:val>
                                        </p:tav>
                                      </p:tavLst>
                                    </p:anim>
                                    <p:animEffect transition="in" filter="fade">
                                      <p:cBhvr>
                                        <p:cTn id="75" dur="500"/>
                                        <p:tgtEl>
                                          <p:spTgt spid="4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wipe(up)">
                                      <p:cBhvr>
                                        <p:cTn id="80" dur="500"/>
                                        <p:tgtEl>
                                          <p:spTgt spid="50"/>
                                        </p:tgtEl>
                                      </p:cBhvr>
                                    </p:animEffect>
                                  </p:childTnLst>
                                </p:cTn>
                              </p:par>
                            </p:childTnLst>
                          </p:cTn>
                        </p:par>
                        <p:par>
                          <p:cTn id="81" fill="hold">
                            <p:stCondLst>
                              <p:cond delay="500"/>
                            </p:stCondLst>
                            <p:childTnLst>
                              <p:par>
                                <p:cTn id="82" presetID="53" presetClass="entr" presetSubtype="16" fill="hold" grpId="0" nodeType="after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p:cTn id="84" dur="500" fill="hold"/>
                                        <p:tgtEl>
                                          <p:spTgt spid="31"/>
                                        </p:tgtEl>
                                        <p:attrNameLst>
                                          <p:attrName>ppt_w</p:attrName>
                                        </p:attrNameLst>
                                      </p:cBhvr>
                                      <p:tavLst>
                                        <p:tav tm="0">
                                          <p:val>
                                            <p:fltVal val="0"/>
                                          </p:val>
                                        </p:tav>
                                        <p:tav tm="100000">
                                          <p:val>
                                            <p:strVal val="#ppt_w"/>
                                          </p:val>
                                        </p:tav>
                                      </p:tavLst>
                                    </p:anim>
                                    <p:anim calcmode="lin" valueType="num">
                                      <p:cBhvr>
                                        <p:cTn id="85" dur="500" fill="hold"/>
                                        <p:tgtEl>
                                          <p:spTgt spid="31"/>
                                        </p:tgtEl>
                                        <p:attrNameLst>
                                          <p:attrName>ppt_h</p:attrName>
                                        </p:attrNameLst>
                                      </p:cBhvr>
                                      <p:tavLst>
                                        <p:tav tm="0">
                                          <p:val>
                                            <p:fltVal val="0"/>
                                          </p:val>
                                        </p:tav>
                                        <p:tav tm="100000">
                                          <p:val>
                                            <p:strVal val="#ppt_h"/>
                                          </p:val>
                                        </p:tav>
                                      </p:tavLst>
                                    </p:anim>
                                    <p:animEffect transition="in" filter="fade">
                                      <p:cBhvr>
                                        <p:cTn id="86" dur="500"/>
                                        <p:tgtEl>
                                          <p:spTgt spid="31"/>
                                        </p:tgtEl>
                                      </p:cBhvr>
                                    </p:animEffect>
                                  </p:childTnLst>
                                </p:cTn>
                              </p:par>
                            </p:childTnLst>
                          </p:cTn>
                        </p:par>
                        <p:par>
                          <p:cTn id="87" fill="hold">
                            <p:stCondLst>
                              <p:cond delay="1000"/>
                            </p:stCondLst>
                            <p:childTnLst>
                              <p:par>
                                <p:cTn id="88" presetID="35" presetClass="emph" presetSubtype="0" repeatCount="3000" fill="hold" grpId="1" nodeType="afterEffect">
                                  <p:stCondLst>
                                    <p:cond delay="0"/>
                                  </p:stCondLst>
                                  <p:childTnLst>
                                    <p:anim calcmode="discrete" valueType="str">
                                      <p:cBhvr>
                                        <p:cTn id="89" dur="1000" fill="hold"/>
                                        <p:tgtEl>
                                          <p:spTgt spid="3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4" grpId="0" animBg="1"/>
      <p:bldP spid="31" grpId="0" animBg="1"/>
      <p:bldP spid="31" grpId="1" animBg="1"/>
      <p:bldP spid="45" grpId="0" animBg="1"/>
      <p:bldP spid="46" grpId="0" animBg="1"/>
      <p:bldP spid="54" grpId="0" animBg="1"/>
      <p:bldP spid="5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rocess 30">
            <a:extLst>
              <a:ext uri="{FF2B5EF4-FFF2-40B4-BE49-F238E27FC236}">
                <a16:creationId xmlns:a16="http://schemas.microsoft.com/office/drawing/2014/main" id="{1F79E5CA-97E1-87D3-39B6-52790477B7D9}"/>
              </a:ext>
            </a:extLst>
          </p:cNvPr>
          <p:cNvSpPr/>
          <p:nvPr/>
        </p:nvSpPr>
        <p:spPr>
          <a:xfrm>
            <a:off x="494054" y="234461"/>
            <a:ext cx="3139500" cy="991206"/>
          </a:xfrm>
          <a:prstGeom prst="flowChartProcess">
            <a:avLst/>
          </a:prstGeom>
          <a:solidFill>
            <a:schemeClr val="accent1">
              <a:lumMod val="40000"/>
              <a:lumOff val="60000"/>
            </a:scheme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Amalekites</a:t>
            </a:r>
          </a:p>
        </p:txBody>
      </p:sp>
      <p:sp>
        <p:nvSpPr>
          <p:cNvPr id="2" name="TextBox 1">
            <a:extLst>
              <a:ext uri="{FF2B5EF4-FFF2-40B4-BE49-F238E27FC236}">
                <a16:creationId xmlns:a16="http://schemas.microsoft.com/office/drawing/2014/main" id="{6FACBB20-44E6-CD58-BCB5-A9C3D06941C2}"/>
              </a:ext>
            </a:extLst>
          </p:cNvPr>
          <p:cNvSpPr txBox="1"/>
          <p:nvPr/>
        </p:nvSpPr>
        <p:spPr>
          <a:xfrm>
            <a:off x="384" y="1342010"/>
            <a:ext cx="12378710" cy="5632311"/>
          </a:xfrm>
          <a:prstGeom prst="rect">
            <a:avLst/>
          </a:prstGeom>
          <a:noFill/>
        </p:spPr>
        <p:txBody>
          <a:bodyPr wrap="none" rtlCol="0">
            <a:spAutoFit/>
          </a:bodyPr>
          <a:lstStyle/>
          <a:p>
            <a:r>
              <a:rPr lang="en-US" sz="3600" b="1" dirty="0">
                <a:latin typeface="Georgia" panose="02040502050405020303" pitchFamily="18" charset="0"/>
              </a:rPr>
              <a:t>&gt; </a:t>
            </a:r>
            <a:r>
              <a:rPr lang="en-US" sz="3600" dirty="0">
                <a:latin typeface="Georgia" panose="02040502050405020303" pitchFamily="18" charset="0"/>
              </a:rPr>
              <a:t>Attack Israelites immediately after exodus from Egypt</a:t>
            </a:r>
          </a:p>
          <a:p>
            <a:r>
              <a:rPr lang="en-US" sz="3600" dirty="0">
                <a:latin typeface="Georgia" panose="02040502050405020303" pitchFamily="18" charset="0"/>
              </a:rPr>
              <a:t>     Exodus 17; Deut. 25</a:t>
            </a:r>
          </a:p>
          <a:p>
            <a:endParaRPr lang="en-US" sz="3600" dirty="0">
              <a:latin typeface="Georgia" panose="02040502050405020303" pitchFamily="18" charset="0"/>
            </a:endParaRPr>
          </a:p>
          <a:p>
            <a:r>
              <a:rPr lang="en-US" sz="3600" dirty="0">
                <a:latin typeface="Georgia" panose="02040502050405020303" pitchFamily="18" charset="0"/>
              </a:rPr>
              <a:t>&gt; Target the lagging people…old, sick, pregnant, etc.</a:t>
            </a:r>
          </a:p>
          <a:p>
            <a:pPr marL="571500" indent="-571500">
              <a:buFont typeface="Wingdings" pitchFamily="2" charset="2"/>
              <a:buChar char="Ø"/>
            </a:pPr>
            <a:endParaRPr lang="en-US" sz="3600" dirty="0">
              <a:latin typeface="Georgia" panose="02040502050405020303" pitchFamily="18" charset="0"/>
            </a:endParaRPr>
          </a:p>
          <a:p>
            <a:r>
              <a:rPr lang="en-US" sz="3600" b="1" dirty="0">
                <a:latin typeface="Georgia" panose="02040502050405020303" pitchFamily="18" charset="0"/>
              </a:rPr>
              <a:t>&gt; ~300 </a:t>
            </a:r>
            <a:r>
              <a:rPr lang="en-US" sz="3600" b="1" dirty="0" err="1">
                <a:latin typeface="Georgia" panose="02040502050405020303" pitchFamily="18" charset="0"/>
              </a:rPr>
              <a:t>yrs</a:t>
            </a:r>
            <a:r>
              <a:rPr lang="en-US" sz="3600" b="1" dirty="0">
                <a:latin typeface="Georgia" panose="02040502050405020303" pitchFamily="18" charset="0"/>
              </a:rPr>
              <a:t> later - </a:t>
            </a:r>
            <a:r>
              <a:rPr lang="en-US" sz="3600" dirty="0">
                <a:latin typeface="Georgia" panose="02040502050405020303" pitchFamily="18" charset="0"/>
              </a:rPr>
              <a:t>King Saul command </a:t>
            </a:r>
            <a:r>
              <a:rPr lang="en-US" sz="3600" dirty="0" err="1">
                <a:latin typeface="Georgia" panose="02040502050405020303" pitchFamily="18" charset="0"/>
              </a:rPr>
              <a:t>to“utterly</a:t>
            </a:r>
            <a:r>
              <a:rPr lang="en-US" sz="3600" dirty="0">
                <a:latin typeface="Georgia" panose="02040502050405020303" pitchFamily="18" charset="0"/>
              </a:rPr>
              <a:t> destroy”</a:t>
            </a:r>
          </a:p>
          <a:p>
            <a:r>
              <a:rPr lang="en-US" sz="3600" dirty="0">
                <a:latin typeface="Georgia" panose="02040502050405020303" pitchFamily="18" charset="0"/>
              </a:rPr>
              <a:t>     the Amalekites…but does </a:t>
            </a:r>
            <a:r>
              <a:rPr lang="en-US" sz="3600" b="1" dirty="0">
                <a:solidFill>
                  <a:srgbClr val="FF0000"/>
                </a:solidFill>
                <a:latin typeface="Georgia" panose="02040502050405020303" pitchFamily="18" charset="0"/>
              </a:rPr>
              <a:t>NOT</a:t>
            </a:r>
            <a:r>
              <a:rPr lang="en-US" sz="3600" dirty="0">
                <a:latin typeface="Georgia" panose="02040502050405020303" pitchFamily="18" charset="0"/>
              </a:rPr>
              <a:t> (1 Sam. 15)</a:t>
            </a:r>
          </a:p>
          <a:p>
            <a:endParaRPr lang="en-US" sz="3600" dirty="0">
              <a:latin typeface="Georgia" panose="02040502050405020303" pitchFamily="18" charset="0"/>
            </a:endParaRPr>
          </a:p>
          <a:p>
            <a:r>
              <a:rPr lang="en-US" sz="3600" b="1" dirty="0">
                <a:latin typeface="Georgia" panose="02040502050405020303" pitchFamily="18" charset="0"/>
              </a:rPr>
              <a:t>&gt; </a:t>
            </a:r>
            <a:r>
              <a:rPr lang="en-US" sz="3600" dirty="0">
                <a:latin typeface="Georgia" panose="02040502050405020303" pitchFamily="18" charset="0"/>
              </a:rPr>
              <a:t>King Agag </a:t>
            </a:r>
            <a:r>
              <a:rPr lang="en-US" sz="3600" dirty="0">
                <a:solidFill>
                  <a:srgbClr val="FF0000"/>
                </a:solidFill>
                <a:latin typeface="Georgia" panose="02040502050405020303" pitchFamily="18" charset="0"/>
              </a:rPr>
              <a:t>spared</a:t>
            </a:r>
            <a:r>
              <a:rPr lang="en-US" sz="3600" dirty="0">
                <a:latin typeface="Georgia" panose="02040502050405020303" pitchFamily="18" charset="0"/>
              </a:rPr>
              <a:t>; gold/silver/livestock </a:t>
            </a:r>
            <a:r>
              <a:rPr lang="en-US" sz="3600" dirty="0">
                <a:solidFill>
                  <a:srgbClr val="FF0000"/>
                </a:solidFill>
                <a:latin typeface="Georgia" panose="02040502050405020303" pitchFamily="18" charset="0"/>
              </a:rPr>
              <a:t>kept</a:t>
            </a:r>
            <a:r>
              <a:rPr lang="en-US" sz="3600" dirty="0">
                <a:latin typeface="Georgia" panose="02040502050405020303" pitchFamily="18" charset="0"/>
              </a:rPr>
              <a:t>!</a:t>
            </a:r>
          </a:p>
          <a:p>
            <a:endParaRPr lang="en-US" sz="3600" dirty="0">
              <a:latin typeface="Georgia" panose="02040502050405020303" pitchFamily="18" charset="0"/>
            </a:endParaRPr>
          </a:p>
        </p:txBody>
      </p:sp>
      <p:sp>
        <p:nvSpPr>
          <p:cNvPr id="3" name="TextBox 2">
            <a:extLst>
              <a:ext uri="{FF2B5EF4-FFF2-40B4-BE49-F238E27FC236}">
                <a16:creationId xmlns:a16="http://schemas.microsoft.com/office/drawing/2014/main" id="{64113B64-F86F-652E-2F18-F97AAF3675F5}"/>
              </a:ext>
            </a:extLst>
          </p:cNvPr>
          <p:cNvSpPr txBox="1"/>
          <p:nvPr/>
        </p:nvSpPr>
        <p:spPr>
          <a:xfrm>
            <a:off x="3633554" y="345343"/>
            <a:ext cx="7305718" cy="769441"/>
          </a:xfrm>
          <a:prstGeom prst="rect">
            <a:avLst/>
          </a:prstGeom>
          <a:noFill/>
        </p:spPr>
        <p:txBody>
          <a:bodyPr wrap="none" rtlCol="0">
            <a:spAutoFit/>
          </a:bodyPr>
          <a:lstStyle/>
          <a:p>
            <a:r>
              <a:rPr lang="en-US" sz="4400" b="1" dirty="0"/>
              <a:t>Ancestral enemies of Israelites</a:t>
            </a:r>
          </a:p>
        </p:txBody>
      </p:sp>
    </p:spTree>
    <p:extLst>
      <p:ext uri="{BB962C8B-B14F-4D97-AF65-F5344CB8AC3E}">
        <p14:creationId xmlns:p14="http://schemas.microsoft.com/office/powerpoint/2010/main" val="349736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additive="base">
                                        <p:cTn id="3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137BBA-FCB2-D291-0D06-5822A521C3A1}"/>
              </a:ext>
            </a:extLst>
          </p:cNvPr>
          <p:cNvSpPr txBox="1"/>
          <p:nvPr/>
        </p:nvSpPr>
        <p:spPr>
          <a:xfrm>
            <a:off x="401052" y="320842"/>
            <a:ext cx="10606622" cy="830997"/>
          </a:xfrm>
          <a:prstGeom prst="rect">
            <a:avLst/>
          </a:prstGeom>
          <a:noFill/>
        </p:spPr>
        <p:txBody>
          <a:bodyPr wrap="none" rtlCol="0">
            <a:spAutoFit/>
          </a:bodyPr>
          <a:lstStyle/>
          <a:p>
            <a:r>
              <a:rPr lang="en-US" sz="4800" b="1" dirty="0">
                <a:solidFill>
                  <a:srgbClr val="0070C0"/>
                </a:solidFill>
                <a:latin typeface="Papyrus" panose="020B0602040200020303" pitchFamily="34" charset="77"/>
              </a:rPr>
              <a:t>3: </a:t>
            </a:r>
            <a:r>
              <a:rPr lang="en-US" sz="4800" dirty="0">
                <a:latin typeface="Papyrus" panose="020B0602040200020303" pitchFamily="34" charset="77"/>
              </a:rPr>
              <a:t>Haman’s plan to kill ALL the Jews …</a:t>
            </a:r>
          </a:p>
        </p:txBody>
      </p:sp>
      <p:pic>
        <p:nvPicPr>
          <p:cNvPr id="2" name="Picture 1">
            <a:extLst>
              <a:ext uri="{FF2B5EF4-FFF2-40B4-BE49-F238E27FC236}">
                <a16:creationId xmlns:a16="http://schemas.microsoft.com/office/drawing/2014/main" id="{6B6B8957-D5CF-D596-A116-C9C409920133}"/>
              </a:ext>
            </a:extLst>
          </p:cNvPr>
          <p:cNvPicPr>
            <a:picLocks noChangeAspect="1"/>
          </p:cNvPicPr>
          <p:nvPr/>
        </p:nvPicPr>
        <p:blipFill>
          <a:blip r:embed="rId3"/>
          <a:stretch>
            <a:fillRect/>
          </a:stretch>
        </p:blipFill>
        <p:spPr>
          <a:xfrm>
            <a:off x="1020575" y="1037195"/>
            <a:ext cx="7854153" cy="5499963"/>
          </a:xfrm>
          <a:prstGeom prst="rect">
            <a:avLst/>
          </a:prstGeom>
        </p:spPr>
      </p:pic>
    </p:spTree>
    <p:extLst>
      <p:ext uri="{BB962C8B-B14F-4D97-AF65-F5344CB8AC3E}">
        <p14:creationId xmlns:p14="http://schemas.microsoft.com/office/powerpoint/2010/main" val="163811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137BBA-FCB2-D291-0D06-5822A521C3A1}"/>
              </a:ext>
            </a:extLst>
          </p:cNvPr>
          <p:cNvSpPr txBox="1"/>
          <p:nvPr/>
        </p:nvSpPr>
        <p:spPr>
          <a:xfrm>
            <a:off x="401052" y="320842"/>
            <a:ext cx="10606622" cy="830997"/>
          </a:xfrm>
          <a:prstGeom prst="rect">
            <a:avLst/>
          </a:prstGeom>
          <a:noFill/>
        </p:spPr>
        <p:txBody>
          <a:bodyPr wrap="none" rtlCol="0">
            <a:spAutoFit/>
          </a:bodyPr>
          <a:lstStyle/>
          <a:p>
            <a:r>
              <a:rPr lang="en-US" sz="4800" b="1" dirty="0">
                <a:solidFill>
                  <a:srgbClr val="0070C0"/>
                </a:solidFill>
                <a:latin typeface="Papyrus" panose="020B0602040200020303" pitchFamily="34" charset="77"/>
              </a:rPr>
              <a:t>3: </a:t>
            </a:r>
            <a:r>
              <a:rPr lang="en-US" sz="4800" dirty="0">
                <a:latin typeface="Papyrus" panose="020B0602040200020303" pitchFamily="34" charset="77"/>
              </a:rPr>
              <a:t>Haman’s plan to kill ALL the Jews …</a:t>
            </a:r>
          </a:p>
        </p:txBody>
      </p:sp>
      <p:pic>
        <p:nvPicPr>
          <p:cNvPr id="4" name="Picture 3">
            <a:extLst>
              <a:ext uri="{FF2B5EF4-FFF2-40B4-BE49-F238E27FC236}">
                <a16:creationId xmlns:a16="http://schemas.microsoft.com/office/drawing/2014/main" id="{7D4BE6BA-F233-A0D0-0069-BFCEEA60AD16}"/>
              </a:ext>
            </a:extLst>
          </p:cNvPr>
          <p:cNvPicPr>
            <a:picLocks noChangeAspect="1"/>
          </p:cNvPicPr>
          <p:nvPr/>
        </p:nvPicPr>
        <p:blipFill>
          <a:blip r:embed="rId3"/>
          <a:stretch>
            <a:fillRect/>
          </a:stretch>
        </p:blipFill>
        <p:spPr>
          <a:xfrm>
            <a:off x="129992" y="866507"/>
            <a:ext cx="7150711" cy="5834330"/>
          </a:xfrm>
          <a:prstGeom prst="rect">
            <a:avLst/>
          </a:prstGeom>
        </p:spPr>
      </p:pic>
      <p:sp>
        <p:nvSpPr>
          <p:cNvPr id="6" name="TextBox 5">
            <a:extLst>
              <a:ext uri="{FF2B5EF4-FFF2-40B4-BE49-F238E27FC236}">
                <a16:creationId xmlns:a16="http://schemas.microsoft.com/office/drawing/2014/main" id="{4294BD33-2229-D73D-B081-936170833436}"/>
              </a:ext>
            </a:extLst>
          </p:cNvPr>
          <p:cNvSpPr txBox="1"/>
          <p:nvPr/>
        </p:nvSpPr>
        <p:spPr>
          <a:xfrm>
            <a:off x="7280703" y="1151839"/>
            <a:ext cx="4781305" cy="3785652"/>
          </a:xfrm>
          <a:prstGeom prst="rect">
            <a:avLst/>
          </a:prstGeom>
          <a:noFill/>
        </p:spPr>
        <p:txBody>
          <a:bodyPr wrap="square" rtlCol="0">
            <a:spAutoFit/>
          </a:bodyPr>
          <a:lstStyle/>
          <a:p>
            <a:r>
              <a:rPr lang="en-US" sz="4800" dirty="0">
                <a:latin typeface="Papyrus" panose="020B0602040200020303" pitchFamily="34" charset="77"/>
              </a:rPr>
              <a:t>[Haman] cast lots to pick the day to kill every Jew in the Empire</a:t>
            </a:r>
          </a:p>
        </p:txBody>
      </p:sp>
    </p:spTree>
    <p:extLst>
      <p:ext uri="{BB962C8B-B14F-4D97-AF65-F5344CB8AC3E}">
        <p14:creationId xmlns:p14="http://schemas.microsoft.com/office/powerpoint/2010/main" val="76274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137BBA-FCB2-D291-0D06-5822A521C3A1}"/>
              </a:ext>
            </a:extLst>
          </p:cNvPr>
          <p:cNvSpPr txBox="1"/>
          <p:nvPr/>
        </p:nvSpPr>
        <p:spPr>
          <a:xfrm>
            <a:off x="401052" y="320842"/>
            <a:ext cx="10606622" cy="830997"/>
          </a:xfrm>
          <a:prstGeom prst="rect">
            <a:avLst/>
          </a:prstGeom>
          <a:noFill/>
        </p:spPr>
        <p:txBody>
          <a:bodyPr wrap="none" rtlCol="0">
            <a:spAutoFit/>
          </a:bodyPr>
          <a:lstStyle/>
          <a:p>
            <a:r>
              <a:rPr lang="en-US" sz="4800" b="1" dirty="0">
                <a:solidFill>
                  <a:srgbClr val="0070C0"/>
                </a:solidFill>
                <a:latin typeface="Papyrus" panose="020B0602040200020303" pitchFamily="34" charset="77"/>
              </a:rPr>
              <a:t>3: </a:t>
            </a:r>
            <a:r>
              <a:rPr lang="en-US" sz="4800" dirty="0">
                <a:latin typeface="Papyrus" panose="020B0602040200020303" pitchFamily="34" charset="77"/>
              </a:rPr>
              <a:t>Haman’s plan to kill ALL the Jews …</a:t>
            </a:r>
          </a:p>
        </p:txBody>
      </p:sp>
      <p:pic>
        <p:nvPicPr>
          <p:cNvPr id="3" name="Picture 2">
            <a:extLst>
              <a:ext uri="{FF2B5EF4-FFF2-40B4-BE49-F238E27FC236}">
                <a16:creationId xmlns:a16="http://schemas.microsoft.com/office/drawing/2014/main" id="{32FCC155-B33E-4DFB-373D-452BE835D062}"/>
              </a:ext>
            </a:extLst>
          </p:cNvPr>
          <p:cNvPicPr>
            <a:picLocks noChangeAspect="1"/>
          </p:cNvPicPr>
          <p:nvPr/>
        </p:nvPicPr>
        <p:blipFill rotWithShape="1">
          <a:blip r:embed="rId3"/>
          <a:srcRect l="45315"/>
          <a:stretch/>
        </p:blipFill>
        <p:spPr>
          <a:xfrm>
            <a:off x="876299" y="1469524"/>
            <a:ext cx="4250345" cy="4541565"/>
          </a:xfrm>
          <a:prstGeom prst="rect">
            <a:avLst/>
          </a:prstGeom>
        </p:spPr>
      </p:pic>
      <p:sp>
        <p:nvSpPr>
          <p:cNvPr id="6" name="TextBox 5">
            <a:extLst>
              <a:ext uri="{FF2B5EF4-FFF2-40B4-BE49-F238E27FC236}">
                <a16:creationId xmlns:a16="http://schemas.microsoft.com/office/drawing/2014/main" id="{BB702649-0080-808A-1B72-14A5EE12599A}"/>
              </a:ext>
            </a:extLst>
          </p:cNvPr>
          <p:cNvSpPr txBox="1"/>
          <p:nvPr/>
        </p:nvSpPr>
        <p:spPr>
          <a:xfrm>
            <a:off x="5615266" y="1469524"/>
            <a:ext cx="6259234" cy="4524315"/>
          </a:xfrm>
          <a:prstGeom prst="rect">
            <a:avLst/>
          </a:prstGeom>
          <a:noFill/>
        </p:spPr>
        <p:txBody>
          <a:bodyPr wrap="square" rtlCol="0">
            <a:spAutoFit/>
          </a:bodyPr>
          <a:lstStyle/>
          <a:p>
            <a:r>
              <a:rPr lang="en-US" sz="4800" dirty="0">
                <a:latin typeface="Papyrus" panose="020B0602040200020303" pitchFamily="34" charset="77"/>
              </a:rPr>
              <a:t>When is the best time?</a:t>
            </a:r>
          </a:p>
          <a:p>
            <a:r>
              <a:rPr lang="en-US" sz="4800" dirty="0">
                <a:latin typeface="Papyrus" panose="020B0602040200020303" pitchFamily="34" charset="77"/>
              </a:rPr>
              <a:t>…1</a:t>
            </a:r>
            <a:r>
              <a:rPr lang="en-US" sz="4800" baseline="30000" dirty="0">
                <a:latin typeface="Papyrus" panose="020B0602040200020303" pitchFamily="34" charset="77"/>
              </a:rPr>
              <a:t>st</a:t>
            </a:r>
            <a:r>
              <a:rPr lang="en-US" sz="4800" dirty="0">
                <a:latin typeface="Papyrus" panose="020B0602040200020303" pitchFamily="34" charset="77"/>
              </a:rPr>
              <a:t>  month…No</a:t>
            </a:r>
          </a:p>
          <a:p>
            <a:r>
              <a:rPr lang="en-US" sz="4800" dirty="0">
                <a:latin typeface="Papyrus" panose="020B0602040200020303" pitchFamily="34" charset="77"/>
              </a:rPr>
              <a:t>…2</a:t>
            </a:r>
            <a:r>
              <a:rPr lang="en-US" sz="4800" baseline="30000" dirty="0">
                <a:latin typeface="Papyrus" panose="020B0602040200020303" pitchFamily="34" charset="77"/>
              </a:rPr>
              <a:t>nd</a:t>
            </a:r>
            <a:r>
              <a:rPr lang="en-US" sz="4800" dirty="0">
                <a:latin typeface="Papyrus" panose="020B0602040200020303" pitchFamily="34" charset="77"/>
              </a:rPr>
              <a:t> month…No</a:t>
            </a:r>
          </a:p>
          <a:p>
            <a:r>
              <a:rPr lang="en-US" sz="4800" dirty="0">
                <a:latin typeface="Papyrus" panose="020B0602040200020303" pitchFamily="34" charset="77"/>
              </a:rPr>
              <a:t>…3</a:t>
            </a:r>
            <a:r>
              <a:rPr lang="en-US" sz="4800" baseline="30000" dirty="0">
                <a:latin typeface="Papyrus" panose="020B0602040200020303" pitchFamily="34" charset="77"/>
              </a:rPr>
              <a:t>rd</a:t>
            </a:r>
            <a:r>
              <a:rPr lang="en-US" sz="4800" dirty="0">
                <a:latin typeface="Papyrus" panose="020B0602040200020303" pitchFamily="34" charset="77"/>
              </a:rPr>
              <a:t> month…No</a:t>
            </a:r>
          </a:p>
          <a:p>
            <a:r>
              <a:rPr lang="en-US" sz="4800" dirty="0">
                <a:latin typeface="Papyrus" panose="020B0602040200020303" pitchFamily="34" charset="77"/>
              </a:rPr>
              <a:t>…..</a:t>
            </a:r>
          </a:p>
          <a:p>
            <a:r>
              <a:rPr lang="en-US" sz="4800" dirty="0">
                <a:latin typeface="Papyrus" panose="020B0602040200020303" pitchFamily="34" charset="77"/>
              </a:rPr>
              <a:t>…12</a:t>
            </a:r>
            <a:r>
              <a:rPr lang="en-US" sz="4800" baseline="30000" dirty="0">
                <a:latin typeface="Papyrus" panose="020B0602040200020303" pitchFamily="34" charset="77"/>
              </a:rPr>
              <a:t>th</a:t>
            </a:r>
            <a:r>
              <a:rPr lang="en-US" sz="4800" dirty="0">
                <a:latin typeface="Papyrus" panose="020B0602040200020303" pitchFamily="34" charset="77"/>
              </a:rPr>
              <a:t> month…YES !</a:t>
            </a:r>
          </a:p>
        </p:txBody>
      </p:sp>
    </p:spTree>
    <p:extLst>
      <p:ext uri="{BB962C8B-B14F-4D97-AF65-F5344CB8AC3E}">
        <p14:creationId xmlns:p14="http://schemas.microsoft.com/office/powerpoint/2010/main" val="421262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10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10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10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10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137BBA-FCB2-D291-0D06-5822A521C3A1}"/>
              </a:ext>
            </a:extLst>
          </p:cNvPr>
          <p:cNvSpPr txBox="1"/>
          <p:nvPr/>
        </p:nvSpPr>
        <p:spPr>
          <a:xfrm>
            <a:off x="401052" y="320842"/>
            <a:ext cx="10606622" cy="830997"/>
          </a:xfrm>
          <a:prstGeom prst="rect">
            <a:avLst/>
          </a:prstGeom>
          <a:noFill/>
        </p:spPr>
        <p:txBody>
          <a:bodyPr wrap="none" rtlCol="0">
            <a:spAutoFit/>
          </a:bodyPr>
          <a:lstStyle/>
          <a:p>
            <a:r>
              <a:rPr lang="en-US" sz="4800" b="1" dirty="0">
                <a:solidFill>
                  <a:srgbClr val="0070C0"/>
                </a:solidFill>
                <a:latin typeface="Papyrus" panose="020B0602040200020303" pitchFamily="34" charset="77"/>
              </a:rPr>
              <a:t>3: </a:t>
            </a:r>
            <a:r>
              <a:rPr lang="en-US" sz="4800" dirty="0">
                <a:latin typeface="Papyrus" panose="020B0602040200020303" pitchFamily="34" charset="77"/>
              </a:rPr>
              <a:t>Haman’s plan to kill ALL the Jews …</a:t>
            </a:r>
          </a:p>
        </p:txBody>
      </p:sp>
      <p:pic>
        <p:nvPicPr>
          <p:cNvPr id="3" name="Picture 2">
            <a:extLst>
              <a:ext uri="{FF2B5EF4-FFF2-40B4-BE49-F238E27FC236}">
                <a16:creationId xmlns:a16="http://schemas.microsoft.com/office/drawing/2014/main" id="{32FCC155-B33E-4DFB-373D-452BE835D062}"/>
              </a:ext>
            </a:extLst>
          </p:cNvPr>
          <p:cNvPicPr>
            <a:picLocks noChangeAspect="1"/>
          </p:cNvPicPr>
          <p:nvPr/>
        </p:nvPicPr>
        <p:blipFill rotWithShape="1">
          <a:blip r:embed="rId3"/>
          <a:srcRect l="-9245" t="1119" r="-3663" b="-1119"/>
          <a:stretch/>
        </p:blipFill>
        <p:spPr>
          <a:xfrm>
            <a:off x="-317500" y="1469524"/>
            <a:ext cx="8775700" cy="4541565"/>
          </a:xfrm>
          <a:prstGeom prst="rect">
            <a:avLst/>
          </a:prstGeom>
        </p:spPr>
      </p:pic>
    </p:spTree>
    <p:extLst>
      <p:ext uri="{BB962C8B-B14F-4D97-AF65-F5344CB8AC3E}">
        <p14:creationId xmlns:p14="http://schemas.microsoft.com/office/powerpoint/2010/main" val="296149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137BBA-FCB2-D291-0D06-5822A521C3A1}"/>
              </a:ext>
            </a:extLst>
          </p:cNvPr>
          <p:cNvSpPr txBox="1"/>
          <p:nvPr/>
        </p:nvSpPr>
        <p:spPr>
          <a:xfrm>
            <a:off x="401052" y="320842"/>
            <a:ext cx="10606622" cy="830997"/>
          </a:xfrm>
          <a:prstGeom prst="rect">
            <a:avLst/>
          </a:prstGeom>
          <a:noFill/>
        </p:spPr>
        <p:txBody>
          <a:bodyPr wrap="none" rtlCol="0">
            <a:spAutoFit/>
          </a:bodyPr>
          <a:lstStyle/>
          <a:p>
            <a:r>
              <a:rPr lang="en-US" sz="4800" b="1" dirty="0">
                <a:solidFill>
                  <a:srgbClr val="0070C0"/>
                </a:solidFill>
                <a:latin typeface="Papyrus" panose="020B0602040200020303" pitchFamily="34" charset="77"/>
              </a:rPr>
              <a:t>3: </a:t>
            </a:r>
            <a:r>
              <a:rPr lang="en-US" sz="4800" dirty="0">
                <a:latin typeface="Papyrus" panose="020B0602040200020303" pitchFamily="34" charset="77"/>
              </a:rPr>
              <a:t>Haman’s plan to kill ALL the Jews …</a:t>
            </a:r>
          </a:p>
        </p:txBody>
      </p:sp>
      <p:pic>
        <p:nvPicPr>
          <p:cNvPr id="3" name="Picture 2">
            <a:extLst>
              <a:ext uri="{FF2B5EF4-FFF2-40B4-BE49-F238E27FC236}">
                <a16:creationId xmlns:a16="http://schemas.microsoft.com/office/drawing/2014/main" id="{32FCC155-B33E-4DFB-373D-452BE835D062}"/>
              </a:ext>
            </a:extLst>
          </p:cNvPr>
          <p:cNvPicPr>
            <a:picLocks noChangeAspect="1"/>
          </p:cNvPicPr>
          <p:nvPr/>
        </p:nvPicPr>
        <p:blipFill>
          <a:blip r:embed="rId3"/>
          <a:stretch>
            <a:fillRect/>
          </a:stretch>
        </p:blipFill>
        <p:spPr>
          <a:xfrm>
            <a:off x="211745" y="1406024"/>
            <a:ext cx="3878992" cy="2266571"/>
          </a:xfrm>
          <a:prstGeom prst="rect">
            <a:avLst/>
          </a:prstGeom>
        </p:spPr>
      </p:pic>
      <p:sp>
        <p:nvSpPr>
          <p:cNvPr id="4" name="TextBox 3">
            <a:extLst>
              <a:ext uri="{FF2B5EF4-FFF2-40B4-BE49-F238E27FC236}">
                <a16:creationId xmlns:a16="http://schemas.microsoft.com/office/drawing/2014/main" id="{7BC05EB2-66A4-FBC7-4C75-D363C0225A14}"/>
              </a:ext>
            </a:extLst>
          </p:cNvPr>
          <p:cNvSpPr txBox="1"/>
          <p:nvPr/>
        </p:nvSpPr>
        <p:spPr>
          <a:xfrm>
            <a:off x="4315326" y="1212437"/>
            <a:ext cx="7488465" cy="3785652"/>
          </a:xfrm>
          <a:prstGeom prst="rect">
            <a:avLst/>
          </a:prstGeom>
          <a:noFill/>
        </p:spPr>
        <p:txBody>
          <a:bodyPr wrap="square">
            <a:spAutoFit/>
          </a:bodyPr>
          <a:lstStyle/>
          <a:p>
            <a:r>
              <a:rPr lang="en-US" sz="4000" b="1" baseline="30000" dirty="0">
                <a:latin typeface="Papyrus" panose="020B0602040200020303" pitchFamily="34" charset="77"/>
                <a:hlinkClick r:id="rId4"/>
              </a:rPr>
              <a:t>8</a:t>
            </a:r>
            <a:r>
              <a:rPr lang="en-US" sz="4000" dirty="0">
                <a:latin typeface="Papyrus" panose="020B0602040200020303" pitchFamily="34" charset="77"/>
              </a:rPr>
              <a:t>Then Haman said to Xerxes, “There is a certain people scattered abroad and dispersed among the peoples in all the provinces of your kingdom. Their laws are </a:t>
            </a:r>
            <a:r>
              <a:rPr lang="en-US" sz="4000" u="sng" dirty="0">
                <a:latin typeface="Papyrus" panose="020B0602040200020303" pitchFamily="34" charset="77"/>
              </a:rPr>
              <a:t>different</a:t>
            </a:r>
            <a:r>
              <a:rPr lang="en-US" sz="4000" dirty="0">
                <a:latin typeface="Papyrus" panose="020B0602040200020303" pitchFamily="34" charset="77"/>
              </a:rPr>
              <a:t> </a:t>
            </a:r>
          </a:p>
        </p:txBody>
      </p:sp>
      <p:sp>
        <p:nvSpPr>
          <p:cNvPr id="6" name="TextBox 5">
            <a:extLst>
              <a:ext uri="{FF2B5EF4-FFF2-40B4-BE49-F238E27FC236}">
                <a16:creationId xmlns:a16="http://schemas.microsoft.com/office/drawing/2014/main" id="{B5176989-3E6C-06EA-98CC-44CA06589D58}"/>
              </a:ext>
            </a:extLst>
          </p:cNvPr>
          <p:cNvSpPr txBox="1"/>
          <p:nvPr/>
        </p:nvSpPr>
        <p:spPr>
          <a:xfrm>
            <a:off x="97758" y="4819434"/>
            <a:ext cx="11706034" cy="1938992"/>
          </a:xfrm>
          <a:prstGeom prst="rect">
            <a:avLst/>
          </a:prstGeom>
          <a:noFill/>
        </p:spPr>
        <p:txBody>
          <a:bodyPr wrap="square">
            <a:spAutoFit/>
          </a:bodyPr>
          <a:lstStyle/>
          <a:p>
            <a:r>
              <a:rPr lang="en-US" sz="4000" dirty="0">
                <a:latin typeface="Papyrus" panose="020B0602040200020303" pitchFamily="34" charset="77"/>
              </a:rPr>
              <a:t>from those of every other people, and they </a:t>
            </a:r>
            <a:r>
              <a:rPr lang="en-US" sz="4000" u="sng" dirty="0">
                <a:latin typeface="Papyrus" panose="020B0602040200020303" pitchFamily="34" charset="77"/>
              </a:rPr>
              <a:t>do not keep the king’s laws</a:t>
            </a:r>
            <a:r>
              <a:rPr lang="en-US" sz="4000" dirty="0">
                <a:latin typeface="Papyrus" panose="020B0602040200020303" pitchFamily="34" charset="77"/>
              </a:rPr>
              <a:t>, so that it is not to the king’s </a:t>
            </a:r>
            <a:r>
              <a:rPr lang="en-US" sz="4000" b="1" dirty="0">
                <a:solidFill>
                  <a:srgbClr val="FF0000"/>
                </a:solidFill>
                <a:latin typeface="Papyrus" panose="020B0602040200020303" pitchFamily="34" charset="77"/>
              </a:rPr>
              <a:t>profit</a:t>
            </a:r>
            <a:r>
              <a:rPr lang="en-US" sz="4000" dirty="0">
                <a:latin typeface="Papyrus" panose="020B0602040200020303" pitchFamily="34" charset="77"/>
              </a:rPr>
              <a:t> to tolerate them. </a:t>
            </a:r>
          </a:p>
        </p:txBody>
      </p:sp>
    </p:spTree>
    <p:extLst>
      <p:ext uri="{BB962C8B-B14F-4D97-AF65-F5344CB8AC3E}">
        <p14:creationId xmlns:p14="http://schemas.microsoft.com/office/powerpoint/2010/main" val="66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0"/>
                                        <p:tgtEl>
                                          <p:spTgt spid="4"/>
                                        </p:tgtEl>
                                      </p:cBhvr>
                                    </p:animEffect>
                                  </p:childTnLst>
                                </p:cTn>
                              </p:par>
                            </p:childTnLst>
                          </p:cTn>
                        </p:par>
                        <p:par>
                          <p:cTn id="8" fill="hold">
                            <p:stCondLst>
                              <p:cond delay="3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137BBA-FCB2-D291-0D06-5822A521C3A1}"/>
              </a:ext>
            </a:extLst>
          </p:cNvPr>
          <p:cNvSpPr txBox="1"/>
          <p:nvPr/>
        </p:nvSpPr>
        <p:spPr>
          <a:xfrm>
            <a:off x="401052" y="320842"/>
            <a:ext cx="10606622" cy="830997"/>
          </a:xfrm>
          <a:prstGeom prst="rect">
            <a:avLst/>
          </a:prstGeom>
          <a:noFill/>
        </p:spPr>
        <p:txBody>
          <a:bodyPr wrap="none" rtlCol="0">
            <a:spAutoFit/>
          </a:bodyPr>
          <a:lstStyle/>
          <a:p>
            <a:r>
              <a:rPr lang="en-US" sz="4800" b="1" dirty="0">
                <a:solidFill>
                  <a:srgbClr val="0070C0"/>
                </a:solidFill>
                <a:latin typeface="Papyrus" panose="020B0602040200020303" pitchFamily="34" charset="77"/>
              </a:rPr>
              <a:t>3: </a:t>
            </a:r>
            <a:r>
              <a:rPr lang="en-US" sz="4800" dirty="0">
                <a:latin typeface="Papyrus" panose="020B0602040200020303" pitchFamily="34" charset="77"/>
              </a:rPr>
              <a:t>Haman’s plan to kill ALL the Jews …</a:t>
            </a:r>
          </a:p>
        </p:txBody>
      </p:sp>
      <p:pic>
        <p:nvPicPr>
          <p:cNvPr id="3" name="Picture 2">
            <a:extLst>
              <a:ext uri="{FF2B5EF4-FFF2-40B4-BE49-F238E27FC236}">
                <a16:creationId xmlns:a16="http://schemas.microsoft.com/office/drawing/2014/main" id="{32FCC155-B33E-4DFB-373D-452BE835D062}"/>
              </a:ext>
            </a:extLst>
          </p:cNvPr>
          <p:cNvPicPr>
            <a:picLocks noChangeAspect="1"/>
          </p:cNvPicPr>
          <p:nvPr/>
        </p:nvPicPr>
        <p:blipFill>
          <a:blip r:embed="rId3"/>
          <a:stretch>
            <a:fillRect/>
          </a:stretch>
        </p:blipFill>
        <p:spPr>
          <a:xfrm>
            <a:off x="211745" y="1213520"/>
            <a:ext cx="3878992" cy="2266571"/>
          </a:xfrm>
          <a:prstGeom prst="rect">
            <a:avLst/>
          </a:prstGeom>
        </p:spPr>
      </p:pic>
      <p:sp>
        <p:nvSpPr>
          <p:cNvPr id="2" name="TextBox 1">
            <a:extLst>
              <a:ext uri="{FF2B5EF4-FFF2-40B4-BE49-F238E27FC236}">
                <a16:creationId xmlns:a16="http://schemas.microsoft.com/office/drawing/2014/main" id="{D4D4FC8F-DECB-848B-9E2E-8B862EF5593D}"/>
              </a:ext>
            </a:extLst>
          </p:cNvPr>
          <p:cNvSpPr txBox="1"/>
          <p:nvPr/>
        </p:nvSpPr>
        <p:spPr>
          <a:xfrm>
            <a:off x="4291265" y="1013895"/>
            <a:ext cx="7688990" cy="2862322"/>
          </a:xfrm>
          <a:prstGeom prst="rect">
            <a:avLst/>
          </a:prstGeom>
          <a:noFill/>
        </p:spPr>
        <p:txBody>
          <a:bodyPr wrap="square">
            <a:spAutoFit/>
          </a:bodyPr>
          <a:lstStyle/>
          <a:p>
            <a:r>
              <a:rPr lang="en-US" sz="3600" b="1" baseline="30000" dirty="0">
                <a:latin typeface="Papyrus" panose="020B0602040200020303" pitchFamily="34" charset="77"/>
                <a:hlinkClick r:id="rId4"/>
              </a:rPr>
              <a:t>9</a:t>
            </a:r>
            <a:r>
              <a:rPr lang="en-US" sz="3600" dirty="0">
                <a:latin typeface="Papyrus" panose="020B0602040200020303" pitchFamily="34" charset="77"/>
              </a:rPr>
              <a:t>If it please the king, let it be decreed that they be destroyed, and </a:t>
            </a:r>
            <a:r>
              <a:rPr lang="en-US" sz="3600" b="1" dirty="0">
                <a:solidFill>
                  <a:srgbClr val="0070C0"/>
                </a:solidFill>
                <a:latin typeface="Papyrus" panose="020B0602040200020303" pitchFamily="34" charset="77"/>
              </a:rPr>
              <a:t>I will pay 10,000 talents of silver </a:t>
            </a:r>
            <a:r>
              <a:rPr lang="en-US" sz="3600" dirty="0">
                <a:latin typeface="Papyrus" panose="020B0602040200020303" pitchFamily="34" charset="77"/>
              </a:rPr>
              <a:t>into the hands of those who have charge of the king’s business, that they may</a:t>
            </a:r>
          </a:p>
        </p:txBody>
      </p:sp>
      <p:sp>
        <p:nvSpPr>
          <p:cNvPr id="6" name="TextBox 5">
            <a:extLst>
              <a:ext uri="{FF2B5EF4-FFF2-40B4-BE49-F238E27FC236}">
                <a16:creationId xmlns:a16="http://schemas.microsoft.com/office/drawing/2014/main" id="{A0C9D52F-E05B-8A41-C62B-1C32931DF3F9}"/>
              </a:ext>
            </a:extLst>
          </p:cNvPr>
          <p:cNvSpPr txBox="1"/>
          <p:nvPr/>
        </p:nvSpPr>
        <p:spPr>
          <a:xfrm>
            <a:off x="262283" y="3784889"/>
            <a:ext cx="11734013" cy="2862322"/>
          </a:xfrm>
          <a:prstGeom prst="rect">
            <a:avLst/>
          </a:prstGeom>
          <a:noFill/>
        </p:spPr>
        <p:txBody>
          <a:bodyPr wrap="square">
            <a:spAutoFit/>
          </a:bodyPr>
          <a:lstStyle/>
          <a:p>
            <a:r>
              <a:rPr lang="en-US" sz="3600" dirty="0">
                <a:latin typeface="Papyrus" panose="020B0602040200020303" pitchFamily="34" charset="77"/>
              </a:rPr>
              <a:t>put it into the king’s treasuries.” </a:t>
            </a:r>
            <a:r>
              <a:rPr lang="en-US" sz="3600" b="1" baseline="30000" dirty="0">
                <a:latin typeface="Papyrus" panose="020B0602040200020303" pitchFamily="34" charset="77"/>
                <a:hlinkClick r:id="rId5"/>
              </a:rPr>
              <a:t>10</a:t>
            </a:r>
            <a:r>
              <a:rPr lang="en-US" sz="3600" dirty="0">
                <a:latin typeface="Papyrus" panose="020B0602040200020303" pitchFamily="34" charset="77"/>
              </a:rPr>
              <a:t>So the king took his signet ring from his hand and gave it to </a:t>
            </a:r>
            <a:r>
              <a:rPr lang="en-US" sz="3600" dirty="0">
                <a:solidFill>
                  <a:srgbClr val="FF0000"/>
                </a:solidFill>
                <a:latin typeface="Papyrus" panose="020B0602040200020303" pitchFamily="34" charset="77"/>
              </a:rPr>
              <a:t>Haman the </a:t>
            </a:r>
            <a:r>
              <a:rPr lang="en-US" sz="3600" dirty="0" err="1">
                <a:solidFill>
                  <a:srgbClr val="FF0000"/>
                </a:solidFill>
                <a:latin typeface="Papyrus" panose="020B0602040200020303" pitchFamily="34" charset="77"/>
              </a:rPr>
              <a:t>Agagite</a:t>
            </a:r>
            <a:r>
              <a:rPr lang="en-US" sz="3600" dirty="0">
                <a:latin typeface="Papyrus" panose="020B0602040200020303" pitchFamily="34" charset="77"/>
              </a:rPr>
              <a:t>, the son of </a:t>
            </a:r>
            <a:r>
              <a:rPr lang="en-US" sz="3600" dirty="0" err="1">
                <a:latin typeface="Papyrus" panose="020B0602040200020303" pitchFamily="34" charset="77"/>
              </a:rPr>
              <a:t>Hammedatha</a:t>
            </a:r>
            <a:r>
              <a:rPr lang="en-US" sz="3600" dirty="0">
                <a:latin typeface="Papyrus" panose="020B0602040200020303" pitchFamily="34" charset="77"/>
              </a:rPr>
              <a:t>, the enemy of the Jews. </a:t>
            </a:r>
            <a:r>
              <a:rPr lang="en-US" sz="3600" b="1" baseline="30000" dirty="0">
                <a:latin typeface="Papyrus" panose="020B0602040200020303" pitchFamily="34" charset="77"/>
                <a:hlinkClick r:id="rId6"/>
              </a:rPr>
              <a:t>11</a:t>
            </a:r>
            <a:r>
              <a:rPr lang="en-US" sz="3600" dirty="0">
                <a:latin typeface="Papyrus" panose="020B0602040200020303" pitchFamily="34" charset="77"/>
              </a:rPr>
              <a:t>And the king said to Haman, “…do with them [Jews] as it seems good to you.”</a:t>
            </a:r>
          </a:p>
        </p:txBody>
      </p:sp>
    </p:spTree>
    <p:extLst>
      <p:ext uri="{BB962C8B-B14F-4D97-AF65-F5344CB8AC3E}">
        <p14:creationId xmlns:p14="http://schemas.microsoft.com/office/powerpoint/2010/main" val="58521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137BBA-FCB2-D291-0D06-5822A521C3A1}"/>
              </a:ext>
            </a:extLst>
          </p:cNvPr>
          <p:cNvSpPr txBox="1"/>
          <p:nvPr/>
        </p:nvSpPr>
        <p:spPr>
          <a:xfrm>
            <a:off x="401052" y="320842"/>
            <a:ext cx="10606622" cy="830997"/>
          </a:xfrm>
          <a:prstGeom prst="rect">
            <a:avLst/>
          </a:prstGeom>
          <a:noFill/>
        </p:spPr>
        <p:txBody>
          <a:bodyPr wrap="none" rtlCol="0">
            <a:spAutoFit/>
          </a:bodyPr>
          <a:lstStyle/>
          <a:p>
            <a:r>
              <a:rPr lang="en-US" sz="4800" b="1" dirty="0">
                <a:solidFill>
                  <a:srgbClr val="0070C0"/>
                </a:solidFill>
                <a:latin typeface="Papyrus" panose="020B0602040200020303" pitchFamily="34" charset="77"/>
              </a:rPr>
              <a:t>3: </a:t>
            </a:r>
            <a:r>
              <a:rPr lang="en-US" sz="4800" dirty="0">
                <a:latin typeface="Papyrus" panose="020B0602040200020303" pitchFamily="34" charset="77"/>
              </a:rPr>
              <a:t>Haman’s plan to kill ALL the Jews …</a:t>
            </a:r>
          </a:p>
        </p:txBody>
      </p:sp>
      <p:pic>
        <p:nvPicPr>
          <p:cNvPr id="3" name="Picture 2">
            <a:extLst>
              <a:ext uri="{FF2B5EF4-FFF2-40B4-BE49-F238E27FC236}">
                <a16:creationId xmlns:a16="http://schemas.microsoft.com/office/drawing/2014/main" id="{32FCC155-B33E-4DFB-373D-452BE835D062}"/>
              </a:ext>
            </a:extLst>
          </p:cNvPr>
          <p:cNvPicPr>
            <a:picLocks noChangeAspect="1"/>
          </p:cNvPicPr>
          <p:nvPr/>
        </p:nvPicPr>
        <p:blipFill rotWithShape="1">
          <a:blip r:embed="rId3"/>
          <a:srcRect r="46443"/>
          <a:stretch/>
        </p:blipFill>
        <p:spPr>
          <a:xfrm>
            <a:off x="211745" y="1213520"/>
            <a:ext cx="4793392" cy="5229737"/>
          </a:xfrm>
          <a:prstGeom prst="rect">
            <a:avLst/>
          </a:prstGeom>
        </p:spPr>
      </p:pic>
      <p:sp>
        <p:nvSpPr>
          <p:cNvPr id="6" name="TextBox 5">
            <a:extLst>
              <a:ext uri="{FF2B5EF4-FFF2-40B4-BE49-F238E27FC236}">
                <a16:creationId xmlns:a16="http://schemas.microsoft.com/office/drawing/2014/main" id="{A0C9D52F-E05B-8A41-C62B-1C32931DF3F9}"/>
              </a:ext>
            </a:extLst>
          </p:cNvPr>
          <p:cNvSpPr txBox="1"/>
          <p:nvPr/>
        </p:nvSpPr>
        <p:spPr>
          <a:xfrm>
            <a:off x="5710991" y="1151839"/>
            <a:ext cx="6272463" cy="5078313"/>
          </a:xfrm>
          <a:prstGeom prst="rect">
            <a:avLst/>
          </a:prstGeom>
          <a:noFill/>
        </p:spPr>
        <p:txBody>
          <a:bodyPr wrap="square">
            <a:spAutoFit/>
          </a:bodyPr>
          <a:lstStyle/>
          <a:p>
            <a:r>
              <a:rPr lang="en-US" sz="3600" baseline="30000" dirty="0">
                <a:solidFill>
                  <a:srgbClr val="0070C0"/>
                </a:solidFill>
                <a:latin typeface="Papyrus" panose="020B0602040200020303" pitchFamily="34" charset="77"/>
              </a:rPr>
              <a:t>13</a:t>
            </a:r>
            <a:r>
              <a:rPr lang="en-US" sz="3600" dirty="0">
                <a:latin typeface="Papyrus" panose="020B0602040200020303" pitchFamily="34" charset="77"/>
              </a:rPr>
              <a:t>Letters were sent by couriers to all the king’s provinces with instruction to </a:t>
            </a:r>
            <a:r>
              <a:rPr lang="en-US" sz="3600" dirty="0">
                <a:solidFill>
                  <a:srgbClr val="FF0000"/>
                </a:solidFill>
                <a:latin typeface="Papyrus" panose="020B0602040200020303" pitchFamily="34" charset="77"/>
              </a:rPr>
              <a:t>destroy</a:t>
            </a:r>
            <a:r>
              <a:rPr lang="en-US" sz="3600" dirty="0">
                <a:latin typeface="Papyrus" panose="020B0602040200020303" pitchFamily="34" charset="77"/>
              </a:rPr>
              <a:t>, to </a:t>
            </a:r>
            <a:r>
              <a:rPr lang="en-US" sz="3600" dirty="0">
                <a:solidFill>
                  <a:srgbClr val="FF0000"/>
                </a:solidFill>
                <a:latin typeface="Papyrus" panose="020B0602040200020303" pitchFamily="34" charset="77"/>
              </a:rPr>
              <a:t>kill</a:t>
            </a:r>
            <a:r>
              <a:rPr lang="en-US" sz="3600" dirty="0">
                <a:latin typeface="Papyrus" panose="020B0602040200020303" pitchFamily="34" charset="77"/>
              </a:rPr>
              <a:t>, and to </a:t>
            </a:r>
            <a:r>
              <a:rPr lang="en-US" sz="3600" dirty="0">
                <a:solidFill>
                  <a:srgbClr val="FF0000"/>
                </a:solidFill>
                <a:latin typeface="Papyrus" panose="020B0602040200020303" pitchFamily="34" charset="77"/>
              </a:rPr>
              <a:t>annihilate</a:t>
            </a:r>
            <a:r>
              <a:rPr lang="en-US" sz="3600" dirty="0">
                <a:latin typeface="Papyrus" panose="020B0602040200020303" pitchFamily="34" charset="77"/>
              </a:rPr>
              <a:t> all Jews, </a:t>
            </a:r>
            <a:r>
              <a:rPr lang="en-US" sz="3600" dirty="0">
                <a:solidFill>
                  <a:srgbClr val="00B0F0"/>
                </a:solidFill>
                <a:latin typeface="Papyrus" panose="020B0602040200020303" pitchFamily="34" charset="77"/>
              </a:rPr>
              <a:t>young</a:t>
            </a:r>
            <a:r>
              <a:rPr lang="en-US" sz="3600" dirty="0">
                <a:latin typeface="Papyrus" panose="020B0602040200020303" pitchFamily="34" charset="77"/>
              </a:rPr>
              <a:t> and </a:t>
            </a:r>
            <a:r>
              <a:rPr lang="en-US" sz="3600" dirty="0">
                <a:solidFill>
                  <a:srgbClr val="00B0F0"/>
                </a:solidFill>
                <a:latin typeface="Papyrus" panose="020B0602040200020303" pitchFamily="34" charset="77"/>
              </a:rPr>
              <a:t>old</a:t>
            </a:r>
            <a:r>
              <a:rPr lang="en-US" sz="3600" dirty="0">
                <a:latin typeface="Papyrus" panose="020B0602040200020303" pitchFamily="34" charset="77"/>
              </a:rPr>
              <a:t>, </a:t>
            </a:r>
            <a:r>
              <a:rPr lang="en-US" sz="3600" dirty="0">
                <a:solidFill>
                  <a:srgbClr val="00B0F0"/>
                </a:solidFill>
                <a:latin typeface="Papyrus" panose="020B0602040200020303" pitchFamily="34" charset="77"/>
              </a:rPr>
              <a:t>women</a:t>
            </a:r>
            <a:r>
              <a:rPr lang="en-US" sz="3600" dirty="0">
                <a:latin typeface="Papyrus" panose="020B0602040200020303" pitchFamily="34" charset="77"/>
              </a:rPr>
              <a:t> and </a:t>
            </a:r>
            <a:r>
              <a:rPr lang="en-US" sz="3600" dirty="0">
                <a:solidFill>
                  <a:srgbClr val="00B0F0"/>
                </a:solidFill>
                <a:latin typeface="Papyrus" panose="020B0602040200020303" pitchFamily="34" charset="77"/>
              </a:rPr>
              <a:t>children</a:t>
            </a:r>
            <a:r>
              <a:rPr lang="en-US" sz="3600" dirty="0">
                <a:latin typeface="Papyrus" panose="020B0602040200020303" pitchFamily="34" charset="77"/>
              </a:rPr>
              <a:t>, in one day, the thirteenth day of the twelfth month, which is the month of Adar, …</a:t>
            </a:r>
            <a:endParaRPr lang="en-US" sz="3600" b="1" dirty="0">
              <a:solidFill>
                <a:srgbClr val="FF0000"/>
              </a:solidFill>
              <a:latin typeface="Papyrus" panose="020B0602040200020303" pitchFamily="34" charset="77"/>
            </a:endParaRPr>
          </a:p>
        </p:txBody>
      </p:sp>
    </p:spTree>
    <p:extLst>
      <p:ext uri="{BB962C8B-B14F-4D97-AF65-F5344CB8AC3E}">
        <p14:creationId xmlns:p14="http://schemas.microsoft.com/office/powerpoint/2010/main" val="27735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137BBA-FCB2-D291-0D06-5822A521C3A1}"/>
              </a:ext>
            </a:extLst>
          </p:cNvPr>
          <p:cNvSpPr txBox="1"/>
          <p:nvPr/>
        </p:nvSpPr>
        <p:spPr>
          <a:xfrm>
            <a:off x="401052" y="320842"/>
            <a:ext cx="10606622" cy="830997"/>
          </a:xfrm>
          <a:prstGeom prst="rect">
            <a:avLst/>
          </a:prstGeom>
          <a:noFill/>
        </p:spPr>
        <p:txBody>
          <a:bodyPr wrap="none" rtlCol="0">
            <a:spAutoFit/>
          </a:bodyPr>
          <a:lstStyle/>
          <a:p>
            <a:r>
              <a:rPr lang="en-US" sz="4800" b="1" dirty="0">
                <a:solidFill>
                  <a:srgbClr val="0070C0"/>
                </a:solidFill>
                <a:latin typeface="Papyrus" panose="020B0602040200020303" pitchFamily="34" charset="77"/>
              </a:rPr>
              <a:t>3: </a:t>
            </a:r>
            <a:r>
              <a:rPr lang="en-US" sz="4800" dirty="0">
                <a:latin typeface="Papyrus" panose="020B0602040200020303" pitchFamily="34" charset="77"/>
              </a:rPr>
              <a:t>Haman’s plan to kill ALL the Jews …</a:t>
            </a:r>
          </a:p>
        </p:txBody>
      </p:sp>
      <p:pic>
        <p:nvPicPr>
          <p:cNvPr id="3" name="Picture 2">
            <a:extLst>
              <a:ext uri="{FF2B5EF4-FFF2-40B4-BE49-F238E27FC236}">
                <a16:creationId xmlns:a16="http://schemas.microsoft.com/office/drawing/2014/main" id="{32FCC155-B33E-4DFB-373D-452BE835D062}"/>
              </a:ext>
            </a:extLst>
          </p:cNvPr>
          <p:cNvPicPr>
            <a:picLocks noChangeAspect="1"/>
          </p:cNvPicPr>
          <p:nvPr/>
        </p:nvPicPr>
        <p:blipFill rotWithShape="1">
          <a:blip r:embed="rId3"/>
          <a:srcRect r="46443"/>
          <a:stretch/>
        </p:blipFill>
        <p:spPr>
          <a:xfrm>
            <a:off x="211745" y="1213520"/>
            <a:ext cx="4793392" cy="5229737"/>
          </a:xfrm>
          <a:prstGeom prst="rect">
            <a:avLst/>
          </a:prstGeom>
        </p:spPr>
      </p:pic>
      <p:sp>
        <p:nvSpPr>
          <p:cNvPr id="6" name="TextBox 5">
            <a:extLst>
              <a:ext uri="{FF2B5EF4-FFF2-40B4-BE49-F238E27FC236}">
                <a16:creationId xmlns:a16="http://schemas.microsoft.com/office/drawing/2014/main" id="{A0C9D52F-E05B-8A41-C62B-1C32931DF3F9}"/>
              </a:ext>
            </a:extLst>
          </p:cNvPr>
          <p:cNvSpPr txBox="1"/>
          <p:nvPr/>
        </p:nvSpPr>
        <p:spPr>
          <a:xfrm>
            <a:off x="5710991" y="1151839"/>
            <a:ext cx="6272463" cy="5632311"/>
          </a:xfrm>
          <a:prstGeom prst="rect">
            <a:avLst/>
          </a:prstGeom>
          <a:noFill/>
        </p:spPr>
        <p:txBody>
          <a:bodyPr wrap="square">
            <a:spAutoFit/>
          </a:bodyPr>
          <a:lstStyle/>
          <a:p>
            <a:r>
              <a:rPr lang="en-US" sz="3600" baseline="30000" dirty="0">
                <a:solidFill>
                  <a:srgbClr val="0070C0"/>
                </a:solidFill>
                <a:latin typeface="Papyrus" panose="020B0602040200020303" pitchFamily="34" charset="77"/>
              </a:rPr>
              <a:t>13</a:t>
            </a:r>
            <a:r>
              <a:rPr lang="en-US" sz="3600" dirty="0">
                <a:latin typeface="Papyrus" panose="020B0602040200020303" pitchFamily="34" charset="77"/>
              </a:rPr>
              <a:t>Letters were sent by couriers to all the king’s provinces with instruction to </a:t>
            </a:r>
            <a:r>
              <a:rPr lang="en-US" sz="3600" dirty="0">
                <a:solidFill>
                  <a:srgbClr val="FF0000"/>
                </a:solidFill>
                <a:latin typeface="Papyrus" panose="020B0602040200020303" pitchFamily="34" charset="77"/>
              </a:rPr>
              <a:t>destroy</a:t>
            </a:r>
            <a:r>
              <a:rPr lang="en-US" sz="3600" dirty="0">
                <a:latin typeface="Papyrus" panose="020B0602040200020303" pitchFamily="34" charset="77"/>
              </a:rPr>
              <a:t>, to </a:t>
            </a:r>
            <a:r>
              <a:rPr lang="en-US" sz="3600" dirty="0">
                <a:solidFill>
                  <a:srgbClr val="FF0000"/>
                </a:solidFill>
                <a:latin typeface="Papyrus" panose="020B0602040200020303" pitchFamily="34" charset="77"/>
              </a:rPr>
              <a:t>kill</a:t>
            </a:r>
            <a:r>
              <a:rPr lang="en-US" sz="3600" dirty="0">
                <a:latin typeface="Papyrus" panose="020B0602040200020303" pitchFamily="34" charset="77"/>
              </a:rPr>
              <a:t>, and to </a:t>
            </a:r>
            <a:r>
              <a:rPr lang="en-US" sz="3600" dirty="0">
                <a:solidFill>
                  <a:srgbClr val="FF0000"/>
                </a:solidFill>
                <a:latin typeface="Papyrus" panose="020B0602040200020303" pitchFamily="34" charset="77"/>
              </a:rPr>
              <a:t>annihilate</a:t>
            </a:r>
            <a:r>
              <a:rPr lang="en-US" sz="3600" dirty="0">
                <a:latin typeface="Papyrus" panose="020B0602040200020303" pitchFamily="34" charset="77"/>
              </a:rPr>
              <a:t> all Jews, </a:t>
            </a:r>
            <a:r>
              <a:rPr lang="en-US" sz="3600" dirty="0">
                <a:solidFill>
                  <a:srgbClr val="00B0F0"/>
                </a:solidFill>
                <a:latin typeface="Papyrus" panose="020B0602040200020303" pitchFamily="34" charset="77"/>
              </a:rPr>
              <a:t>young</a:t>
            </a:r>
            <a:r>
              <a:rPr lang="en-US" sz="3600" dirty="0">
                <a:latin typeface="Papyrus" panose="020B0602040200020303" pitchFamily="34" charset="77"/>
              </a:rPr>
              <a:t> and </a:t>
            </a:r>
            <a:r>
              <a:rPr lang="en-US" sz="3600" dirty="0">
                <a:solidFill>
                  <a:srgbClr val="00B0F0"/>
                </a:solidFill>
                <a:latin typeface="Papyrus" panose="020B0602040200020303" pitchFamily="34" charset="77"/>
              </a:rPr>
              <a:t>old</a:t>
            </a:r>
            <a:r>
              <a:rPr lang="en-US" sz="3600" dirty="0">
                <a:latin typeface="Papyrus" panose="020B0602040200020303" pitchFamily="34" charset="77"/>
              </a:rPr>
              <a:t>, </a:t>
            </a:r>
            <a:r>
              <a:rPr lang="en-US" sz="3600" dirty="0">
                <a:solidFill>
                  <a:srgbClr val="00B0F0"/>
                </a:solidFill>
                <a:latin typeface="Papyrus" panose="020B0602040200020303" pitchFamily="34" charset="77"/>
              </a:rPr>
              <a:t>women</a:t>
            </a:r>
            <a:r>
              <a:rPr lang="en-US" sz="3600" dirty="0">
                <a:latin typeface="Papyrus" panose="020B0602040200020303" pitchFamily="34" charset="77"/>
              </a:rPr>
              <a:t> and </a:t>
            </a:r>
            <a:r>
              <a:rPr lang="en-US" sz="3600" dirty="0">
                <a:solidFill>
                  <a:srgbClr val="00B0F0"/>
                </a:solidFill>
                <a:latin typeface="Papyrus" panose="020B0602040200020303" pitchFamily="34" charset="77"/>
              </a:rPr>
              <a:t>children</a:t>
            </a:r>
            <a:r>
              <a:rPr lang="en-US" sz="3600" dirty="0">
                <a:latin typeface="Papyrus" panose="020B0602040200020303" pitchFamily="34" charset="77"/>
              </a:rPr>
              <a:t>, in one day, the thirteenth day of the twelfth month, which is the month of Adar, and to </a:t>
            </a:r>
            <a:r>
              <a:rPr lang="en-US" sz="3600" b="1" dirty="0">
                <a:solidFill>
                  <a:srgbClr val="FF0000"/>
                </a:solidFill>
                <a:latin typeface="Papyrus" panose="020B0602040200020303" pitchFamily="34" charset="77"/>
              </a:rPr>
              <a:t>plunder their goods.</a:t>
            </a:r>
          </a:p>
        </p:txBody>
      </p:sp>
    </p:spTree>
    <p:extLst>
      <p:ext uri="{BB962C8B-B14F-4D97-AF65-F5344CB8AC3E}">
        <p14:creationId xmlns:p14="http://schemas.microsoft.com/office/powerpoint/2010/main" val="3863182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t="-17000" b="-17000"/>
          </a:stretch>
        </a:blip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67C5E5B5-5237-ACCC-65BB-C5619ACAC89C}"/>
              </a:ext>
            </a:extLst>
          </p:cNvPr>
          <p:cNvSpPr txBox="1"/>
          <p:nvPr/>
        </p:nvSpPr>
        <p:spPr>
          <a:xfrm>
            <a:off x="2119588" y="2413086"/>
            <a:ext cx="7952819" cy="3154710"/>
          </a:xfrm>
          <a:prstGeom prst="rect">
            <a:avLst/>
          </a:prstGeom>
          <a:noFill/>
        </p:spPr>
        <p:txBody>
          <a:bodyPr wrap="none" rtlCol="0">
            <a:spAutoFit/>
          </a:bodyPr>
          <a:lstStyle/>
          <a:p>
            <a:pPr algn="ctr"/>
            <a:r>
              <a:rPr lang="en-US" sz="19900" b="1" i="1" dirty="0">
                <a:latin typeface="Papyrus" panose="020B0602040200020303" pitchFamily="34" charset="77"/>
              </a:rPr>
              <a:t>Esther</a:t>
            </a:r>
            <a:endParaRPr lang="en-US" sz="6600" b="1" i="1" dirty="0">
              <a:latin typeface="Papyrus" panose="020B0602040200020303" pitchFamily="34" charset="77"/>
            </a:endParaRPr>
          </a:p>
        </p:txBody>
      </p:sp>
      <p:sp>
        <p:nvSpPr>
          <p:cNvPr id="5" name="TextBox 4">
            <a:extLst>
              <a:ext uri="{FF2B5EF4-FFF2-40B4-BE49-F238E27FC236}">
                <a16:creationId xmlns:a16="http://schemas.microsoft.com/office/drawing/2014/main" id="{8F8AB713-F7AC-703C-FD90-7BCEAB2ECD48}"/>
              </a:ext>
            </a:extLst>
          </p:cNvPr>
          <p:cNvSpPr txBox="1"/>
          <p:nvPr/>
        </p:nvSpPr>
        <p:spPr>
          <a:xfrm>
            <a:off x="449179" y="5903495"/>
            <a:ext cx="3500125" cy="830997"/>
          </a:xfrm>
          <a:prstGeom prst="rect">
            <a:avLst/>
          </a:prstGeom>
          <a:noFill/>
        </p:spPr>
        <p:txBody>
          <a:bodyPr wrap="none" rtlCol="0">
            <a:spAutoFit/>
          </a:bodyPr>
          <a:lstStyle/>
          <a:p>
            <a:r>
              <a:rPr lang="en-US" sz="2400" dirty="0">
                <a:latin typeface="Papyrus" panose="020B0602040200020303" pitchFamily="34" charset="77"/>
              </a:rPr>
              <a:t>Glen Shearer</a:t>
            </a:r>
          </a:p>
          <a:p>
            <a:r>
              <a:rPr lang="en-US" sz="2400" dirty="0" err="1">
                <a:latin typeface="Papyrus" panose="020B0602040200020303" pitchFamily="34" charset="77"/>
              </a:rPr>
              <a:t>Glen.Shearer@USM.edu</a:t>
            </a:r>
            <a:endParaRPr lang="en-US" sz="2400" dirty="0">
              <a:latin typeface="Papyrus" panose="020B0602040200020303" pitchFamily="34" charset="77"/>
            </a:endParaRPr>
          </a:p>
        </p:txBody>
      </p:sp>
      <p:pic>
        <p:nvPicPr>
          <p:cNvPr id="7" name="Picture 2" descr="ShareFaith Media » Esther Queen Of Persia PowerPoint ...">
            <a:extLst>
              <a:ext uri="{FF2B5EF4-FFF2-40B4-BE49-F238E27FC236}">
                <a16:creationId xmlns:a16="http://schemas.microsoft.com/office/drawing/2014/main" id="{5F6B3C42-FA0F-592D-161F-71553519AC28}"/>
              </a:ext>
            </a:extLst>
          </p:cNvPr>
          <p:cNvPicPr>
            <a:picLocks noChangeAspect="1" noChangeArrowheads="1"/>
          </p:cNvPicPr>
          <p:nvPr/>
        </p:nvPicPr>
        <p:blipFill rotWithShape="1">
          <a:blip r:embed="rId4">
            <a:alphaModFix amt="25000"/>
            <a:extLst>
              <a:ext uri="{28A0092B-C50C-407E-A947-70E740481C1C}">
                <a14:useLocalDpi xmlns:a14="http://schemas.microsoft.com/office/drawing/2010/main" val="0"/>
              </a:ext>
            </a:extLst>
          </a:blip>
          <a:srcRect b="25014"/>
          <a:stretch/>
        </p:blipFill>
        <p:spPr bwMode="auto">
          <a:xfrm>
            <a:off x="20" y="-481263"/>
            <a:ext cx="12191980" cy="7339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3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2583AC5-0A23-CEAA-2CFC-1A6137B13807}"/>
              </a:ext>
            </a:extLst>
          </p:cNvPr>
          <p:cNvSpPr txBox="1"/>
          <p:nvPr/>
        </p:nvSpPr>
        <p:spPr>
          <a:xfrm>
            <a:off x="96252" y="320842"/>
            <a:ext cx="12358191" cy="830997"/>
          </a:xfrm>
          <a:prstGeom prst="rect">
            <a:avLst/>
          </a:prstGeom>
          <a:noFill/>
        </p:spPr>
        <p:txBody>
          <a:bodyPr wrap="none" rtlCol="0">
            <a:spAutoFit/>
          </a:bodyPr>
          <a:lstStyle/>
          <a:p>
            <a:r>
              <a:rPr lang="en-US" sz="4800" b="1" dirty="0">
                <a:solidFill>
                  <a:srgbClr val="0070C0"/>
                </a:solidFill>
                <a:latin typeface="Papyrus" panose="020B0602040200020303" pitchFamily="34" charset="77"/>
              </a:rPr>
              <a:t>4 </a:t>
            </a:r>
            <a:r>
              <a:rPr lang="en-US" sz="4800" dirty="0">
                <a:latin typeface="Papyrus" panose="020B0602040200020303" pitchFamily="34" charset="77"/>
              </a:rPr>
              <a:t>Mordecai shows Esther the royal edict----</a:t>
            </a:r>
          </a:p>
        </p:txBody>
      </p:sp>
      <p:pic>
        <p:nvPicPr>
          <p:cNvPr id="16" name="Picture 15">
            <a:extLst>
              <a:ext uri="{FF2B5EF4-FFF2-40B4-BE49-F238E27FC236}">
                <a16:creationId xmlns:a16="http://schemas.microsoft.com/office/drawing/2014/main" id="{CEFC7AF5-4B97-EAC3-DB67-DB184D097286}"/>
              </a:ext>
            </a:extLst>
          </p:cNvPr>
          <p:cNvPicPr>
            <a:picLocks noChangeAspect="1"/>
          </p:cNvPicPr>
          <p:nvPr/>
        </p:nvPicPr>
        <p:blipFill>
          <a:blip r:embed="rId3"/>
          <a:stretch>
            <a:fillRect/>
          </a:stretch>
        </p:blipFill>
        <p:spPr>
          <a:xfrm>
            <a:off x="2805601" y="1915297"/>
            <a:ext cx="8221900" cy="4238369"/>
          </a:xfrm>
          <a:prstGeom prst="rect">
            <a:avLst/>
          </a:prstGeom>
        </p:spPr>
      </p:pic>
    </p:spTree>
    <p:extLst>
      <p:ext uri="{BB962C8B-B14F-4D97-AF65-F5344CB8AC3E}">
        <p14:creationId xmlns:p14="http://schemas.microsoft.com/office/powerpoint/2010/main" val="3727790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3CD7B9-ED8A-7C7D-03B9-0225808944A4}"/>
              </a:ext>
            </a:extLst>
          </p:cNvPr>
          <p:cNvPicPr>
            <a:picLocks noChangeAspect="1"/>
          </p:cNvPicPr>
          <p:nvPr/>
        </p:nvPicPr>
        <p:blipFill>
          <a:blip r:embed="rId3"/>
          <a:stretch>
            <a:fillRect/>
          </a:stretch>
        </p:blipFill>
        <p:spPr>
          <a:xfrm>
            <a:off x="269790" y="2456365"/>
            <a:ext cx="7507883" cy="3870295"/>
          </a:xfrm>
          <a:prstGeom prst="rect">
            <a:avLst/>
          </a:prstGeom>
        </p:spPr>
      </p:pic>
      <p:sp>
        <p:nvSpPr>
          <p:cNvPr id="5" name="TextBox 4">
            <a:extLst>
              <a:ext uri="{FF2B5EF4-FFF2-40B4-BE49-F238E27FC236}">
                <a16:creationId xmlns:a16="http://schemas.microsoft.com/office/drawing/2014/main" id="{1CE1D91B-1E7A-BB66-457A-FF6CADFB7939}"/>
              </a:ext>
            </a:extLst>
          </p:cNvPr>
          <p:cNvSpPr txBox="1"/>
          <p:nvPr/>
        </p:nvSpPr>
        <p:spPr>
          <a:xfrm>
            <a:off x="401052" y="320842"/>
            <a:ext cx="11259493" cy="830997"/>
          </a:xfrm>
          <a:prstGeom prst="rect">
            <a:avLst/>
          </a:prstGeom>
          <a:noFill/>
        </p:spPr>
        <p:txBody>
          <a:bodyPr wrap="none" rtlCol="0">
            <a:spAutoFit/>
          </a:bodyPr>
          <a:lstStyle/>
          <a:p>
            <a:r>
              <a:rPr lang="en-US" sz="4800" b="1" dirty="0">
                <a:solidFill>
                  <a:srgbClr val="0070C0"/>
                </a:solidFill>
                <a:latin typeface="Papyrus" panose="020B0602040200020303" pitchFamily="34" charset="77"/>
              </a:rPr>
              <a:t>4:13 </a:t>
            </a:r>
            <a:r>
              <a:rPr lang="en-US" sz="4800" dirty="0">
                <a:latin typeface="Papyrus" panose="020B0602040200020303" pitchFamily="34" charset="77"/>
              </a:rPr>
              <a:t>Esther risks her life to save the Jews</a:t>
            </a:r>
          </a:p>
        </p:txBody>
      </p:sp>
      <p:sp>
        <p:nvSpPr>
          <p:cNvPr id="6" name="Oval Callout 5">
            <a:extLst>
              <a:ext uri="{FF2B5EF4-FFF2-40B4-BE49-F238E27FC236}">
                <a16:creationId xmlns:a16="http://schemas.microsoft.com/office/drawing/2014/main" id="{FD636B47-F456-5F3A-FC27-8A96D2426F86}"/>
              </a:ext>
            </a:extLst>
          </p:cNvPr>
          <p:cNvSpPr/>
          <p:nvPr/>
        </p:nvSpPr>
        <p:spPr>
          <a:xfrm>
            <a:off x="1635211" y="982378"/>
            <a:ext cx="4460789" cy="1643448"/>
          </a:xfrm>
          <a:prstGeom prst="wedgeEllipseCallout">
            <a:avLst>
              <a:gd name="adj1" fmla="val -42905"/>
              <a:gd name="adj2" fmla="val 72923"/>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Papyrus" panose="020B0602040200020303" pitchFamily="34" charset="77"/>
              </a:rPr>
              <a:t>You must beg the King to save us !</a:t>
            </a:r>
          </a:p>
        </p:txBody>
      </p:sp>
      <p:sp>
        <p:nvSpPr>
          <p:cNvPr id="8" name="Oval Callout 7">
            <a:extLst>
              <a:ext uri="{FF2B5EF4-FFF2-40B4-BE49-F238E27FC236}">
                <a16:creationId xmlns:a16="http://schemas.microsoft.com/office/drawing/2014/main" id="{2BC6008A-CDCB-2F75-7893-49B3C03683AE}"/>
              </a:ext>
            </a:extLst>
          </p:cNvPr>
          <p:cNvSpPr/>
          <p:nvPr/>
        </p:nvSpPr>
        <p:spPr>
          <a:xfrm>
            <a:off x="6746788" y="1233014"/>
            <a:ext cx="5175422" cy="2195985"/>
          </a:xfrm>
          <a:prstGeom prst="wedgeEllipseCallout">
            <a:avLst>
              <a:gd name="adj1" fmla="val -51978"/>
              <a:gd name="adj2" fmla="val 21155"/>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75000"/>
                  </a:schemeClr>
                </a:solidFill>
                <a:latin typeface="Papyrus" panose="020B0602040200020303" pitchFamily="34" charset="77"/>
              </a:rPr>
              <a:t>I cannot…to see the King uninvited is but one law…</a:t>
            </a:r>
            <a:r>
              <a:rPr lang="en-US" sz="3200" dirty="0">
                <a:solidFill>
                  <a:srgbClr val="FF0000"/>
                </a:solidFill>
                <a:latin typeface="Papyrus" panose="020B0602040200020303" pitchFamily="34" charset="77"/>
              </a:rPr>
              <a:t>DEATH !</a:t>
            </a:r>
          </a:p>
        </p:txBody>
      </p:sp>
    </p:spTree>
    <p:extLst>
      <p:ext uri="{BB962C8B-B14F-4D97-AF65-F5344CB8AC3E}">
        <p14:creationId xmlns:p14="http://schemas.microsoft.com/office/powerpoint/2010/main" val="202041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3CD7B9-ED8A-7C7D-03B9-0225808944A4}"/>
              </a:ext>
            </a:extLst>
          </p:cNvPr>
          <p:cNvPicPr>
            <a:picLocks noChangeAspect="1"/>
          </p:cNvPicPr>
          <p:nvPr/>
        </p:nvPicPr>
        <p:blipFill>
          <a:blip r:embed="rId3"/>
          <a:stretch>
            <a:fillRect/>
          </a:stretch>
        </p:blipFill>
        <p:spPr>
          <a:xfrm>
            <a:off x="269790" y="2456365"/>
            <a:ext cx="7507883" cy="3870295"/>
          </a:xfrm>
          <a:prstGeom prst="rect">
            <a:avLst/>
          </a:prstGeom>
        </p:spPr>
      </p:pic>
      <p:sp>
        <p:nvSpPr>
          <p:cNvPr id="5" name="TextBox 4">
            <a:extLst>
              <a:ext uri="{FF2B5EF4-FFF2-40B4-BE49-F238E27FC236}">
                <a16:creationId xmlns:a16="http://schemas.microsoft.com/office/drawing/2014/main" id="{1CE1D91B-1E7A-BB66-457A-FF6CADFB7939}"/>
              </a:ext>
            </a:extLst>
          </p:cNvPr>
          <p:cNvSpPr txBox="1"/>
          <p:nvPr/>
        </p:nvSpPr>
        <p:spPr>
          <a:xfrm>
            <a:off x="401052" y="320842"/>
            <a:ext cx="11259493" cy="830997"/>
          </a:xfrm>
          <a:prstGeom prst="rect">
            <a:avLst/>
          </a:prstGeom>
          <a:noFill/>
        </p:spPr>
        <p:txBody>
          <a:bodyPr wrap="none" rtlCol="0">
            <a:spAutoFit/>
          </a:bodyPr>
          <a:lstStyle/>
          <a:p>
            <a:r>
              <a:rPr lang="en-US" sz="4800" b="1" dirty="0">
                <a:solidFill>
                  <a:srgbClr val="0070C0"/>
                </a:solidFill>
                <a:latin typeface="Papyrus" panose="020B0602040200020303" pitchFamily="34" charset="77"/>
              </a:rPr>
              <a:t>4:13 </a:t>
            </a:r>
            <a:r>
              <a:rPr lang="en-US" sz="4800" dirty="0">
                <a:latin typeface="Papyrus" panose="020B0602040200020303" pitchFamily="34" charset="77"/>
              </a:rPr>
              <a:t>Esther risks her life to save the Jews</a:t>
            </a:r>
          </a:p>
        </p:txBody>
      </p:sp>
      <p:sp>
        <p:nvSpPr>
          <p:cNvPr id="6" name="Oval Callout 5">
            <a:extLst>
              <a:ext uri="{FF2B5EF4-FFF2-40B4-BE49-F238E27FC236}">
                <a16:creationId xmlns:a16="http://schemas.microsoft.com/office/drawing/2014/main" id="{FD636B47-F456-5F3A-FC27-8A96D2426F86}"/>
              </a:ext>
            </a:extLst>
          </p:cNvPr>
          <p:cNvSpPr/>
          <p:nvPr/>
        </p:nvSpPr>
        <p:spPr>
          <a:xfrm>
            <a:off x="642939" y="857250"/>
            <a:ext cx="5453062" cy="1768576"/>
          </a:xfrm>
          <a:prstGeom prst="wedgeEllipseCallout">
            <a:avLst>
              <a:gd name="adj1" fmla="val -13036"/>
              <a:gd name="adj2" fmla="val 76154"/>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Papyrus" panose="020B0602040200020303" pitchFamily="34" charset="77"/>
              </a:rPr>
              <a:t>Perhaps you are here “</a:t>
            </a:r>
            <a:r>
              <a:rPr lang="en-US" sz="3200" b="1" dirty="0">
                <a:solidFill>
                  <a:srgbClr val="FF0000"/>
                </a:solidFill>
                <a:latin typeface="Papyrus" panose="020B0602040200020303" pitchFamily="34" charset="77"/>
              </a:rPr>
              <a:t>for such a time as this</a:t>
            </a:r>
            <a:r>
              <a:rPr lang="en-US" sz="3200" dirty="0">
                <a:solidFill>
                  <a:schemeClr val="tx1"/>
                </a:solidFill>
                <a:latin typeface="Papyrus" panose="020B0602040200020303" pitchFamily="34" charset="77"/>
              </a:rPr>
              <a:t>”</a:t>
            </a:r>
          </a:p>
        </p:txBody>
      </p:sp>
      <p:sp>
        <p:nvSpPr>
          <p:cNvPr id="8" name="Oval Callout 7">
            <a:extLst>
              <a:ext uri="{FF2B5EF4-FFF2-40B4-BE49-F238E27FC236}">
                <a16:creationId xmlns:a16="http://schemas.microsoft.com/office/drawing/2014/main" id="{2BC6008A-CDCB-2F75-7893-49B3C03683AE}"/>
              </a:ext>
            </a:extLst>
          </p:cNvPr>
          <p:cNvSpPr/>
          <p:nvPr/>
        </p:nvSpPr>
        <p:spPr>
          <a:xfrm>
            <a:off x="6746788" y="1233014"/>
            <a:ext cx="5175422" cy="2195985"/>
          </a:xfrm>
          <a:prstGeom prst="wedgeEllipseCallout">
            <a:avLst>
              <a:gd name="adj1" fmla="val -51978"/>
              <a:gd name="adj2" fmla="val 21155"/>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5">
                    <a:lumMod val="75000"/>
                  </a:schemeClr>
                </a:solidFill>
                <a:latin typeface="Papyrus" panose="020B0602040200020303" pitchFamily="34" charset="77"/>
              </a:rPr>
              <a:t>I will go to the King and…</a:t>
            </a:r>
            <a:r>
              <a:rPr lang="en-US" sz="3200" b="1" dirty="0">
                <a:solidFill>
                  <a:srgbClr val="FF0000"/>
                </a:solidFill>
                <a:latin typeface="Papyrus" panose="020B0602040200020303" pitchFamily="34" charset="77"/>
              </a:rPr>
              <a:t>If I perish, I perish !</a:t>
            </a:r>
          </a:p>
        </p:txBody>
      </p:sp>
    </p:spTree>
    <p:extLst>
      <p:ext uri="{BB962C8B-B14F-4D97-AF65-F5344CB8AC3E}">
        <p14:creationId xmlns:p14="http://schemas.microsoft.com/office/powerpoint/2010/main" val="407753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3CD7B9-ED8A-7C7D-03B9-0225808944A4}"/>
              </a:ext>
            </a:extLst>
          </p:cNvPr>
          <p:cNvPicPr>
            <a:picLocks noChangeAspect="1"/>
          </p:cNvPicPr>
          <p:nvPr/>
        </p:nvPicPr>
        <p:blipFill>
          <a:blip r:embed="rId3"/>
          <a:stretch>
            <a:fillRect/>
          </a:stretch>
        </p:blipFill>
        <p:spPr>
          <a:xfrm>
            <a:off x="269790" y="2456365"/>
            <a:ext cx="7507883" cy="3870295"/>
          </a:xfrm>
          <a:prstGeom prst="rect">
            <a:avLst/>
          </a:prstGeom>
        </p:spPr>
      </p:pic>
      <p:sp>
        <p:nvSpPr>
          <p:cNvPr id="5" name="TextBox 4">
            <a:extLst>
              <a:ext uri="{FF2B5EF4-FFF2-40B4-BE49-F238E27FC236}">
                <a16:creationId xmlns:a16="http://schemas.microsoft.com/office/drawing/2014/main" id="{1CE1D91B-1E7A-BB66-457A-FF6CADFB7939}"/>
              </a:ext>
            </a:extLst>
          </p:cNvPr>
          <p:cNvSpPr txBox="1"/>
          <p:nvPr/>
        </p:nvSpPr>
        <p:spPr>
          <a:xfrm>
            <a:off x="401052" y="320842"/>
            <a:ext cx="10650351" cy="830997"/>
          </a:xfrm>
          <a:prstGeom prst="rect">
            <a:avLst/>
          </a:prstGeom>
          <a:noFill/>
        </p:spPr>
        <p:txBody>
          <a:bodyPr wrap="none" rtlCol="0">
            <a:spAutoFit/>
          </a:bodyPr>
          <a:lstStyle/>
          <a:p>
            <a:r>
              <a:rPr lang="en-US" sz="4800" b="1" dirty="0">
                <a:solidFill>
                  <a:srgbClr val="0070C0"/>
                </a:solidFill>
                <a:latin typeface="Papyrus" panose="020B0602040200020303" pitchFamily="34" charset="77"/>
              </a:rPr>
              <a:t>4 </a:t>
            </a:r>
            <a:r>
              <a:rPr lang="en-US" sz="4800" dirty="0">
                <a:latin typeface="Papyrus" panose="020B0602040200020303" pitchFamily="34" charset="77"/>
              </a:rPr>
              <a:t>Esther risks her life to save the Jews</a:t>
            </a:r>
          </a:p>
        </p:txBody>
      </p:sp>
      <p:sp>
        <p:nvSpPr>
          <p:cNvPr id="8" name="Oval Callout 7">
            <a:extLst>
              <a:ext uri="{FF2B5EF4-FFF2-40B4-BE49-F238E27FC236}">
                <a16:creationId xmlns:a16="http://schemas.microsoft.com/office/drawing/2014/main" id="{2BC6008A-CDCB-2F75-7893-49B3C03683AE}"/>
              </a:ext>
            </a:extLst>
          </p:cNvPr>
          <p:cNvSpPr/>
          <p:nvPr/>
        </p:nvSpPr>
        <p:spPr>
          <a:xfrm>
            <a:off x="6746788" y="954158"/>
            <a:ext cx="5175422" cy="2474842"/>
          </a:xfrm>
          <a:prstGeom prst="wedgeEllipseCallout">
            <a:avLst>
              <a:gd name="adj1" fmla="val -51978"/>
              <a:gd name="adj2" fmla="val 21155"/>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latin typeface="Papyrus" panose="020B0602040200020303" pitchFamily="34" charset="77"/>
              </a:rPr>
              <a:t>Please ask the people for fast for me 3 days…I will also fast.</a:t>
            </a:r>
          </a:p>
        </p:txBody>
      </p:sp>
    </p:spTree>
    <p:extLst>
      <p:ext uri="{BB962C8B-B14F-4D97-AF65-F5344CB8AC3E}">
        <p14:creationId xmlns:p14="http://schemas.microsoft.com/office/powerpoint/2010/main" val="3451486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137BBA-FCB2-D291-0D06-5822A521C3A1}"/>
              </a:ext>
            </a:extLst>
          </p:cNvPr>
          <p:cNvSpPr txBox="1"/>
          <p:nvPr/>
        </p:nvSpPr>
        <p:spPr>
          <a:xfrm>
            <a:off x="401052" y="320842"/>
            <a:ext cx="9363654" cy="830997"/>
          </a:xfrm>
          <a:prstGeom prst="rect">
            <a:avLst/>
          </a:prstGeom>
          <a:noFill/>
        </p:spPr>
        <p:txBody>
          <a:bodyPr wrap="none" rtlCol="0">
            <a:spAutoFit/>
          </a:bodyPr>
          <a:lstStyle/>
          <a:p>
            <a:r>
              <a:rPr lang="en-US" sz="4800" b="1" dirty="0">
                <a:solidFill>
                  <a:srgbClr val="0070C0"/>
                </a:solidFill>
                <a:latin typeface="Papyrus" panose="020B0602040200020303" pitchFamily="34" charset="77"/>
              </a:rPr>
              <a:t>5 </a:t>
            </a:r>
            <a:r>
              <a:rPr lang="en-US" sz="4800" dirty="0">
                <a:latin typeface="Papyrus" panose="020B0602040200020303" pitchFamily="34" charset="77"/>
              </a:rPr>
              <a:t>The royal scepter of the King…</a:t>
            </a:r>
          </a:p>
        </p:txBody>
      </p:sp>
      <p:sp>
        <p:nvSpPr>
          <p:cNvPr id="8" name="TextBox 7">
            <a:extLst>
              <a:ext uri="{FF2B5EF4-FFF2-40B4-BE49-F238E27FC236}">
                <a16:creationId xmlns:a16="http://schemas.microsoft.com/office/drawing/2014/main" id="{4FCE08CE-3475-192E-8FF7-FA708BDCAF4A}"/>
              </a:ext>
            </a:extLst>
          </p:cNvPr>
          <p:cNvSpPr txBox="1"/>
          <p:nvPr/>
        </p:nvSpPr>
        <p:spPr>
          <a:xfrm>
            <a:off x="401052" y="1151839"/>
            <a:ext cx="10958378" cy="646331"/>
          </a:xfrm>
          <a:prstGeom prst="rect">
            <a:avLst/>
          </a:prstGeom>
          <a:noFill/>
          <a:ln>
            <a:noFill/>
          </a:ln>
        </p:spPr>
        <p:txBody>
          <a:bodyPr wrap="square">
            <a:spAutoFit/>
          </a:bodyPr>
          <a:lstStyle/>
          <a:p>
            <a:r>
              <a:rPr lang="en-US" sz="3600" baseline="30000" dirty="0">
                <a:solidFill>
                  <a:srgbClr val="0070C0"/>
                </a:solidFill>
                <a:latin typeface="Papyrus" panose="020B0602040200020303" pitchFamily="34" charset="77"/>
              </a:rPr>
              <a:t>1-2</a:t>
            </a:r>
            <a:r>
              <a:rPr lang="en-US" sz="3600" b="1" dirty="0">
                <a:latin typeface="Papyrus" panose="020B0602040200020303" pitchFamily="34" charset="77"/>
              </a:rPr>
              <a:t> – </a:t>
            </a:r>
            <a:r>
              <a:rPr lang="en-US" sz="3600" dirty="0">
                <a:latin typeface="Papyrus" panose="020B0602040200020303" pitchFamily="34" charset="77"/>
              </a:rPr>
              <a:t>[Ester enters the throne room]</a:t>
            </a:r>
            <a:endParaRPr lang="en-US" sz="3600" dirty="0">
              <a:solidFill>
                <a:schemeClr val="accent5">
                  <a:lumMod val="75000"/>
                </a:schemeClr>
              </a:solidFill>
              <a:latin typeface="Papyrus" panose="020B0602040200020303" pitchFamily="34" charset="77"/>
            </a:endParaRPr>
          </a:p>
        </p:txBody>
      </p:sp>
      <p:sp>
        <p:nvSpPr>
          <p:cNvPr id="2" name="TextBox 1">
            <a:extLst>
              <a:ext uri="{FF2B5EF4-FFF2-40B4-BE49-F238E27FC236}">
                <a16:creationId xmlns:a16="http://schemas.microsoft.com/office/drawing/2014/main" id="{8E80C1C3-F23F-C072-08C0-3D52E0CB8F0C}"/>
              </a:ext>
            </a:extLst>
          </p:cNvPr>
          <p:cNvSpPr txBox="1"/>
          <p:nvPr/>
        </p:nvSpPr>
        <p:spPr>
          <a:xfrm>
            <a:off x="401052" y="2206282"/>
            <a:ext cx="10958378" cy="4524315"/>
          </a:xfrm>
          <a:prstGeom prst="rect">
            <a:avLst/>
          </a:prstGeom>
          <a:noFill/>
          <a:ln>
            <a:solidFill>
              <a:schemeClr val="tx1"/>
            </a:solidFill>
          </a:ln>
        </p:spPr>
        <p:txBody>
          <a:bodyPr wrap="square">
            <a:spAutoFit/>
          </a:bodyPr>
          <a:lstStyle/>
          <a:p>
            <a:r>
              <a:rPr lang="en-US" sz="3600" b="1" baseline="30000" dirty="0">
                <a:latin typeface="Papyrus" panose="020B0602040200020303" pitchFamily="34" charset="77"/>
                <a:hlinkClick r:id="rId3"/>
              </a:rPr>
              <a:t>2</a:t>
            </a:r>
            <a:r>
              <a:rPr lang="en-US" sz="3600" dirty="0">
                <a:latin typeface="Papyrus" panose="020B0602040200020303" pitchFamily="34" charset="77"/>
              </a:rPr>
              <a:t>And when the king saw Queen Esther standing in the court, she won favor in his sight, and he held out to Esther the golden scepter that was in his hand. Then Esther approached and touched the tip of the scepter. </a:t>
            </a:r>
            <a:r>
              <a:rPr lang="en-US" sz="3600" b="1" baseline="30000" dirty="0">
                <a:latin typeface="Papyrus" panose="020B0602040200020303" pitchFamily="34" charset="77"/>
                <a:hlinkClick r:id="rId4"/>
              </a:rPr>
              <a:t>3</a:t>
            </a:r>
            <a:r>
              <a:rPr lang="en-US" sz="3600" dirty="0">
                <a:latin typeface="Papyrus" panose="020B0602040200020303" pitchFamily="34" charset="77"/>
              </a:rPr>
              <a:t>And the king said to her, “What is it, Queen Esther? What is your request? It shall be given you, even to the half of my kingdom.” </a:t>
            </a:r>
            <a:r>
              <a:rPr lang="en-US" sz="3600" dirty="0">
                <a:solidFill>
                  <a:srgbClr val="0070C0"/>
                </a:solidFill>
                <a:latin typeface="Papyrus" panose="020B0602040200020303" pitchFamily="34" charset="77"/>
              </a:rPr>
              <a:t>…come to my banquet…the King and Haman.</a:t>
            </a:r>
          </a:p>
        </p:txBody>
      </p:sp>
    </p:spTree>
    <p:extLst>
      <p:ext uri="{BB962C8B-B14F-4D97-AF65-F5344CB8AC3E}">
        <p14:creationId xmlns:p14="http://schemas.microsoft.com/office/powerpoint/2010/main" val="286874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E71821-604B-5DAF-A0AE-9F183896C303}"/>
              </a:ext>
            </a:extLst>
          </p:cNvPr>
          <p:cNvPicPr>
            <a:picLocks noChangeAspect="1"/>
          </p:cNvPicPr>
          <p:nvPr/>
        </p:nvPicPr>
        <p:blipFill>
          <a:blip r:embed="rId3"/>
          <a:stretch>
            <a:fillRect/>
          </a:stretch>
        </p:blipFill>
        <p:spPr>
          <a:xfrm>
            <a:off x="236622" y="1136049"/>
            <a:ext cx="7772400" cy="5323840"/>
          </a:xfrm>
          <a:prstGeom prst="rect">
            <a:avLst/>
          </a:prstGeom>
        </p:spPr>
      </p:pic>
      <p:sp>
        <p:nvSpPr>
          <p:cNvPr id="3" name="TextBox 2">
            <a:extLst>
              <a:ext uri="{FF2B5EF4-FFF2-40B4-BE49-F238E27FC236}">
                <a16:creationId xmlns:a16="http://schemas.microsoft.com/office/drawing/2014/main" id="{D5CD49C5-6421-8790-9EFD-B449B66662F8}"/>
              </a:ext>
            </a:extLst>
          </p:cNvPr>
          <p:cNvSpPr txBox="1"/>
          <p:nvPr/>
        </p:nvSpPr>
        <p:spPr>
          <a:xfrm>
            <a:off x="401052" y="320842"/>
            <a:ext cx="11760655" cy="830997"/>
          </a:xfrm>
          <a:prstGeom prst="rect">
            <a:avLst/>
          </a:prstGeom>
          <a:noFill/>
        </p:spPr>
        <p:txBody>
          <a:bodyPr wrap="none" rtlCol="0">
            <a:spAutoFit/>
          </a:bodyPr>
          <a:lstStyle/>
          <a:p>
            <a:r>
              <a:rPr lang="en-US" sz="4800" b="1" dirty="0">
                <a:solidFill>
                  <a:schemeClr val="accent5">
                    <a:lumMod val="75000"/>
                  </a:schemeClr>
                </a:solidFill>
                <a:latin typeface="Papyrus" panose="020B0602040200020303" pitchFamily="34" charset="77"/>
              </a:rPr>
              <a:t>5: </a:t>
            </a:r>
            <a:r>
              <a:rPr lang="en-US" sz="4800" dirty="0">
                <a:latin typeface="Papyrus" panose="020B0602040200020303" pitchFamily="34" charset="77"/>
              </a:rPr>
              <a:t>Esther’s 1</a:t>
            </a:r>
            <a:r>
              <a:rPr lang="en-US" sz="4800" baseline="30000" dirty="0">
                <a:latin typeface="Papyrus" panose="020B0602040200020303" pitchFamily="34" charset="77"/>
              </a:rPr>
              <a:t>st</a:t>
            </a:r>
            <a:r>
              <a:rPr lang="en-US" sz="4800" dirty="0">
                <a:latin typeface="Papyrus" panose="020B0602040200020303" pitchFamily="34" charset="77"/>
              </a:rPr>
              <a:t> banquet for Xerxes &amp; Haman</a:t>
            </a:r>
          </a:p>
        </p:txBody>
      </p:sp>
      <p:sp>
        <p:nvSpPr>
          <p:cNvPr id="5" name="TextBox 4">
            <a:extLst>
              <a:ext uri="{FF2B5EF4-FFF2-40B4-BE49-F238E27FC236}">
                <a16:creationId xmlns:a16="http://schemas.microsoft.com/office/drawing/2014/main" id="{6E270F39-CB91-9B8B-90A4-B7BEAAF8D716}"/>
              </a:ext>
            </a:extLst>
          </p:cNvPr>
          <p:cNvSpPr txBox="1"/>
          <p:nvPr/>
        </p:nvSpPr>
        <p:spPr>
          <a:xfrm>
            <a:off x="8009022" y="1424555"/>
            <a:ext cx="3946356" cy="3170099"/>
          </a:xfrm>
          <a:prstGeom prst="rect">
            <a:avLst/>
          </a:prstGeom>
          <a:noFill/>
          <a:ln>
            <a:solidFill>
              <a:schemeClr val="tx1"/>
            </a:solidFill>
          </a:ln>
        </p:spPr>
        <p:txBody>
          <a:bodyPr wrap="square">
            <a:spAutoFit/>
          </a:bodyPr>
          <a:lstStyle/>
          <a:p>
            <a:r>
              <a:rPr lang="en-US" sz="4000" b="1" dirty="0">
                <a:latin typeface="Papyrus" panose="020B0602040200020303" pitchFamily="34" charset="77"/>
              </a:rPr>
              <a:t>What do you desire, my Queen?…up to half the kingdom”</a:t>
            </a:r>
            <a:endParaRPr lang="en-US" sz="4000" dirty="0">
              <a:latin typeface="Papyrus" panose="020B0602040200020303" pitchFamily="34" charset="77"/>
            </a:endParaRPr>
          </a:p>
        </p:txBody>
      </p:sp>
      <p:sp>
        <p:nvSpPr>
          <p:cNvPr id="6" name="TextBox 5">
            <a:extLst>
              <a:ext uri="{FF2B5EF4-FFF2-40B4-BE49-F238E27FC236}">
                <a16:creationId xmlns:a16="http://schemas.microsoft.com/office/drawing/2014/main" id="{8B43F21B-AEF2-09DD-811B-C959BA73B91D}"/>
              </a:ext>
            </a:extLst>
          </p:cNvPr>
          <p:cNvSpPr txBox="1"/>
          <p:nvPr/>
        </p:nvSpPr>
        <p:spPr>
          <a:xfrm>
            <a:off x="8112186" y="4867370"/>
            <a:ext cx="3946356" cy="1938992"/>
          </a:xfrm>
          <a:prstGeom prst="rect">
            <a:avLst/>
          </a:prstGeom>
          <a:noFill/>
          <a:ln>
            <a:solidFill>
              <a:schemeClr val="tx1"/>
            </a:solidFill>
          </a:ln>
        </p:spPr>
        <p:txBody>
          <a:bodyPr wrap="square">
            <a:spAutoFit/>
          </a:bodyPr>
          <a:lstStyle/>
          <a:p>
            <a:r>
              <a:rPr lang="en-US" sz="4000" b="1" dirty="0">
                <a:solidFill>
                  <a:srgbClr val="00B0F0"/>
                </a:solidFill>
                <a:latin typeface="Papyrus" panose="020B0602040200020303" pitchFamily="34" charset="77"/>
              </a:rPr>
              <a:t>“…come to my banquet tomorrow…</a:t>
            </a:r>
            <a:endParaRPr lang="en-US" sz="4000" dirty="0">
              <a:solidFill>
                <a:srgbClr val="00B0F0"/>
              </a:solidFill>
              <a:latin typeface="Papyrus" panose="020B0602040200020303" pitchFamily="34" charset="77"/>
            </a:endParaRPr>
          </a:p>
        </p:txBody>
      </p:sp>
    </p:spTree>
    <p:extLst>
      <p:ext uri="{BB962C8B-B14F-4D97-AF65-F5344CB8AC3E}">
        <p14:creationId xmlns:p14="http://schemas.microsoft.com/office/powerpoint/2010/main" val="415036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CD49C5-6421-8790-9EFD-B449B66662F8}"/>
              </a:ext>
            </a:extLst>
          </p:cNvPr>
          <p:cNvSpPr txBox="1"/>
          <p:nvPr/>
        </p:nvSpPr>
        <p:spPr>
          <a:xfrm>
            <a:off x="401052" y="320842"/>
            <a:ext cx="9396740" cy="1569660"/>
          </a:xfrm>
          <a:prstGeom prst="rect">
            <a:avLst/>
          </a:prstGeom>
          <a:noFill/>
        </p:spPr>
        <p:txBody>
          <a:bodyPr wrap="none" rtlCol="0">
            <a:spAutoFit/>
          </a:bodyPr>
          <a:lstStyle/>
          <a:p>
            <a:r>
              <a:rPr lang="en-US" sz="4800" b="1" dirty="0">
                <a:solidFill>
                  <a:schemeClr val="accent5">
                    <a:lumMod val="75000"/>
                  </a:schemeClr>
                </a:solidFill>
                <a:latin typeface="Papyrus" panose="020B0602040200020303" pitchFamily="34" charset="77"/>
              </a:rPr>
              <a:t>5: </a:t>
            </a:r>
            <a:r>
              <a:rPr lang="en-US" sz="4800" b="1" dirty="0">
                <a:latin typeface="Papyrus" panose="020B0602040200020303" pitchFamily="34" charset="77"/>
              </a:rPr>
              <a:t>Haman’s good mood is ruined…</a:t>
            </a:r>
          </a:p>
          <a:p>
            <a:r>
              <a:rPr lang="en-US" sz="4800" b="1" dirty="0">
                <a:latin typeface="Papyrus" panose="020B0602040200020303" pitchFamily="34" charset="77"/>
              </a:rPr>
              <a:t>     </a:t>
            </a:r>
            <a:r>
              <a:rPr lang="en-US" sz="4800" b="1" dirty="0" err="1">
                <a:latin typeface="Papyrus" panose="020B0602040200020303" pitchFamily="34" charset="77"/>
              </a:rPr>
              <a:t>Mordachai</a:t>
            </a:r>
            <a:r>
              <a:rPr lang="en-US" sz="4800" b="1" dirty="0">
                <a:latin typeface="Papyrus" panose="020B0602040200020303" pitchFamily="34" charset="77"/>
              </a:rPr>
              <a:t> still will not bow…</a:t>
            </a:r>
            <a:endParaRPr lang="en-US" sz="4800" dirty="0">
              <a:latin typeface="Papyrus" panose="020B0602040200020303" pitchFamily="34" charset="77"/>
            </a:endParaRPr>
          </a:p>
        </p:txBody>
      </p:sp>
      <p:pic>
        <p:nvPicPr>
          <p:cNvPr id="4" name="Picture 3">
            <a:extLst>
              <a:ext uri="{FF2B5EF4-FFF2-40B4-BE49-F238E27FC236}">
                <a16:creationId xmlns:a16="http://schemas.microsoft.com/office/drawing/2014/main" id="{1728AC91-06DA-CCA2-8A87-4B356D0ADD03}"/>
              </a:ext>
            </a:extLst>
          </p:cNvPr>
          <p:cNvPicPr>
            <a:picLocks noChangeAspect="1"/>
          </p:cNvPicPr>
          <p:nvPr/>
        </p:nvPicPr>
        <p:blipFill>
          <a:blip r:embed="rId3"/>
          <a:stretch>
            <a:fillRect/>
          </a:stretch>
        </p:blipFill>
        <p:spPr>
          <a:xfrm>
            <a:off x="401052" y="1890502"/>
            <a:ext cx="7772400" cy="4693422"/>
          </a:xfrm>
          <a:prstGeom prst="rect">
            <a:avLst/>
          </a:prstGeom>
        </p:spPr>
      </p:pic>
      <p:sp>
        <p:nvSpPr>
          <p:cNvPr id="5" name="Process 4">
            <a:extLst>
              <a:ext uri="{FF2B5EF4-FFF2-40B4-BE49-F238E27FC236}">
                <a16:creationId xmlns:a16="http://schemas.microsoft.com/office/drawing/2014/main" id="{9A6C6F9B-6383-4533-D062-DEA15AB05ABE}"/>
              </a:ext>
            </a:extLst>
          </p:cNvPr>
          <p:cNvSpPr/>
          <p:nvPr/>
        </p:nvSpPr>
        <p:spPr>
          <a:xfrm>
            <a:off x="2342147" y="1890502"/>
            <a:ext cx="6160169" cy="1538498"/>
          </a:xfrm>
          <a:prstGeom prst="flowChartProcess">
            <a:avLst/>
          </a:prstGeom>
          <a:solidFill>
            <a:srgbClr val="F3E1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cess 5">
            <a:extLst>
              <a:ext uri="{FF2B5EF4-FFF2-40B4-BE49-F238E27FC236}">
                <a16:creationId xmlns:a16="http://schemas.microsoft.com/office/drawing/2014/main" id="{93951A5A-0AE5-130C-0357-DF48CC4E887E}"/>
              </a:ext>
            </a:extLst>
          </p:cNvPr>
          <p:cNvSpPr/>
          <p:nvPr/>
        </p:nvSpPr>
        <p:spPr>
          <a:xfrm>
            <a:off x="401052" y="2042902"/>
            <a:ext cx="3962402" cy="4693422"/>
          </a:xfrm>
          <a:prstGeom prst="flowChartProcess">
            <a:avLst/>
          </a:prstGeom>
          <a:solidFill>
            <a:srgbClr val="F3E1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01395BB-D98D-8809-63D8-748AC7E5ECF2}"/>
              </a:ext>
            </a:extLst>
          </p:cNvPr>
          <p:cNvSpPr txBox="1"/>
          <p:nvPr/>
        </p:nvSpPr>
        <p:spPr>
          <a:xfrm>
            <a:off x="8305799" y="1959474"/>
            <a:ext cx="3617496" cy="3046988"/>
          </a:xfrm>
          <a:prstGeom prst="rect">
            <a:avLst/>
          </a:prstGeom>
          <a:noFill/>
          <a:ln>
            <a:solidFill>
              <a:schemeClr val="tx1"/>
            </a:solidFill>
          </a:ln>
        </p:spPr>
        <p:txBody>
          <a:bodyPr wrap="square" rtlCol="0">
            <a:spAutoFit/>
          </a:bodyPr>
          <a:lstStyle/>
          <a:p>
            <a:r>
              <a:rPr lang="en-US" sz="3200" b="1" baseline="30000" dirty="0">
                <a:latin typeface="Papyrus" panose="020B0602040200020303" pitchFamily="34" charset="77"/>
                <a:hlinkClick r:id="rId4"/>
              </a:rPr>
              <a:t>13</a:t>
            </a:r>
            <a:r>
              <a:rPr lang="en-US" sz="3200" dirty="0">
                <a:latin typeface="Papyrus" panose="020B0602040200020303" pitchFamily="34" charset="77"/>
              </a:rPr>
              <a:t>Yet </a:t>
            </a:r>
            <a:r>
              <a:rPr lang="en-US" sz="3200" u="sng" dirty="0">
                <a:latin typeface="Papyrus" panose="020B0602040200020303" pitchFamily="34" charset="77"/>
              </a:rPr>
              <a:t>all this is worth nothing to me</a:t>
            </a:r>
            <a:r>
              <a:rPr lang="en-US" sz="3200" dirty="0">
                <a:latin typeface="Papyrus" panose="020B0602040200020303" pitchFamily="34" charset="77"/>
              </a:rPr>
              <a:t>, so long as I see Mordecai the Jew sitting at the king’s gate.”</a:t>
            </a:r>
          </a:p>
        </p:txBody>
      </p:sp>
    </p:spTree>
    <p:extLst>
      <p:ext uri="{BB962C8B-B14F-4D97-AF65-F5344CB8AC3E}">
        <p14:creationId xmlns:p14="http://schemas.microsoft.com/office/powerpoint/2010/main" val="149851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CD49C5-6421-8790-9EFD-B449B66662F8}"/>
              </a:ext>
            </a:extLst>
          </p:cNvPr>
          <p:cNvSpPr txBox="1"/>
          <p:nvPr/>
        </p:nvSpPr>
        <p:spPr>
          <a:xfrm>
            <a:off x="123568" y="349734"/>
            <a:ext cx="12068432" cy="830997"/>
          </a:xfrm>
          <a:prstGeom prst="rect">
            <a:avLst/>
          </a:prstGeom>
          <a:noFill/>
        </p:spPr>
        <p:txBody>
          <a:bodyPr wrap="none" rtlCol="0">
            <a:spAutoFit/>
          </a:bodyPr>
          <a:lstStyle/>
          <a:p>
            <a:r>
              <a:rPr lang="en-US" sz="4800" b="1" dirty="0">
                <a:solidFill>
                  <a:schemeClr val="accent5">
                    <a:lumMod val="75000"/>
                  </a:schemeClr>
                </a:solidFill>
                <a:latin typeface="Papyrus" panose="020B0602040200020303" pitchFamily="34" charset="77"/>
              </a:rPr>
              <a:t>7: </a:t>
            </a:r>
            <a:r>
              <a:rPr lang="en-US" sz="4800" dirty="0">
                <a:latin typeface="Papyrus" panose="020B0602040200020303" pitchFamily="34" charset="77"/>
              </a:rPr>
              <a:t>Esther’s 2</a:t>
            </a:r>
            <a:r>
              <a:rPr lang="en-US" sz="4800" baseline="30000" dirty="0">
                <a:latin typeface="Papyrus" panose="020B0602040200020303" pitchFamily="34" charset="77"/>
              </a:rPr>
              <a:t>nd</a:t>
            </a:r>
            <a:r>
              <a:rPr lang="en-US" sz="4800" dirty="0">
                <a:latin typeface="Papyrus" panose="020B0602040200020303" pitchFamily="34" charset="77"/>
              </a:rPr>
              <a:t> banquet for Xerxes &amp; Haman</a:t>
            </a:r>
          </a:p>
        </p:txBody>
      </p:sp>
      <p:sp>
        <p:nvSpPr>
          <p:cNvPr id="6" name="TextBox 5">
            <a:extLst>
              <a:ext uri="{FF2B5EF4-FFF2-40B4-BE49-F238E27FC236}">
                <a16:creationId xmlns:a16="http://schemas.microsoft.com/office/drawing/2014/main" id="{BD9B6C2C-4018-2557-FAF7-472F6118B35D}"/>
              </a:ext>
            </a:extLst>
          </p:cNvPr>
          <p:cNvSpPr txBox="1"/>
          <p:nvPr/>
        </p:nvSpPr>
        <p:spPr>
          <a:xfrm>
            <a:off x="8124709" y="1532640"/>
            <a:ext cx="3682280" cy="3293209"/>
          </a:xfrm>
          <a:prstGeom prst="rect">
            <a:avLst/>
          </a:prstGeom>
          <a:noFill/>
          <a:ln>
            <a:solidFill>
              <a:schemeClr val="tx1"/>
            </a:solidFill>
          </a:ln>
        </p:spPr>
        <p:txBody>
          <a:bodyPr wrap="square">
            <a:spAutoFit/>
          </a:bodyPr>
          <a:lstStyle/>
          <a:p>
            <a:r>
              <a:rPr lang="en-US" sz="4000" b="1" dirty="0">
                <a:latin typeface="Papyrus" panose="020B0602040200020303" pitchFamily="34" charset="77"/>
              </a:rPr>
              <a:t>“</a:t>
            </a:r>
            <a:r>
              <a:rPr lang="en-US" sz="4800" b="1" dirty="0">
                <a:latin typeface="Papyrus" panose="020B0602040200020303" pitchFamily="34" charset="77"/>
              </a:rPr>
              <a:t>What</a:t>
            </a:r>
            <a:r>
              <a:rPr lang="en-US" sz="4000" b="1" dirty="0">
                <a:latin typeface="Papyrus" panose="020B0602040200020303" pitchFamily="34" charset="77"/>
              </a:rPr>
              <a:t> is your desire, my Queen…up to half the kingdom ?</a:t>
            </a:r>
            <a:endParaRPr lang="en-US" sz="4000" dirty="0">
              <a:latin typeface="Papyrus" panose="020B0602040200020303" pitchFamily="34" charset="77"/>
            </a:endParaRPr>
          </a:p>
        </p:txBody>
      </p:sp>
      <p:pic>
        <p:nvPicPr>
          <p:cNvPr id="12" name="Picture 11">
            <a:extLst>
              <a:ext uri="{FF2B5EF4-FFF2-40B4-BE49-F238E27FC236}">
                <a16:creationId xmlns:a16="http://schemas.microsoft.com/office/drawing/2014/main" id="{6A70D08D-1869-29E1-A157-78860C22D5AC}"/>
              </a:ext>
            </a:extLst>
          </p:cNvPr>
          <p:cNvPicPr>
            <a:picLocks noChangeAspect="1"/>
          </p:cNvPicPr>
          <p:nvPr/>
        </p:nvPicPr>
        <p:blipFill>
          <a:blip r:embed="rId3"/>
          <a:stretch>
            <a:fillRect/>
          </a:stretch>
        </p:blipFill>
        <p:spPr>
          <a:xfrm>
            <a:off x="123568" y="1180731"/>
            <a:ext cx="7772400" cy="5509335"/>
          </a:xfrm>
          <a:prstGeom prst="rect">
            <a:avLst/>
          </a:prstGeom>
        </p:spPr>
      </p:pic>
    </p:spTree>
    <p:extLst>
      <p:ext uri="{BB962C8B-B14F-4D97-AF65-F5344CB8AC3E}">
        <p14:creationId xmlns:p14="http://schemas.microsoft.com/office/powerpoint/2010/main" val="397633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CD49C5-6421-8790-9EFD-B449B66662F8}"/>
              </a:ext>
            </a:extLst>
          </p:cNvPr>
          <p:cNvSpPr txBox="1"/>
          <p:nvPr/>
        </p:nvSpPr>
        <p:spPr>
          <a:xfrm>
            <a:off x="123568" y="349734"/>
            <a:ext cx="12068432" cy="830997"/>
          </a:xfrm>
          <a:prstGeom prst="rect">
            <a:avLst/>
          </a:prstGeom>
          <a:noFill/>
        </p:spPr>
        <p:txBody>
          <a:bodyPr wrap="none" rtlCol="0">
            <a:spAutoFit/>
          </a:bodyPr>
          <a:lstStyle/>
          <a:p>
            <a:r>
              <a:rPr lang="en-US" sz="4800" b="1" dirty="0">
                <a:solidFill>
                  <a:schemeClr val="accent5">
                    <a:lumMod val="75000"/>
                  </a:schemeClr>
                </a:solidFill>
                <a:latin typeface="Papyrus" panose="020B0602040200020303" pitchFamily="34" charset="77"/>
              </a:rPr>
              <a:t>7: </a:t>
            </a:r>
            <a:r>
              <a:rPr lang="en-US" sz="4800" dirty="0">
                <a:latin typeface="Papyrus" panose="020B0602040200020303" pitchFamily="34" charset="77"/>
              </a:rPr>
              <a:t>Esther’s 2</a:t>
            </a:r>
            <a:r>
              <a:rPr lang="en-US" sz="4800" baseline="30000" dirty="0">
                <a:latin typeface="Papyrus" panose="020B0602040200020303" pitchFamily="34" charset="77"/>
              </a:rPr>
              <a:t>nd</a:t>
            </a:r>
            <a:r>
              <a:rPr lang="en-US" sz="4800" dirty="0">
                <a:latin typeface="Papyrus" panose="020B0602040200020303" pitchFamily="34" charset="77"/>
              </a:rPr>
              <a:t> banquet for Xerxes &amp; Haman</a:t>
            </a:r>
          </a:p>
        </p:txBody>
      </p:sp>
      <p:pic>
        <p:nvPicPr>
          <p:cNvPr id="4" name="Picture 3">
            <a:extLst>
              <a:ext uri="{FF2B5EF4-FFF2-40B4-BE49-F238E27FC236}">
                <a16:creationId xmlns:a16="http://schemas.microsoft.com/office/drawing/2014/main" id="{22C3345D-7EE7-4BC1-6D65-74F85A7D5D1C}"/>
              </a:ext>
            </a:extLst>
          </p:cNvPr>
          <p:cNvPicPr>
            <a:picLocks noChangeAspect="1"/>
          </p:cNvPicPr>
          <p:nvPr/>
        </p:nvPicPr>
        <p:blipFill>
          <a:blip r:embed="rId3"/>
          <a:stretch>
            <a:fillRect/>
          </a:stretch>
        </p:blipFill>
        <p:spPr>
          <a:xfrm>
            <a:off x="220579" y="1151839"/>
            <a:ext cx="7772400" cy="5612251"/>
          </a:xfrm>
          <a:prstGeom prst="rect">
            <a:avLst/>
          </a:prstGeom>
        </p:spPr>
      </p:pic>
      <p:sp>
        <p:nvSpPr>
          <p:cNvPr id="5" name="TextBox 4">
            <a:extLst>
              <a:ext uri="{FF2B5EF4-FFF2-40B4-BE49-F238E27FC236}">
                <a16:creationId xmlns:a16="http://schemas.microsoft.com/office/drawing/2014/main" id="{11B84595-BE11-0C24-EAAF-0957AB9E2F90}"/>
              </a:ext>
            </a:extLst>
          </p:cNvPr>
          <p:cNvSpPr txBox="1"/>
          <p:nvPr/>
        </p:nvSpPr>
        <p:spPr>
          <a:xfrm>
            <a:off x="1405689" y="1321116"/>
            <a:ext cx="4545932" cy="1446550"/>
          </a:xfrm>
          <a:prstGeom prst="rect">
            <a:avLst/>
          </a:prstGeom>
          <a:solidFill>
            <a:srgbClr val="F3E1C8"/>
          </a:solidFill>
          <a:ln>
            <a:noFill/>
          </a:ln>
        </p:spPr>
        <p:txBody>
          <a:bodyPr wrap="square">
            <a:spAutoFit/>
          </a:bodyPr>
          <a:lstStyle/>
          <a:p>
            <a:r>
              <a:rPr lang="en-US" sz="4400" b="1" dirty="0">
                <a:latin typeface="Papyrus" panose="020B0602040200020303" pitchFamily="34" charset="77"/>
              </a:rPr>
              <a:t>I am a Jew…save my life my King”</a:t>
            </a:r>
            <a:endParaRPr lang="en-US" sz="4400" dirty="0">
              <a:latin typeface="Papyrus" panose="020B0602040200020303" pitchFamily="34" charset="77"/>
            </a:endParaRPr>
          </a:p>
        </p:txBody>
      </p:sp>
      <p:sp>
        <p:nvSpPr>
          <p:cNvPr id="6" name="TextBox 5">
            <a:extLst>
              <a:ext uri="{FF2B5EF4-FFF2-40B4-BE49-F238E27FC236}">
                <a16:creationId xmlns:a16="http://schemas.microsoft.com/office/drawing/2014/main" id="{BD9B6C2C-4018-2557-FAF7-472F6118B35D}"/>
              </a:ext>
            </a:extLst>
          </p:cNvPr>
          <p:cNvSpPr txBox="1"/>
          <p:nvPr/>
        </p:nvSpPr>
        <p:spPr>
          <a:xfrm>
            <a:off x="8377989" y="1532640"/>
            <a:ext cx="3429000" cy="2677656"/>
          </a:xfrm>
          <a:prstGeom prst="rect">
            <a:avLst/>
          </a:prstGeom>
          <a:noFill/>
          <a:ln>
            <a:solidFill>
              <a:schemeClr val="tx1"/>
            </a:solidFill>
          </a:ln>
        </p:spPr>
        <p:txBody>
          <a:bodyPr wrap="square">
            <a:spAutoFit/>
          </a:bodyPr>
          <a:lstStyle/>
          <a:p>
            <a:r>
              <a:rPr lang="en-US" sz="4000" b="1" dirty="0">
                <a:latin typeface="Papyrus" panose="020B0602040200020303" pitchFamily="34" charset="77"/>
              </a:rPr>
              <a:t>“</a:t>
            </a:r>
            <a:r>
              <a:rPr lang="en-US" sz="4800" b="1" dirty="0">
                <a:latin typeface="Papyrus" panose="020B0602040200020303" pitchFamily="34" charset="77"/>
              </a:rPr>
              <a:t>What</a:t>
            </a:r>
            <a:r>
              <a:rPr lang="en-US" sz="4000" b="1" dirty="0">
                <a:latin typeface="Papyrus" panose="020B0602040200020303" pitchFamily="34" charset="77"/>
              </a:rPr>
              <a:t> !!?</a:t>
            </a:r>
          </a:p>
          <a:p>
            <a:r>
              <a:rPr lang="en-US" sz="4000" b="1" dirty="0">
                <a:latin typeface="Papyrus" panose="020B0602040200020303" pitchFamily="34" charset="77"/>
              </a:rPr>
              <a:t>Who dares to</a:t>
            </a:r>
          </a:p>
          <a:p>
            <a:r>
              <a:rPr lang="en-US" sz="4000" b="1" dirty="0">
                <a:latin typeface="Papyrus" panose="020B0602040200020303" pitchFamily="34" charset="77"/>
              </a:rPr>
              <a:t>do such a thing?”</a:t>
            </a:r>
            <a:endParaRPr lang="en-US" sz="4000" dirty="0">
              <a:latin typeface="Papyrus" panose="020B0602040200020303" pitchFamily="34" charset="77"/>
            </a:endParaRPr>
          </a:p>
        </p:txBody>
      </p:sp>
      <p:sp>
        <p:nvSpPr>
          <p:cNvPr id="2" name="TextBox 1">
            <a:extLst>
              <a:ext uri="{FF2B5EF4-FFF2-40B4-BE49-F238E27FC236}">
                <a16:creationId xmlns:a16="http://schemas.microsoft.com/office/drawing/2014/main" id="{915C1F7E-89B1-55EA-F543-437FE76E3470}"/>
              </a:ext>
            </a:extLst>
          </p:cNvPr>
          <p:cNvSpPr txBox="1"/>
          <p:nvPr/>
        </p:nvSpPr>
        <p:spPr>
          <a:xfrm>
            <a:off x="8377989" y="4366457"/>
            <a:ext cx="3429000" cy="2554545"/>
          </a:xfrm>
          <a:prstGeom prst="rect">
            <a:avLst/>
          </a:prstGeom>
          <a:noFill/>
          <a:ln>
            <a:solidFill>
              <a:schemeClr val="tx1"/>
            </a:solidFill>
          </a:ln>
        </p:spPr>
        <p:txBody>
          <a:bodyPr wrap="square">
            <a:spAutoFit/>
          </a:bodyPr>
          <a:lstStyle/>
          <a:p>
            <a:r>
              <a:rPr lang="en-US" sz="4000" b="1" dirty="0">
                <a:latin typeface="Papyrus" panose="020B0602040200020303" pitchFamily="34" charset="77"/>
              </a:rPr>
              <a:t>The King is so angry…he has to get some air…</a:t>
            </a:r>
            <a:endParaRPr lang="en-US" sz="4000" dirty="0">
              <a:latin typeface="Papyrus" panose="020B0602040200020303" pitchFamily="34" charset="77"/>
            </a:endParaRPr>
          </a:p>
        </p:txBody>
      </p:sp>
    </p:spTree>
    <p:extLst>
      <p:ext uri="{BB962C8B-B14F-4D97-AF65-F5344CB8AC3E}">
        <p14:creationId xmlns:p14="http://schemas.microsoft.com/office/powerpoint/2010/main" val="177426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CD49C5-6421-8790-9EFD-B449B66662F8}"/>
              </a:ext>
            </a:extLst>
          </p:cNvPr>
          <p:cNvSpPr txBox="1"/>
          <p:nvPr/>
        </p:nvSpPr>
        <p:spPr>
          <a:xfrm>
            <a:off x="123568" y="349734"/>
            <a:ext cx="12068432" cy="830997"/>
          </a:xfrm>
          <a:prstGeom prst="rect">
            <a:avLst/>
          </a:prstGeom>
          <a:noFill/>
        </p:spPr>
        <p:txBody>
          <a:bodyPr wrap="none" rtlCol="0">
            <a:spAutoFit/>
          </a:bodyPr>
          <a:lstStyle/>
          <a:p>
            <a:r>
              <a:rPr lang="en-US" sz="4800" b="1" dirty="0">
                <a:solidFill>
                  <a:schemeClr val="accent5">
                    <a:lumMod val="75000"/>
                  </a:schemeClr>
                </a:solidFill>
                <a:latin typeface="Papyrus" panose="020B0602040200020303" pitchFamily="34" charset="77"/>
              </a:rPr>
              <a:t>7: </a:t>
            </a:r>
            <a:r>
              <a:rPr lang="en-US" sz="4800" dirty="0">
                <a:latin typeface="Papyrus" panose="020B0602040200020303" pitchFamily="34" charset="77"/>
              </a:rPr>
              <a:t>Esther’s 2</a:t>
            </a:r>
            <a:r>
              <a:rPr lang="en-US" sz="4800" baseline="30000" dirty="0">
                <a:latin typeface="Papyrus" panose="020B0602040200020303" pitchFamily="34" charset="77"/>
              </a:rPr>
              <a:t>nd</a:t>
            </a:r>
            <a:r>
              <a:rPr lang="en-US" sz="4800" dirty="0">
                <a:latin typeface="Papyrus" panose="020B0602040200020303" pitchFamily="34" charset="77"/>
              </a:rPr>
              <a:t> banquet for Xerxes &amp; Haman</a:t>
            </a:r>
          </a:p>
        </p:txBody>
      </p:sp>
      <p:pic>
        <p:nvPicPr>
          <p:cNvPr id="4" name="Picture 3">
            <a:extLst>
              <a:ext uri="{FF2B5EF4-FFF2-40B4-BE49-F238E27FC236}">
                <a16:creationId xmlns:a16="http://schemas.microsoft.com/office/drawing/2014/main" id="{22C3345D-7EE7-4BC1-6D65-74F85A7D5D1C}"/>
              </a:ext>
            </a:extLst>
          </p:cNvPr>
          <p:cNvPicPr>
            <a:picLocks noChangeAspect="1"/>
          </p:cNvPicPr>
          <p:nvPr/>
        </p:nvPicPr>
        <p:blipFill>
          <a:blip r:embed="rId3"/>
          <a:stretch>
            <a:fillRect/>
          </a:stretch>
        </p:blipFill>
        <p:spPr>
          <a:xfrm>
            <a:off x="220579" y="1151839"/>
            <a:ext cx="7772400" cy="5612251"/>
          </a:xfrm>
          <a:prstGeom prst="rect">
            <a:avLst/>
          </a:prstGeom>
        </p:spPr>
      </p:pic>
      <p:sp>
        <p:nvSpPr>
          <p:cNvPr id="7" name="TextBox 6">
            <a:extLst>
              <a:ext uri="{FF2B5EF4-FFF2-40B4-BE49-F238E27FC236}">
                <a16:creationId xmlns:a16="http://schemas.microsoft.com/office/drawing/2014/main" id="{4D34F6F8-AA9E-B647-DA4A-4C121B0C7749}"/>
              </a:ext>
            </a:extLst>
          </p:cNvPr>
          <p:cNvSpPr txBox="1"/>
          <p:nvPr/>
        </p:nvSpPr>
        <p:spPr>
          <a:xfrm>
            <a:off x="8134485" y="1041713"/>
            <a:ext cx="3429000" cy="3785652"/>
          </a:xfrm>
          <a:prstGeom prst="rect">
            <a:avLst/>
          </a:prstGeom>
          <a:noFill/>
          <a:ln>
            <a:solidFill>
              <a:schemeClr val="tx1"/>
            </a:solidFill>
          </a:ln>
        </p:spPr>
        <p:txBody>
          <a:bodyPr wrap="square">
            <a:spAutoFit/>
          </a:bodyPr>
          <a:lstStyle/>
          <a:p>
            <a:r>
              <a:rPr lang="en-US" sz="4000" baseline="30000" dirty="0">
                <a:solidFill>
                  <a:srgbClr val="0070C0"/>
                </a:solidFill>
                <a:latin typeface="Papyrus" panose="020B0602040200020303" pitchFamily="34" charset="77"/>
              </a:rPr>
              <a:t>8</a:t>
            </a:r>
            <a:r>
              <a:rPr lang="en-US" sz="4000" dirty="0">
                <a:latin typeface="Papyrus" panose="020B0602040200020303" pitchFamily="34" charset="77"/>
              </a:rPr>
              <a:t>And the king returned …as Haman was falling on the couch where Esther was.</a:t>
            </a:r>
          </a:p>
        </p:txBody>
      </p:sp>
    </p:spTree>
    <p:extLst>
      <p:ext uri="{BB962C8B-B14F-4D97-AF65-F5344CB8AC3E}">
        <p14:creationId xmlns:p14="http://schemas.microsoft.com/office/powerpoint/2010/main" val="176903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t="-17000" b="-17000"/>
          </a:stretch>
        </a:blip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2" descr="ShareFaith Media » Esther Queen Of Persia PowerPoint ...">
            <a:extLst>
              <a:ext uri="{FF2B5EF4-FFF2-40B4-BE49-F238E27FC236}">
                <a16:creationId xmlns:a16="http://schemas.microsoft.com/office/drawing/2014/main" id="{5F6B3C42-FA0F-592D-161F-71553519AC28}"/>
              </a:ext>
            </a:extLst>
          </p:cNvPr>
          <p:cNvPicPr>
            <a:picLocks noChangeAspect="1" noChangeArrowheads="1"/>
          </p:cNvPicPr>
          <p:nvPr/>
        </p:nvPicPr>
        <p:blipFill rotWithShape="1">
          <a:blip r:embed="rId4">
            <a:alphaModFix amt="25000"/>
            <a:extLst>
              <a:ext uri="{28A0092B-C50C-407E-A947-70E740481C1C}">
                <a14:useLocalDpi xmlns:a14="http://schemas.microsoft.com/office/drawing/2010/main" val="0"/>
              </a:ext>
            </a:extLst>
          </a:blip>
          <a:srcRect b="25014"/>
          <a:stretch/>
        </p:blipFill>
        <p:spPr bwMode="auto">
          <a:xfrm>
            <a:off x="20" y="-481264"/>
            <a:ext cx="12197577" cy="73426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7C5E5B5-5237-ACCC-65BB-C5619ACAC89C}"/>
              </a:ext>
            </a:extLst>
          </p:cNvPr>
          <p:cNvSpPr txBox="1"/>
          <p:nvPr/>
        </p:nvSpPr>
        <p:spPr>
          <a:xfrm>
            <a:off x="1375348" y="770024"/>
            <a:ext cx="9041258" cy="1569660"/>
          </a:xfrm>
          <a:prstGeom prst="rect">
            <a:avLst/>
          </a:prstGeom>
          <a:noFill/>
        </p:spPr>
        <p:txBody>
          <a:bodyPr wrap="none" rtlCol="0">
            <a:spAutoFit/>
          </a:bodyPr>
          <a:lstStyle/>
          <a:p>
            <a:pPr algn="ctr"/>
            <a:r>
              <a:rPr lang="en-US" sz="9600" b="1" i="1" dirty="0">
                <a:latin typeface="Papyrus" panose="020B0602040200020303" pitchFamily="34" charset="77"/>
              </a:rPr>
              <a:t>Book of Esther</a:t>
            </a:r>
            <a:endParaRPr lang="en-US" sz="6600" b="1" i="1" dirty="0">
              <a:latin typeface="Papyrus" panose="020B0602040200020303" pitchFamily="34" charset="77"/>
            </a:endParaRPr>
          </a:p>
        </p:txBody>
      </p:sp>
      <p:sp>
        <p:nvSpPr>
          <p:cNvPr id="2" name="TextBox 1">
            <a:extLst>
              <a:ext uri="{FF2B5EF4-FFF2-40B4-BE49-F238E27FC236}">
                <a16:creationId xmlns:a16="http://schemas.microsoft.com/office/drawing/2014/main" id="{78B3FFDC-C71B-B2F3-D6FC-DD88BE415988}"/>
              </a:ext>
            </a:extLst>
          </p:cNvPr>
          <p:cNvSpPr txBox="1"/>
          <p:nvPr/>
        </p:nvSpPr>
        <p:spPr>
          <a:xfrm>
            <a:off x="409896" y="2356454"/>
            <a:ext cx="8010719" cy="1107996"/>
          </a:xfrm>
          <a:prstGeom prst="rect">
            <a:avLst/>
          </a:prstGeom>
          <a:noFill/>
        </p:spPr>
        <p:txBody>
          <a:bodyPr wrap="none" rtlCol="0">
            <a:spAutoFit/>
          </a:bodyPr>
          <a:lstStyle/>
          <a:p>
            <a:pPr algn="ctr"/>
            <a:r>
              <a:rPr lang="en-US" sz="6600" b="1" i="1" dirty="0">
                <a:latin typeface="Papyrus" panose="020B0602040200020303" pitchFamily="34" charset="77"/>
              </a:rPr>
              <a:t>Hero:  a teenage girl</a:t>
            </a:r>
            <a:endParaRPr lang="en-US" sz="4400" b="1" i="1" dirty="0">
              <a:latin typeface="Papyrus" panose="020B0602040200020303" pitchFamily="34" charset="77"/>
            </a:endParaRPr>
          </a:p>
        </p:txBody>
      </p:sp>
      <p:sp>
        <p:nvSpPr>
          <p:cNvPr id="3" name="TextBox 2">
            <a:extLst>
              <a:ext uri="{FF2B5EF4-FFF2-40B4-BE49-F238E27FC236}">
                <a16:creationId xmlns:a16="http://schemas.microsoft.com/office/drawing/2014/main" id="{15C3E82F-8B80-28A3-4ABC-C7EBE1E5B5E5}"/>
              </a:ext>
            </a:extLst>
          </p:cNvPr>
          <p:cNvSpPr txBox="1"/>
          <p:nvPr/>
        </p:nvSpPr>
        <p:spPr>
          <a:xfrm>
            <a:off x="411420" y="3769919"/>
            <a:ext cx="11585224" cy="1107996"/>
          </a:xfrm>
          <a:prstGeom prst="rect">
            <a:avLst/>
          </a:prstGeom>
          <a:noFill/>
        </p:spPr>
        <p:txBody>
          <a:bodyPr wrap="none" rtlCol="0">
            <a:spAutoFit/>
          </a:bodyPr>
          <a:lstStyle/>
          <a:p>
            <a:pPr algn="ctr"/>
            <a:r>
              <a:rPr lang="en-US" sz="6600" b="1" i="1" dirty="0">
                <a:latin typeface="Papyrus" panose="020B0602040200020303" pitchFamily="34" charset="77"/>
              </a:rPr>
              <a:t>Not a single mention of “God”</a:t>
            </a:r>
            <a:endParaRPr lang="en-US" sz="4400" b="1" i="1" dirty="0">
              <a:latin typeface="Papyrus" panose="020B0602040200020303" pitchFamily="34" charset="77"/>
            </a:endParaRPr>
          </a:p>
        </p:txBody>
      </p:sp>
      <p:pic>
        <p:nvPicPr>
          <p:cNvPr id="8" name="Picture 7">
            <a:extLst>
              <a:ext uri="{FF2B5EF4-FFF2-40B4-BE49-F238E27FC236}">
                <a16:creationId xmlns:a16="http://schemas.microsoft.com/office/drawing/2014/main" id="{78870EB2-FD66-3269-99C6-98350A5A6C8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90" b="89860" l="7460" r="90000">
                        <a14:foregroundMark x1="12540" y1="29021" x2="12540" y2="29021"/>
                        <a14:foregroundMark x1="7460" y1="63986" x2="7460" y2="63986"/>
                        <a14:foregroundMark x1="40635" y1="29720" x2="40635" y2="29720"/>
                        <a14:foregroundMark x1="61270" y1="25175" x2="61270" y2="25175"/>
                        <a14:foregroundMark x1="54921" y1="65035" x2="54921" y2="65035"/>
                        <a14:foregroundMark x1="71746" y1="58392" x2="71746" y2="58392"/>
                        <a14:foregroundMark x1="87302" y1="30769" x2="87302" y2="30769"/>
                      </a14:backgroundRemoval>
                    </a14:imgEffect>
                  </a14:imgLayer>
                </a14:imgProps>
              </a:ext>
            </a:extLst>
          </a:blip>
          <a:stretch>
            <a:fillRect/>
          </a:stretch>
        </p:blipFill>
        <p:spPr>
          <a:xfrm>
            <a:off x="601585" y="4891329"/>
            <a:ext cx="2634246" cy="1195863"/>
          </a:xfrm>
          <a:prstGeom prst="rect">
            <a:avLst/>
          </a:prstGeom>
        </p:spPr>
      </p:pic>
      <p:sp>
        <p:nvSpPr>
          <p:cNvPr id="9" name="TextBox 8">
            <a:extLst>
              <a:ext uri="{FF2B5EF4-FFF2-40B4-BE49-F238E27FC236}">
                <a16:creationId xmlns:a16="http://schemas.microsoft.com/office/drawing/2014/main" id="{291E45DB-A517-AD58-D1AE-01E18619C28F}"/>
              </a:ext>
            </a:extLst>
          </p:cNvPr>
          <p:cNvSpPr txBox="1"/>
          <p:nvPr/>
        </p:nvSpPr>
        <p:spPr>
          <a:xfrm>
            <a:off x="3393939" y="5059191"/>
            <a:ext cx="8196476" cy="1200329"/>
          </a:xfrm>
          <a:prstGeom prst="rect">
            <a:avLst/>
          </a:prstGeom>
          <a:noFill/>
        </p:spPr>
        <p:txBody>
          <a:bodyPr wrap="none" rtlCol="0">
            <a:spAutoFit/>
          </a:bodyPr>
          <a:lstStyle/>
          <a:p>
            <a:pPr algn="ctr"/>
            <a:r>
              <a:rPr lang="en-US" sz="7200" b="1" i="1" dirty="0">
                <a:latin typeface="Papyrus" panose="020B0602040200020303" pitchFamily="34" charset="77"/>
              </a:rPr>
              <a:t>YHWH  (Exodus 3)</a:t>
            </a:r>
            <a:endParaRPr lang="en-US" sz="4800" b="1" i="1" dirty="0">
              <a:latin typeface="Papyrus" panose="020B0602040200020303" pitchFamily="34" charset="77"/>
            </a:endParaRPr>
          </a:p>
        </p:txBody>
      </p:sp>
      <p:sp>
        <p:nvSpPr>
          <p:cNvPr id="5" name="TextBox 4">
            <a:extLst>
              <a:ext uri="{FF2B5EF4-FFF2-40B4-BE49-F238E27FC236}">
                <a16:creationId xmlns:a16="http://schemas.microsoft.com/office/drawing/2014/main" id="{BF56ABCF-5F57-326F-323B-B265AB4E3987}"/>
              </a:ext>
            </a:extLst>
          </p:cNvPr>
          <p:cNvSpPr txBox="1"/>
          <p:nvPr/>
        </p:nvSpPr>
        <p:spPr>
          <a:xfrm>
            <a:off x="10239946" y="2535244"/>
            <a:ext cx="1515674" cy="646331"/>
          </a:xfrm>
          <a:prstGeom prst="rect">
            <a:avLst/>
          </a:prstGeom>
          <a:noFill/>
        </p:spPr>
        <p:txBody>
          <a:bodyPr wrap="square" rtlCol="0">
            <a:spAutoFit/>
          </a:bodyPr>
          <a:lstStyle/>
          <a:p>
            <a:r>
              <a:rPr lang="he-IL" sz="3600" dirty="0"/>
              <a:t>נַעֲרָה</a:t>
            </a:r>
            <a:endParaRPr lang="en-US" sz="3600" dirty="0"/>
          </a:p>
        </p:txBody>
      </p:sp>
      <p:sp>
        <p:nvSpPr>
          <p:cNvPr id="6" name="TextBox 5">
            <a:extLst>
              <a:ext uri="{FF2B5EF4-FFF2-40B4-BE49-F238E27FC236}">
                <a16:creationId xmlns:a16="http://schemas.microsoft.com/office/drawing/2014/main" id="{2B8456A8-C7D9-F696-E042-8E219948476B}"/>
              </a:ext>
            </a:extLst>
          </p:cNvPr>
          <p:cNvSpPr txBox="1"/>
          <p:nvPr/>
        </p:nvSpPr>
        <p:spPr>
          <a:xfrm>
            <a:off x="8900932" y="2542567"/>
            <a:ext cx="1515674" cy="646331"/>
          </a:xfrm>
          <a:prstGeom prst="rect">
            <a:avLst/>
          </a:prstGeom>
          <a:noFill/>
        </p:spPr>
        <p:txBody>
          <a:bodyPr wrap="square" rtlCol="0">
            <a:spAutoFit/>
          </a:bodyPr>
          <a:lstStyle/>
          <a:p>
            <a:r>
              <a:rPr lang="he-IL" sz="3600" dirty="0"/>
              <a:t>בְּתוּלָה</a:t>
            </a:r>
            <a:endParaRPr lang="en-US" sz="3600" dirty="0"/>
          </a:p>
        </p:txBody>
      </p:sp>
    </p:spTree>
    <p:extLst>
      <p:ext uri="{BB962C8B-B14F-4D97-AF65-F5344CB8AC3E}">
        <p14:creationId xmlns:p14="http://schemas.microsoft.com/office/powerpoint/2010/main" val="108911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3000"/>
                                        <p:tgtEl>
                                          <p:spTgt spid="2"/>
                                        </p:tgtEl>
                                      </p:cBhvr>
                                    </p:animEffect>
                                  </p:childTnLst>
                                </p:cTn>
                              </p:par>
                            </p:childTnLst>
                          </p:cTn>
                        </p:par>
                        <p:par>
                          <p:cTn id="8" fill="hold">
                            <p:stCondLst>
                              <p:cond delay="30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100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3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CD49C5-6421-8790-9EFD-B449B66662F8}"/>
              </a:ext>
            </a:extLst>
          </p:cNvPr>
          <p:cNvSpPr txBox="1"/>
          <p:nvPr/>
        </p:nvSpPr>
        <p:spPr>
          <a:xfrm>
            <a:off x="123568" y="349734"/>
            <a:ext cx="12068432" cy="830997"/>
          </a:xfrm>
          <a:prstGeom prst="rect">
            <a:avLst/>
          </a:prstGeom>
          <a:noFill/>
        </p:spPr>
        <p:txBody>
          <a:bodyPr wrap="none" rtlCol="0">
            <a:spAutoFit/>
          </a:bodyPr>
          <a:lstStyle/>
          <a:p>
            <a:r>
              <a:rPr lang="en-US" sz="4800" b="1" dirty="0">
                <a:solidFill>
                  <a:schemeClr val="accent5">
                    <a:lumMod val="75000"/>
                  </a:schemeClr>
                </a:solidFill>
                <a:latin typeface="Papyrus" panose="020B0602040200020303" pitchFamily="34" charset="77"/>
              </a:rPr>
              <a:t>7: </a:t>
            </a:r>
            <a:r>
              <a:rPr lang="en-US" sz="4800" dirty="0">
                <a:latin typeface="Papyrus" panose="020B0602040200020303" pitchFamily="34" charset="77"/>
              </a:rPr>
              <a:t>Esther’s 2</a:t>
            </a:r>
            <a:r>
              <a:rPr lang="en-US" sz="4800" baseline="30000" dirty="0">
                <a:latin typeface="Papyrus" panose="020B0602040200020303" pitchFamily="34" charset="77"/>
              </a:rPr>
              <a:t>nd</a:t>
            </a:r>
            <a:r>
              <a:rPr lang="en-US" sz="4800" dirty="0">
                <a:latin typeface="Papyrus" panose="020B0602040200020303" pitchFamily="34" charset="77"/>
              </a:rPr>
              <a:t> banquet for Xerxes &amp; Haman</a:t>
            </a:r>
          </a:p>
        </p:txBody>
      </p:sp>
      <p:pic>
        <p:nvPicPr>
          <p:cNvPr id="4" name="Picture 3">
            <a:extLst>
              <a:ext uri="{FF2B5EF4-FFF2-40B4-BE49-F238E27FC236}">
                <a16:creationId xmlns:a16="http://schemas.microsoft.com/office/drawing/2014/main" id="{22C3345D-7EE7-4BC1-6D65-74F85A7D5D1C}"/>
              </a:ext>
            </a:extLst>
          </p:cNvPr>
          <p:cNvPicPr>
            <a:picLocks noChangeAspect="1"/>
          </p:cNvPicPr>
          <p:nvPr/>
        </p:nvPicPr>
        <p:blipFill>
          <a:blip r:embed="rId3"/>
          <a:stretch>
            <a:fillRect/>
          </a:stretch>
        </p:blipFill>
        <p:spPr>
          <a:xfrm>
            <a:off x="220579" y="1151839"/>
            <a:ext cx="7772400" cy="5612251"/>
          </a:xfrm>
          <a:prstGeom prst="rect">
            <a:avLst/>
          </a:prstGeom>
        </p:spPr>
      </p:pic>
      <p:sp>
        <p:nvSpPr>
          <p:cNvPr id="7" name="TextBox 6">
            <a:extLst>
              <a:ext uri="{FF2B5EF4-FFF2-40B4-BE49-F238E27FC236}">
                <a16:creationId xmlns:a16="http://schemas.microsoft.com/office/drawing/2014/main" id="{4D34F6F8-AA9E-B647-DA4A-4C121B0C7749}"/>
              </a:ext>
            </a:extLst>
          </p:cNvPr>
          <p:cNvSpPr txBox="1"/>
          <p:nvPr/>
        </p:nvSpPr>
        <p:spPr>
          <a:xfrm>
            <a:off x="8377989" y="1827529"/>
            <a:ext cx="3429000" cy="3785652"/>
          </a:xfrm>
          <a:prstGeom prst="rect">
            <a:avLst/>
          </a:prstGeom>
          <a:noFill/>
          <a:ln>
            <a:solidFill>
              <a:schemeClr val="tx1"/>
            </a:solidFill>
          </a:ln>
        </p:spPr>
        <p:txBody>
          <a:bodyPr wrap="square">
            <a:spAutoFit/>
          </a:bodyPr>
          <a:lstStyle/>
          <a:p>
            <a:r>
              <a:rPr lang="en-US" sz="4000" b="1" dirty="0">
                <a:latin typeface="Papyrus" panose="020B0602040200020303" pitchFamily="34" charset="77"/>
              </a:rPr>
              <a:t>Will he even assault the Queen in my presence, in my own house?</a:t>
            </a:r>
            <a:endParaRPr lang="en-US" sz="4000" dirty="0">
              <a:latin typeface="Papyrus" panose="020B0602040200020303" pitchFamily="34" charset="77"/>
            </a:endParaRPr>
          </a:p>
        </p:txBody>
      </p:sp>
    </p:spTree>
    <p:extLst>
      <p:ext uri="{BB962C8B-B14F-4D97-AF65-F5344CB8AC3E}">
        <p14:creationId xmlns:p14="http://schemas.microsoft.com/office/powerpoint/2010/main" val="357109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CD49C5-6421-8790-9EFD-B449B66662F8}"/>
              </a:ext>
            </a:extLst>
          </p:cNvPr>
          <p:cNvSpPr txBox="1"/>
          <p:nvPr/>
        </p:nvSpPr>
        <p:spPr>
          <a:xfrm>
            <a:off x="123568" y="349734"/>
            <a:ext cx="7017755" cy="830997"/>
          </a:xfrm>
          <a:prstGeom prst="rect">
            <a:avLst/>
          </a:prstGeom>
          <a:noFill/>
        </p:spPr>
        <p:txBody>
          <a:bodyPr wrap="none" rtlCol="0">
            <a:spAutoFit/>
          </a:bodyPr>
          <a:lstStyle/>
          <a:p>
            <a:r>
              <a:rPr lang="en-US" sz="4800" b="1" dirty="0">
                <a:solidFill>
                  <a:schemeClr val="accent5">
                    <a:lumMod val="75000"/>
                  </a:schemeClr>
                </a:solidFill>
                <a:latin typeface="Papyrus" panose="020B0602040200020303" pitchFamily="34" charset="77"/>
              </a:rPr>
              <a:t>7: </a:t>
            </a:r>
            <a:r>
              <a:rPr lang="en-US" sz="4800" dirty="0">
                <a:latin typeface="Papyrus" panose="020B0602040200020303" pitchFamily="34" charset="77"/>
              </a:rPr>
              <a:t>Xerxes “hangs” Haman</a:t>
            </a:r>
          </a:p>
        </p:txBody>
      </p:sp>
      <p:pic>
        <p:nvPicPr>
          <p:cNvPr id="2" name="Picture 1">
            <a:extLst>
              <a:ext uri="{FF2B5EF4-FFF2-40B4-BE49-F238E27FC236}">
                <a16:creationId xmlns:a16="http://schemas.microsoft.com/office/drawing/2014/main" id="{B4A38E5D-7126-39FA-4809-7AB2FC7DA999}"/>
              </a:ext>
            </a:extLst>
          </p:cNvPr>
          <p:cNvPicPr>
            <a:picLocks noChangeAspect="1"/>
          </p:cNvPicPr>
          <p:nvPr/>
        </p:nvPicPr>
        <p:blipFill>
          <a:blip r:embed="rId3"/>
          <a:stretch>
            <a:fillRect/>
          </a:stretch>
        </p:blipFill>
        <p:spPr>
          <a:xfrm>
            <a:off x="336883" y="1681954"/>
            <a:ext cx="7992467" cy="4826311"/>
          </a:xfrm>
          <a:prstGeom prst="rect">
            <a:avLst/>
          </a:prstGeom>
        </p:spPr>
      </p:pic>
      <p:sp>
        <p:nvSpPr>
          <p:cNvPr id="5" name="Process 4">
            <a:extLst>
              <a:ext uri="{FF2B5EF4-FFF2-40B4-BE49-F238E27FC236}">
                <a16:creationId xmlns:a16="http://schemas.microsoft.com/office/drawing/2014/main" id="{B077F28F-0974-27BA-8109-F3CDBB1F15E3}"/>
              </a:ext>
            </a:extLst>
          </p:cNvPr>
          <p:cNvSpPr/>
          <p:nvPr/>
        </p:nvSpPr>
        <p:spPr>
          <a:xfrm>
            <a:off x="2342147" y="1315453"/>
            <a:ext cx="6160169" cy="2113547"/>
          </a:xfrm>
          <a:prstGeom prst="flowChartProcess">
            <a:avLst/>
          </a:prstGeom>
          <a:solidFill>
            <a:srgbClr val="F3E1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F1110D6-4F08-3187-53E7-3217AEBD217C}"/>
              </a:ext>
            </a:extLst>
          </p:cNvPr>
          <p:cNvPicPr>
            <a:picLocks noChangeAspect="1"/>
          </p:cNvPicPr>
          <p:nvPr/>
        </p:nvPicPr>
        <p:blipFill>
          <a:blip r:embed="rId4"/>
          <a:stretch>
            <a:fillRect/>
          </a:stretch>
        </p:blipFill>
        <p:spPr>
          <a:xfrm>
            <a:off x="368545" y="1104259"/>
            <a:ext cx="3263900" cy="5981700"/>
          </a:xfrm>
          <a:prstGeom prst="rect">
            <a:avLst/>
          </a:prstGeom>
        </p:spPr>
      </p:pic>
      <p:sp>
        <p:nvSpPr>
          <p:cNvPr id="7" name="TextBox 6">
            <a:extLst>
              <a:ext uri="{FF2B5EF4-FFF2-40B4-BE49-F238E27FC236}">
                <a16:creationId xmlns:a16="http://schemas.microsoft.com/office/drawing/2014/main" id="{C9CDD2B1-281B-BB78-BC56-46B52D0DDD69}"/>
              </a:ext>
            </a:extLst>
          </p:cNvPr>
          <p:cNvSpPr txBox="1"/>
          <p:nvPr/>
        </p:nvSpPr>
        <p:spPr>
          <a:xfrm>
            <a:off x="4485503" y="1180731"/>
            <a:ext cx="7620867" cy="1754326"/>
          </a:xfrm>
          <a:prstGeom prst="rect">
            <a:avLst/>
          </a:prstGeom>
          <a:noFill/>
        </p:spPr>
        <p:txBody>
          <a:bodyPr wrap="square">
            <a:spAutoFit/>
          </a:bodyPr>
          <a:lstStyle/>
          <a:p>
            <a:r>
              <a:rPr lang="en-US" sz="3600" b="1" baseline="30000" dirty="0">
                <a:solidFill>
                  <a:srgbClr val="0070C0"/>
                </a:solidFill>
                <a:latin typeface="Papyrus" panose="020B0602040200020303" pitchFamily="34" charset="77"/>
              </a:rPr>
              <a:t>9</a:t>
            </a:r>
            <a:r>
              <a:rPr lang="en-US" sz="3600" b="1" baseline="30000" dirty="0">
                <a:latin typeface="Papyrus" panose="020B0602040200020303" pitchFamily="34" charset="77"/>
              </a:rPr>
              <a:t>…</a:t>
            </a:r>
            <a:r>
              <a:rPr lang="en-US" sz="3600" dirty="0" err="1">
                <a:latin typeface="Papyrus" panose="020B0602040200020303" pitchFamily="34" charset="77"/>
              </a:rPr>
              <a:t>Harbona</a:t>
            </a:r>
            <a:r>
              <a:rPr lang="en-US" sz="3600" dirty="0">
                <a:latin typeface="Papyrus" panose="020B0602040200020303" pitchFamily="34" charset="77"/>
              </a:rPr>
              <a:t> (one of the eunuchs) said, “…there is a 7 </a:t>
            </a:r>
            <a:r>
              <a:rPr lang="en-US" sz="3600" dirty="0" err="1">
                <a:latin typeface="Papyrus" panose="020B0602040200020303" pitchFamily="34" charset="77"/>
              </a:rPr>
              <a:t>storey</a:t>
            </a:r>
            <a:r>
              <a:rPr lang="en-US" sz="3600" dirty="0">
                <a:latin typeface="Papyrus" panose="020B0602040200020303" pitchFamily="34" charset="77"/>
              </a:rPr>
              <a:t> pole next to Haman’s house…</a:t>
            </a:r>
          </a:p>
        </p:txBody>
      </p:sp>
    </p:spTree>
    <p:extLst>
      <p:ext uri="{BB962C8B-B14F-4D97-AF65-F5344CB8AC3E}">
        <p14:creationId xmlns:p14="http://schemas.microsoft.com/office/powerpoint/2010/main" val="429421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CD49C5-6421-8790-9EFD-B449B66662F8}"/>
              </a:ext>
            </a:extLst>
          </p:cNvPr>
          <p:cNvSpPr txBox="1"/>
          <p:nvPr/>
        </p:nvSpPr>
        <p:spPr>
          <a:xfrm>
            <a:off x="123568" y="349734"/>
            <a:ext cx="10305706" cy="830997"/>
          </a:xfrm>
          <a:prstGeom prst="rect">
            <a:avLst/>
          </a:prstGeom>
          <a:noFill/>
        </p:spPr>
        <p:txBody>
          <a:bodyPr wrap="none" rtlCol="0">
            <a:spAutoFit/>
          </a:bodyPr>
          <a:lstStyle/>
          <a:p>
            <a:r>
              <a:rPr lang="en-US" sz="4800" b="1" dirty="0">
                <a:solidFill>
                  <a:schemeClr val="accent5">
                    <a:lumMod val="75000"/>
                  </a:schemeClr>
                </a:solidFill>
                <a:latin typeface="Papyrus" panose="020B0602040200020303" pitchFamily="34" charset="77"/>
              </a:rPr>
              <a:t>8: </a:t>
            </a:r>
            <a:r>
              <a:rPr lang="en-US" sz="4800" b="1" dirty="0">
                <a:latin typeface="Papyrus" panose="020B0602040200020303" pitchFamily="34" charset="77"/>
              </a:rPr>
              <a:t>How to fix the “</a:t>
            </a:r>
            <a:r>
              <a:rPr lang="en-US" sz="4800" b="1" u="sng" dirty="0" err="1">
                <a:latin typeface="Papyrus" panose="020B0602040200020303" pitchFamily="34" charset="77"/>
              </a:rPr>
              <a:t>unrevokable</a:t>
            </a:r>
            <a:r>
              <a:rPr lang="en-US" sz="4800" b="1" dirty="0">
                <a:latin typeface="Papyrus" panose="020B0602040200020303" pitchFamily="34" charset="77"/>
              </a:rPr>
              <a:t> law”?</a:t>
            </a:r>
            <a:endParaRPr lang="en-US" sz="4800" dirty="0">
              <a:latin typeface="Papyrus" panose="020B0602040200020303" pitchFamily="34" charset="77"/>
            </a:endParaRPr>
          </a:p>
        </p:txBody>
      </p:sp>
      <p:sp>
        <p:nvSpPr>
          <p:cNvPr id="5" name="Process 4">
            <a:extLst>
              <a:ext uri="{FF2B5EF4-FFF2-40B4-BE49-F238E27FC236}">
                <a16:creationId xmlns:a16="http://schemas.microsoft.com/office/drawing/2014/main" id="{B04EDA9A-F1EA-14D9-0E62-356A457E0A8E}"/>
              </a:ext>
            </a:extLst>
          </p:cNvPr>
          <p:cNvSpPr/>
          <p:nvPr/>
        </p:nvSpPr>
        <p:spPr>
          <a:xfrm>
            <a:off x="5394156" y="1082288"/>
            <a:ext cx="3962402" cy="5302469"/>
          </a:xfrm>
          <a:prstGeom prst="flowChartProcess">
            <a:avLst/>
          </a:prstGeom>
          <a:solidFill>
            <a:srgbClr val="F3E1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10F45-D48E-9312-50CC-3CBE1FFE6399}"/>
              </a:ext>
            </a:extLst>
          </p:cNvPr>
          <p:cNvPicPr>
            <a:picLocks noChangeAspect="1"/>
          </p:cNvPicPr>
          <p:nvPr/>
        </p:nvPicPr>
        <p:blipFill>
          <a:blip r:embed="rId3"/>
          <a:stretch>
            <a:fillRect/>
          </a:stretch>
        </p:blipFill>
        <p:spPr>
          <a:xfrm>
            <a:off x="509336" y="1432834"/>
            <a:ext cx="9021518" cy="5192554"/>
          </a:xfrm>
          <a:prstGeom prst="rect">
            <a:avLst/>
          </a:prstGeom>
        </p:spPr>
      </p:pic>
    </p:spTree>
    <p:extLst>
      <p:ext uri="{BB962C8B-B14F-4D97-AF65-F5344CB8AC3E}">
        <p14:creationId xmlns:p14="http://schemas.microsoft.com/office/powerpoint/2010/main" val="28343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CD49C5-6421-8790-9EFD-B449B66662F8}"/>
              </a:ext>
            </a:extLst>
          </p:cNvPr>
          <p:cNvSpPr txBox="1"/>
          <p:nvPr/>
        </p:nvSpPr>
        <p:spPr>
          <a:xfrm>
            <a:off x="123568" y="349734"/>
            <a:ext cx="10654776" cy="830997"/>
          </a:xfrm>
          <a:prstGeom prst="rect">
            <a:avLst/>
          </a:prstGeom>
          <a:noFill/>
        </p:spPr>
        <p:txBody>
          <a:bodyPr wrap="none" rtlCol="0">
            <a:spAutoFit/>
          </a:bodyPr>
          <a:lstStyle/>
          <a:p>
            <a:r>
              <a:rPr lang="en-US" sz="4800" b="1" dirty="0">
                <a:solidFill>
                  <a:schemeClr val="accent5">
                    <a:lumMod val="75000"/>
                  </a:schemeClr>
                </a:solidFill>
                <a:latin typeface="Papyrus" panose="020B0602040200020303" pitchFamily="34" charset="77"/>
              </a:rPr>
              <a:t>8: </a:t>
            </a:r>
            <a:r>
              <a:rPr lang="en-US" sz="4800" b="1" dirty="0">
                <a:latin typeface="Papyrus" panose="020B0602040200020303" pitchFamily="34" charset="77"/>
              </a:rPr>
              <a:t>How to fix the “</a:t>
            </a:r>
            <a:r>
              <a:rPr lang="en-US" sz="4800" b="1" u="sng" dirty="0" err="1">
                <a:latin typeface="Papyrus" panose="020B0602040200020303" pitchFamily="34" charset="77"/>
              </a:rPr>
              <a:t>unrevokable</a:t>
            </a:r>
            <a:r>
              <a:rPr lang="en-US" sz="4800" b="1" dirty="0">
                <a:latin typeface="Papyrus" panose="020B0602040200020303" pitchFamily="34" charset="77"/>
              </a:rPr>
              <a:t> law”--</a:t>
            </a:r>
            <a:endParaRPr lang="en-US" sz="4800" dirty="0">
              <a:latin typeface="Papyrus" panose="020B0602040200020303" pitchFamily="34" charset="77"/>
            </a:endParaRPr>
          </a:p>
        </p:txBody>
      </p:sp>
      <p:pic>
        <p:nvPicPr>
          <p:cNvPr id="2" name="Picture 1">
            <a:extLst>
              <a:ext uri="{FF2B5EF4-FFF2-40B4-BE49-F238E27FC236}">
                <a16:creationId xmlns:a16="http://schemas.microsoft.com/office/drawing/2014/main" id="{3D405510-BB91-E3B7-EAB5-E252FF84A0D3}"/>
              </a:ext>
            </a:extLst>
          </p:cNvPr>
          <p:cNvPicPr>
            <a:picLocks noChangeAspect="1"/>
          </p:cNvPicPr>
          <p:nvPr/>
        </p:nvPicPr>
        <p:blipFill>
          <a:blip r:embed="rId3"/>
          <a:stretch>
            <a:fillRect/>
          </a:stretch>
        </p:blipFill>
        <p:spPr>
          <a:xfrm>
            <a:off x="257538" y="1636295"/>
            <a:ext cx="9099020" cy="4473261"/>
          </a:xfrm>
          <a:prstGeom prst="rect">
            <a:avLst/>
          </a:prstGeom>
        </p:spPr>
      </p:pic>
      <p:sp>
        <p:nvSpPr>
          <p:cNvPr id="5" name="Process 4">
            <a:extLst>
              <a:ext uri="{FF2B5EF4-FFF2-40B4-BE49-F238E27FC236}">
                <a16:creationId xmlns:a16="http://schemas.microsoft.com/office/drawing/2014/main" id="{B04EDA9A-F1EA-14D9-0E62-356A457E0A8E}"/>
              </a:ext>
            </a:extLst>
          </p:cNvPr>
          <p:cNvSpPr/>
          <p:nvPr/>
        </p:nvSpPr>
        <p:spPr>
          <a:xfrm>
            <a:off x="5394156" y="1095540"/>
            <a:ext cx="3962402" cy="5302469"/>
          </a:xfrm>
          <a:prstGeom prst="flowChartProcess">
            <a:avLst/>
          </a:prstGeom>
          <a:solidFill>
            <a:srgbClr val="F3E1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24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CD49C5-6421-8790-9EFD-B449B66662F8}"/>
              </a:ext>
            </a:extLst>
          </p:cNvPr>
          <p:cNvSpPr txBox="1"/>
          <p:nvPr/>
        </p:nvSpPr>
        <p:spPr>
          <a:xfrm>
            <a:off x="123568" y="349734"/>
            <a:ext cx="9498178" cy="830997"/>
          </a:xfrm>
          <a:prstGeom prst="rect">
            <a:avLst/>
          </a:prstGeom>
          <a:noFill/>
        </p:spPr>
        <p:txBody>
          <a:bodyPr wrap="none" rtlCol="0">
            <a:spAutoFit/>
          </a:bodyPr>
          <a:lstStyle/>
          <a:p>
            <a:r>
              <a:rPr lang="en-US" sz="4800" b="1" dirty="0">
                <a:solidFill>
                  <a:schemeClr val="accent5">
                    <a:lumMod val="75000"/>
                  </a:schemeClr>
                </a:solidFill>
                <a:latin typeface="Papyrus" panose="020B0602040200020303" pitchFamily="34" charset="77"/>
              </a:rPr>
              <a:t>9: </a:t>
            </a:r>
            <a:r>
              <a:rPr lang="en-US" sz="4800" b="1" dirty="0">
                <a:latin typeface="Papyrus" panose="020B0602040200020303" pitchFamily="34" charset="77"/>
              </a:rPr>
              <a:t>Esther’s &amp; </a:t>
            </a:r>
            <a:r>
              <a:rPr lang="en-US" sz="4800" b="1" dirty="0" err="1">
                <a:latin typeface="Papyrus" panose="020B0602040200020303" pitchFamily="34" charset="77"/>
              </a:rPr>
              <a:t>Mordacai’s</a:t>
            </a:r>
            <a:r>
              <a:rPr lang="en-US" sz="4800" b="1" dirty="0">
                <a:latin typeface="Papyrus" panose="020B0602040200020303" pitchFamily="34" charset="77"/>
              </a:rPr>
              <a:t> “new law”</a:t>
            </a:r>
            <a:endParaRPr lang="en-US" sz="4800" dirty="0">
              <a:latin typeface="Papyrus" panose="020B0602040200020303" pitchFamily="34" charset="77"/>
            </a:endParaRPr>
          </a:p>
        </p:txBody>
      </p:sp>
      <p:pic>
        <p:nvPicPr>
          <p:cNvPr id="4" name="Picture 3">
            <a:extLst>
              <a:ext uri="{FF2B5EF4-FFF2-40B4-BE49-F238E27FC236}">
                <a16:creationId xmlns:a16="http://schemas.microsoft.com/office/drawing/2014/main" id="{4D4D7D09-088D-522B-33D4-8FEC1C77375C}"/>
              </a:ext>
            </a:extLst>
          </p:cNvPr>
          <p:cNvPicPr>
            <a:picLocks noChangeAspect="1"/>
          </p:cNvPicPr>
          <p:nvPr/>
        </p:nvPicPr>
        <p:blipFill>
          <a:blip r:embed="rId3"/>
          <a:stretch>
            <a:fillRect/>
          </a:stretch>
        </p:blipFill>
        <p:spPr>
          <a:xfrm>
            <a:off x="123568" y="1180731"/>
            <a:ext cx="8013769" cy="3634157"/>
          </a:xfrm>
          <a:prstGeom prst="rect">
            <a:avLst/>
          </a:prstGeom>
        </p:spPr>
      </p:pic>
      <p:sp>
        <p:nvSpPr>
          <p:cNvPr id="2" name="TextBox 1">
            <a:extLst>
              <a:ext uri="{FF2B5EF4-FFF2-40B4-BE49-F238E27FC236}">
                <a16:creationId xmlns:a16="http://schemas.microsoft.com/office/drawing/2014/main" id="{1EE87D4F-31BB-81BE-98AC-691A65D7CC92}"/>
              </a:ext>
            </a:extLst>
          </p:cNvPr>
          <p:cNvSpPr txBox="1"/>
          <p:nvPr/>
        </p:nvSpPr>
        <p:spPr>
          <a:xfrm>
            <a:off x="8603282" y="1447407"/>
            <a:ext cx="3465150" cy="4524315"/>
          </a:xfrm>
          <a:prstGeom prst="rect">
            <a:avLst/>
          </a:prstGeom>
          <a:noFill/>
        </p:spPr>
        <p:txBody>
          <a:bodyPr wrap="square" rtlCol="0">
            <a:spAutoFit/>
          </a:bodyPr>
          <a:lstStyle/>
          <a:p>
            <a:r>
              <a:rPr lang="en-US" sz="4800" dirty="0">
                <a:latin typeface="Papyrus" panose="020B0602040200020303" pitchFamily="34" charset="77"/>
              </a:rPr>
              <a:t>500 killed in Susa</a:t>
            </a:r>
          </a:p>
          <a:p>
            <a:endParaRPr lang="en-US" sz="4800" dirty="0">
              <a:latin typeface="Papyrus" panose="020B0602040200020303" pitchFamily="34" charset="77"/>
            </a:endParaRPr>
          </a:p>
          <a:p>
            <a:r>
              <a:rPr lang="en-US" sz="4800" dirty="0">
                <a:latin typeface="Papyrus" panose="020B0602040200020303" pitchFamily="34" charset="77"/>
              </a:rPr>
              <a:t>75,000</a:t>
            </a:r>
          </a:p>
          <a:p>
            <a:r>
              <a:rPr lang="en-US" sz="4800" dirty="0">
                <a:latin typeface="Papyrus" panose="020B0602040200020303" pitchFamily="34" charset="77"/>
              </a:rPr>
              <a:t>Across the empire</a:t>
            </a:r>
          </a:p>
        </p:txBody>
      </p:sp>
      <p:sp>
        <p:nvSpPr>
          <p:cNvPr id="5" name="TextBox 4">
            <a:extLst>
              <a:ext uri="{FF2B5EF4-FFF2-40B4-BE49-F238E27FC236}">
                <a16:creationId xmlns:a16="http://schemas.microsoft.com/office/drawing/2014/main" id="{6C43548A-257D-403B-43B7-0E88E10B4911}"/>
              </a:ext>
            </a:extLst>
          </p:cNvPr>
          <p:cNvSpPr txBox="1"/>
          <p:nvPr/>
        </p:nvSpPr>
        <p:spPr>
          <a:xfrm>
            <a:off x="123568" y="5822899"/>
            <a:ext cx="10225608" cy="830997"/>
          </a:xfrm>
          <a:prstGeom prst="rect">
            <a:avLst/>
          </a:prstGeom>
          <a:noFill/>
        </p:spPr>
        <p:txBody>
          <a:bodyPr wrap="square" rtlCol="0">
            <a:spAutoFit/>
          </a:bodyPr>
          <a:lstStyle/>
          <a:p>
            <a:r>
              <a:rPr lang="en-US" sz="4800" dirty="0">
                <a:solidFill>
                  <a:srgbClr val="0070C0"/>
                </a:solidFill>
                <a:latin typeface="Papyrus" panose="020B0602040200020303" pitchFamily="34" charset="77"/>
              </a:rPr>
              <a:t>But … the Jews keep no plunder</a:t>
            </a:r>
          </a:p>
        </p:txBody>
      </p:sp>
    </p:spTree>
    <p:extLst>
      <p:ext uri="{BB962C8B-B14F-4D97-AF65-F5344CB8AC3E}">
        <p14:creationId xmlns:p14="http://schemas.microsoft.com/office/powerpoint/2010/main" val="414976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CD49C5-6421-8790-9EFD-B449B66662F8}"/>
              </a:ext>
            </a:extLst>
          </p:cNvPr>
          <p:cNvSpPr txBox="1"/>
          <p:nvPr/>
        </p:nvSpPr>
        <p:spPr>
          <a:xfrm>
            <a:off x="123568" y="349734"/>
            <a:ext cx="12082347" cy="5262979"/>
          </a:xfrm>
          <a:prstGeom prst="rect">
            <a:avLst/>
          </a:prstGeom>
          <a:noFill/>
        </p:spPr>
        <p:txBody>
          <a:bodyPr wrap="none" rtlCol="0">
            <a:spAutoFit/>
          </a:bodyPr>
          <a:lstStyle/>
          <a:p>
            <a:r>
              <a:rPr lang="en-US" sz="4800" b="1" dirty="0">
                <a:solidFill>
                  <a:schemeClr val="accent5">
                    <a:lumMod val="75000"/>
                  </a:schemeClr>
                </a:solidFill>
                <a:latin typeface="Papyrus" panose="020B0602040200020303" pitchFamily="34" charset="77"/>
              </a:rPr>
              <a:t>9: </a:t>
            </a:r>
            <a:r>
              <a:rPr lang="en-US" sz="4800" b="1" dirty="0">
                <a:latin typeface="Papyrus" panose="020B0602040200020303" pitchFamily="34" charset="77"/>
              </a:rPr>
              <a:t>Festival of “Purim” (lots) – 14</a:t>
            </a:r>
            <a:r>
              <a:rPr lang="en-US" sz="4800" b="1" baseline="30000" dirty="0">
                <a:latin typeface="Papyrus" panose="020B0602040200020303" pitchFamily="34" charset="77"/>
              </a:rPr>
              <a:t>th</a:t>
            </a:r>
            <a:r>
              <a:rPr lang="en-US" sz="4800" b="1" dirty="0">
                <a:latin typeface="Papyrus" panose="020B0602040200020303" pitchFamily="34" charset="77"/>
              </a:rPr>
              <a:t> Adar to</a:t>
            </a:r>
          </a:p>
          <a:p>
            <a:r>
              <a:rPr lang="en-US" sz="4800" b="1" dirty="0">
                <a:latin typeface="Papyrus" panose="020B0602040200020303" pitchFamily="34" charset="77"/>
              </a:rPr>
              <a:t>Remember &amp; celebrate when Esther saved</a:t>
            </a:r>
          </a:p>
          <a:p>
            <a:r>
              <a:rPr lang="en-US" sz="4800" b="1" dirty="0">
                <a:latin typeface="Papyrus" panose="020B0602040200020303" pitchFamily="34" charset="77"/>
              </a:rPr>
              <a:t>the Hebrew nation.</a:t>
            </a:r>
          </a:p>
          <a:p>
            <a:pPr algn="ctr"/>
            <a:endParaRPr lang="en-US" sz="6000" b="1" dirty="0">
              <a:latin typeface="Papyrus" panose="020B0602040200020303" pitchFamily="34" charset="77"/>
            </a:endParaRPr>
          </a:p>
          <a:p>
            <a:pPr algn="ctr"/>
            <a:r>
              <a:rPr lang="en-US" sz="7200" b="1" dirty="0">
                <a:latin typeface="Papyrus" panose="020B0602040200020303" pitchFamily="34" charset="77"/>
              </a:rPr>
              <a:t>Purim</a:t>
            </a:r>
            <a:r>
              <a:rPr lang="en-US" sz="6000" b="1" dirty="0">
                <a:latin typeface="Papyrus" panose="020B0602040200020303" pitchFamily="34" charset="77"/>
              </a:rPr>
              <a:t> celebrated </a:t>
            </a:r>
          </a:p>
          <a:p>
            <a:pPr algn="ctr"/>
            <a:r>
              <a:rPr lang="en-US" sz="6000" b="1" dirty="0">
                <a:latin typeface="Papyrus" panose="020B0602040200020303" pitchFamily="34" charset="77"/>
              </a:rPr>
              <a:t>for over 2,500 years</a:t>
            </a:r>
            <a:endParaRPr lang="en-US" sz="4800" dirty="0">
              <a:latin typeface="Papyrus" panose="020B0602040200020303" pitchFamily="34" charset="77"/>
            </a:endParaRPr>
          </a:p>
        </p:txBody>
      </p:sp>
    </p:spTree>
    <p:extLst>
      <p:ext uri="{BB962C8B-B14F-4D97-AF65-F5344CB8AC3E}">
        <p14:creationId xmlns:p14="http://schemas.microsoft.com/office/powerpoint/2010/main" val="256826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objects on a wood surface&#10;&#10;Description automatically generated">
            <a:extLst>
              <a:ext uri="{FF2B5EF4-FFF2-40B4-BE49-F238E27FC236}">
                <a16:creationId xmlns:a16="http://schemas.microsoft.com/office/drawing/2014/main" id="{C44E57AE-0E39-F56D-2099-3D86E93B4471}"/>
              </a:ext>
            </a:extLst>
          </p:cNvPr>
          <p:cNvPicPr>
            <a:picLocks noChangeAspect="1"/>
          </p:cNvPicPr>
          <p:nvPr/>
        </p:nvPicPr>
        <p:blipFill rotWithShape="1">
          <a:blip r:embed="rId3"/>
          <a:srcRect b="6268"/>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E74ADA52-694E-8034-7536-A79EFA8985AE}"/>
              </a:ext>
            </a:extLst>
          </p:cNvPr>
          <p:cNvSpPr txBox="1"/>
          <p:nvPr/>
        </p:nvSpPr>
        <p:spPr>
          <a:xfrm>
            <a:off x="1371600" y="208547"/>
            <a:ext cx="9248273" cy="1446550"/>
          </a:xfrm>
          <a:prstGeom prst="rect">
            <a:avLst/>
          </a:prstGeom>
          <a:solidFill>
            <a:srgbClr val="FFFF00">
              <a:alpha val="69020"/>
            </a:srgbClr>
          </a:solidFill>
        </p:spPr>
        <p:txBody>
          <a:bodyPr wrap="square" rtlCol="0">
            <a:spAutoFit/>
          </a:bodyPr>
          <a:lstStyle/>
          <a:p>
            <a:pPr algn="ctr"/>
            <a:r>
              <a:rPr lang="en-US" sz="4000" dirty="0">
                <a:latin typeface="Georgia" panose="02040502050405020303" pitchFamily="18" charset="0"/>
              </a:rPr>
              <a:t>Happy </a:t>
            </a:r>
            <a:r>
              <a:rPr lang="en-US" sz="4800" b="1" dirty="0">
                <a:latin typeface="Papyrus" panose="020B0602040200020303" pitchFamily="34" charset="77"/>
              </a:rPr>
              <a:t>Purim 2024</a:t>
            </a:r>
          </a:p>
          <a:p>
            <a:pPr algn="ctr"/>
            <a:r>
              <a:rPr lang="en-US" sz="4000" dirty="0">
                <a:latin typeface="Papyrus" panose="020B0602040200020303" pitchFamily="34" charset="77"/>
              </a:rPr>
              <a:t>Evening of Sat, Mar 23 – Sun, Mar 24</a:t>
            </a:r>
          </a:p>
        </p:txBody>
      </p:sp>
    </p:spTree>
    <p:extLst>
      <p:ext uri="{BB962C8B-B14F-4D97-AF65-F5344CB8AC3E}">
        <p14:creationId xmlns:p14="http://schemas.microsoft.com/office/powerpoint/2010/main" val="186553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670657-3A66-1458-E0B9-1B7F1CDA083A}"/>
              </a:ext>
            </a:extLst>
          </p:cNvPr>
          <p:cNvSpPr txBox="1"/>
          <p:nvPr/>
        </p:nvSpPr>
        <p:spPr>
          <a:xfrm>
            <a:off x="285751" y="376655"/>
            <a:ext cx="11344274" cy="769441"/>
          </a:xfrm>
          <a:prstGeom prst="rect">
            <a:avLst/>
          </a:prstGeom>
          <a:noFill/>
        </p:spPr>
        <p:txBody>
          <a:bodyPr wrap="square">
            <a:spAutoFit/>
          </a:bodyPr>
          <a:lstStyle/>
          <a:p>
            <a:r>
              <a:rPr lang="en-US" sz="4400" b="1" dirty="0">
                <a:solidFill>
                  <a:schemeClr val="accent5">
                    <a:lumMod val="50000"/>
                  </a:schemeClr>
                </a:solidFill>
                <a:latin typeface="Papyrus" panose="020B0602040200020303" pitchFamily="34" charset="77"/>
              </a:rPr>
              <a:t>So what...what does it mean for us today ?</a:t>
            </a:r>
          </a:p>
        </p:txBody>
      </p:sp>
      <p:sp>
        <p:nvSpPr>
          <p:cNvPr id="5" name="TextBox 4">
            <a:extLst>
              <a:ext uri="{FF2B5EF4-FFF2-40B4-BE49-F238E27FC236}">
                <a16:creationId xmlns:a16="http://schemas.microsoft.com/office/drawing/2014/main" id="{B664876B-B517-97C2-F5D3-EA7E8A42FDFF}"/>
              </a:ext>
            </a:extLst>
          </p:cNvPr>
          <p:cNvSpPr txBox="1"/>
          <p:nvPr/>
        </p:nvSpPr>
        <p:spPr>
          <a:xfrm>
            <a:off x="423863" y="1674674"/>
            <a:ext cx="11344274" cy="4524315"/>
          </a:xfrm>
          <a:prstGeom prst="rect">
            <a:avLst/>
          </a:prstGeom>
          <a:noFill/>
        </p:spPr>
        <p:txBody>
          <a:bodyPr wrap="square">
            <a:spAutoFit/>
          </a:bodyPr>
          <a:lstStyle/>
          <a:p>
            <a:pPr marL="571500" indent="-571500">
              <a:buFont typeface="Arial" panose="020B0604020202020204" pitchFamily="34" charset="0"/>
              <a:buChar char="•"/>
            </a:pPr>
            <a:r>
              <a:rPr lang="en-US" sz="4800" b="1" dirty="0">
                <a:latin typeface="Papyrus" panose="020B0602040200020303" pitchFamily="34" charset="77"/>
              </a:rPr>
              <a:t>Are </a:t>
            </a:r>
            <a:r>
              <a:rPr lang="en-US" sz="4800" b="1" u="sng" dirty="0">
                <a:latin typeface="Papyrus" panose="020B0602040200020303" pitchFamily="34" charset="77"/>
              </a:rPr>
              <a:t>we</a:t>
            </a:r>
            <a:r>
              <a:rPr lang="en-US" sz="4800" b="1" dirty="0">
                <a:latin typeface="Papyrus" panose="020B0602040200020303" pitchFamily="34" charset="77"/>
              </a:rPr>
              <a:t> here ”…</a:t>
            </a:r>
            <a:r>
              <a:rPr lang="en-US" sz="4800" b="1" dirty="0">
                <a:solidFill>
                  <a:srgbClr val="FF0000"/>
                </a:solidFill>
                <a:latin typeface="Papyrus" panose="020B0602040200020303" pitchFamily="34" charset="77"/>
              </a:rPr>
              <a:t>for such a time as this</a:t>
            </a:r>
            <a:r>
              <a:rPr lang="en-US" sz="4800" b="1" dirty="0">
                <a:latin typeface="Papyrus" panose="020B0602040200020303" pitchFamily="34" charset="77"/>
              </a:rPr>
              <a:t>…”?</a:t>
            </a:r>
          </a:p>
          <a:p>
            <a:pPr marL="571500" indent="-571500">
              <a:buFont typeface="Arial" panose="020B0604020202020204" pitchFamily="34" charset="0"/>
              <a:buChar char="•"/>
            </a:pPr>
            <a:endParaRPr lang="en-US" sz="4800" b="1" dirty="0">
              <a:latin typeface="Papyrus" panose="020B0602040200020303" pitchFamily="34" charset="77"/>
            </a:endParaRPr>
          </a:p>
          <a:p>
            <a:pPr marL="571500" indent="-571500">
              <a:buFont typeface="Arial" panose="020B0604020202020204" pitchFamily="34" charset="0"/>
              <a:buChar char="•"/>
            </a:pPr>
            <a:r>
              <a:rPr lang="en-US" sz="4800" b="1" dirty="0">
                <a:latin typeface="Papyrus" panose="020B0602040200020303" pitchFamily="34" charset="77"/>
              </a:rPr>
              <a:t>Some things are more important than life…courage, bravery…”</a:t>
            </a:r>
            <a:r>
              <a:rPr lang="en-US" sz="4800" b="1" dirty="0">
                <a:solidFill>
                  <a:srgbClr val="FF0000"/>
                </a:solidFill>
                <a:latin typeface="Papyrus" panose="020B0602040200020303" pitchFamily="34" charset="77"/>
              </a:rPr>
              <a:t>if I perish…I perish</a:t>
            </a:r>
            <a:r>
              <a:rPr lang="en-US" sz="4800" b="1" dirty="0">
                <a:latin typeface="Papyrus" panose="020B0602040200020303" pitchFamily="34" charset="77"/>
              </a:rPr>
              <a:t>” (Rom 5:3ff)</a:t>
            </a:r>
          </a:p>
        </p:txBody>
      </p:sp>
    </p:spTree>
    <p:extLst>
      <p:ext uri="{BB962C8B-B14F-4D97-AF65-F5344CB8AC3E}">
        <p14:creationId xmlns:p14="http://schemas.microsoft.com/office/powerpoint/2010/main" val="7513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D1584C-BB9A-102D-7ECF-063923433F42}"/>
              </a:ext>
            </a:extLst>
          </p:cNvPr>
          <p:cNvSpPr txBox="1"/>
          <p:nvPr/>
        </p:nvSpPr>
        <p:spPr>
          <a:xfrm>
            <a:off x="425440" y="1363344"/>
            <a:ext cx="11341117" cy="3046988"/>
          </a:xfrm>
          <a:prstGeom prst="rect">
            <a:avLst/>
          </a:prstGeom>
          <a:noFill/>
        </p:spPr>
        <p:txBody>
          <a:bodyPr wrap="none" rtlCol="0">
            <a:spAutoFit/>
          </a:bodyPr>
          <a:lstStyle/>
          <a:p>
            <a:pPr algn="ctr"/>
            <a:r>
              <a:rPr lang="en-US" sz="13800" b="1" i="1" dirty="0">
                <a:latin typeface="Papyrus" panose="020B0602040200020303" pitchFamily="34" charset="77"/>
              </a:rPr>
              <a:t>Hadassah</a:t>
            </a:r>
            <a:endParaRPr lang="en-US" sz="5400" b="1" i="1" dirty="0">
              <a:latin typeface="Papyrus" panose="020B0602040200020303" pitchFamily="34" charset="77"/>
            </a:endParaRPr>
          </a:p>
          <a:p>
            <a:pPr algn="ctr"/>
            <a:r>
              <a:rPr lang="en-US" sz="5400" b="1" i="1" dirty="0">
                <a:latin typeface="Papyrus" panose="020B0602040200020303" pitchFamily="34" charset="77"/>
              </a:rPr>
              <a:t>The teenage girl who saved the Jews</a:t>
            </a:r>
          </a:p>
        </p:txBody>
      </p:sp>
      <p:sp>
        <p:nvSpPr>
          <p:cNvPr id="5" name="TextBox 4">
            <a:extLst>
              <a:ext uri="{FF2B5EF4-FFF2-40B4-BE49-F238E27FC236}">
                <a16:creationId xmlns:a16="http://schemas.microsoft.com/office/drawing/2014/main" id="{8F8AB713-F7AC-703C-FD90-7BCEAB2ECD48}"/>
              </a:ext>
            </a:extLst>
          </p:cNvPr>
          <p:cNvSpPr txBox="1"/>
          <p:nvPr/>
        </p:nvSpPr>
        <p:spPr>
          <a:xfrm>
            <a:off x="449179" y="5903495"/>
            <a:ext cx="3500125" cy="830997"/>
          </a:xfrm>
          <a:prstGeom prst="rect">
            <a:avLst/>
          </a:prstGeom>
          <a:noFill/>
        </p:spPr>
        <p:txBody>
          <a:bodyPr wrap="none" rtlCol="0">
            <a:spAutoFit/>
          </a:bodyPr>
          <a:lstStyle/>
          <a:p>
            <a:r>
              <a:rPr lang="en-US" sz="2400" dirty="0">
                <a:latin typeface="Papyrus" panose="020B0602040200020303" pitchFamily="34" charset="77"/>
              </a:rPr>
              <a:t>Glen Shearer</a:t>
            </a:r>
          </a:p>
          <a:p>
            <a:r>
              <a:rPr lang="en-US" sz="2400" dirty="0" err="1">
                <a:latin typeface="Papyrus" panose="020B0602040200020303" pitchFamily="34" charset="77"/>
              </a:rPr>
              <a:t>Glen.Shearer@USM.edu</a:t>
            </a:r>
            <a:endParaRPr lang="en-US" sz="2400" dirty="0">
              <a:latin typeface="Papyrus" panose="020B0602040200020303" pitchFamily="34" charset="77"/>
            </a:endParaRPr>
          </a:p>
        </p:txBody>
      </p:sp>
      <p:pic>
        <p:nvPicPr>
          <p:cNvPr id="6" name="Picture 2" descr="ShareFaith Media » Esther Queen Of Persia PowerPoint ...">
            <a:extLst>
              <a:ext uri="{FF2B5EF4-FFF2-40B4-BE49-F238E27FC236}">
                <a16:creationId xmlns:a16="http://schemas.microsoft.com/office/drawing/2014/main" id="{DCA2CE33-C713-CDE7-F8B8-FF8B32306D53}"/>
              </a:ext>
            </a:extLst>
          </p:cNvPr>
          <p:cNvPicPr>
            <a:picLocks noChangeAspect="1" noChangeArrowheads="1"/>
          </p:cNvPicPr>
          <p:nvPr/>
        </p:nvPicPr>
        <p:blipFill rotWithShape="1">
          <a:blip r:embed="rId3">
            <a:alphaModFix amt="25000"/>
            <a:extLst>
              <a:ext uri="{28A0092B-C50C-407E-A947-70E740481C1C}">
                <a14:useLocalDpi xmlns:a14="http://schemas.microsoft.com/office/drawing/2010/main" val="0"/>
              </a:ext>
            </a:extLst>
          </a:blip>
          <a:srcRect b="25014"/>
          <a:stretch/>
        </p:blipFill>
        <p:spPr bwMode="auto">
          <a:xfrm>
            <a:off x="20" y="-481263"/>
            <a:ext cx="12191980" cy="7339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3000"/>
                                        <p:tgtEl>
                                          <p:spTgt spid="3"/>
                                        </p:tgtEl>
                                      </p:cBhvr>
                                    </p:animEffect>
                                    <p:set>
                                      <p:cBhvr>
                                        <p:cTn id="7"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02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0106E2-8B74-078E-B700-345C0D6CD104}"/>
              </a:ext>
            </a:extLst>
          </p:cNvPr>
          <p:cNvGrpSpPr/>
          <p:nvPr/>
        </p:nvGrpSpPr>
        <p:grpSpPr>
          <a:xfrm>
            <a:off x="5905500" y="2997200"/>
            <a:ext cx="6177243" cy="775733"/>
            <a:chOff x="5829300" y="3048000"/>
            <a:chExt cx="6177243" cy="775733"/>
          </a:xfrm>
        </p:grpSpPr>
        <p:grpSp>
          <p:nvGrpSpPr>
            <p:cNvPr id="6" name="Group 5">
              <a:extLst>
                <a:ext uri="{FF2B5EF4-FFF2-40B4-BE49-F238E27FC236}">
                  <a16:creationId xmlns:a16="http://schemas.microsoft.com/office/drawing/2014/main" id="{498218C1-1582-3001-1A28-8FCF3DDF23CC}"/>
                </a:ext>
              </a:extLst>
            </p:cNvPr>
            <p:cNvGrpSpPr/>
            <p:nvPr/>
          </p:nvGrpSpPr>
          <p:grpSpPr>
            <a:xfrm>
              <a:off x="5829300" y="3048000"/>
              <a:ext cx="876300" cy="763032"/>
              <a:chOff x="5829300" y="3048000"/>
              <a:chExt cx="876300" cy="763032"/>
            </a:xfrm>
          </p:grpSpPr>
          <p:sp>
            <p:nvSpPr>
              <p:cNvPr id="4" name="6-Point Star 3">
                <a:extLst>
                  <a:ext uri="{FF2B5EF4-FFF2-40B4-BE49-F238E27FC236}">
                    <a16:creationId xmlns:a16="http://schemas.microsoft.com/office/drawing/2014/main" id="{72EB02A0-5D5B-FE8B-8263-06E7D2E6B4A3}"/>
                  </a:ext>
                </a:extLst>
              </p:cNvPr>
              <p:cNvSpPr/>
              <p:nvPr/>
            </p:nvSpPr>
            <p:spPr>
              <a:xfrm>
                <a:off x="6096000" y="3048000"/>
                <a:ext cx="330200" cy="355600"/>
              </a:xfrm>
              <a:prstGeom prst="star6">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A8665D-C644-2F26-3D12-F832098A3C08}"/>
                  </a:ext>
                </a:extLst>
              </p:cNvPr>
              <p:cNvSpPr txBox="1"/>
              <p:nvPr/>
            </p:nvSpPr>
            <p:spPr>
              <a:xfrm>
                <a:off x="5829300" y="3441700"/>
                <a:ext cx="876300" cy="369332"/>
              </a:xfrm>
              <a:prstGeom prst="rect">
                <a:avLst/>
              </a:prstGeom>
              <a:noFill/>
            </p:spPr>
            <p:txBody>
              <a:bodyPr wrap="square" rtlCol="0">
                <a:spAutoFit/>
              </a:bodyPr>
              <a:lstStyle/>
              <a:p>
                <a:r>
                  <a:rPr lang="en-US" dirty="0">
                    <a:latin typeface="Papyrus" panose="020B0602040200020303" pitchFamily="34" charset="77"/>
                  </a:rPr>
                  <a:t>Jesus</a:t>
                </a:r>
              </a:p>
            </p:txBody>
          </p:sp>
        </p:grpSp>
        <p:sp>
          <p:nvSpPr>
            <p:cNvPr id="7" name="Right Arrow 6">
              <a:extLst>
                <a:ext uri="{FF2B5EF4-FFF2-40B4-BE49-F238E27FC236}">
                  <a16:creationId xmlns:a16="http://schemas.microsoft.com/office/drawing/2014/main" id="{288210B8-27FF-F165-A039-D5809763B266}"/>
                </a:ext>
              </a:extLst>
            </p:cNvPr>
            <p:cNvSpPr/>
            <p:nvPr/>
          </p:nvSpPr>
          <p:spPr>
            <a:xfrm>
              <a:off x="6604000" y="3048000"/>
              <a:ext cx="5181600" cy="355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207041C-ACCE-C4B7-D973-5AC226C551CC}"/>
                </a:ext>
              </a:extLst>
            </p:cNvPr>
            <p:cNvSpPr txBox="1"/>
            <p:nvPr/>
          </p:nvSpPr>
          <p:spPr>
            <a:xfrm>
              <a:off x="11353800" y="3454401"/>
              <a:ext cx="652743" cy="369332"/>
            </a:xfrm>
            <a:prstGeom prst="rect">
              <a:avLst/>
            </a:prstGeom>
            <a:noFill/>
          </p:spPr>
          <p:txBody>
            <a:bodyPr wrap="none" rtlCol="0">
              <a:spAutoFit/>
            </a:bodyPr>
            <a:lstStyle/>
            <a:p>
              <a:r>
                <a:rPr lang="en-US" dirty="0"/>
                <a:t>2023</a:t>
              </a:r>
            </a:p>
          </p:txBody>
        </p:sp>
      </p:grpSp>
    </p:spTree>
    <p:extLst>
      <p:ext uri="{BB962C8B-B14F-4D97-AF65-F5344CB8AC3E}">
        <p14:creationId xmlns:p14="http://schemas.microsoft.com/office/powerpoint/2010/main" val="83246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7 1.48148E-6 L 0.403 -0.00463 " pathEditMode="relative" rAng="0" ptsTypes="AA">
                                      <p:cBhvr>
                                        <p:cTn id="6" dur="3000" fill="hold"/>
                                        <p:tgtEl>
                                          <p:spTgt spid="2"/>
                                        </p:tgtEl>
                                        <p:attrNameLst>
                                          <p:attrName>ppt_x</p:attrName>
                                          <p:attrName>ppt_y</p:attrName>
                                        </p:attrNameLst>
                                      </p:cBhvr>
                                      <p:rCtr x="20143"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494D7B-1178-DA0F-ACAD-48B43DBD30B4}"/>
              </a:ext>
            </a:extLst>
          </p:cNvPr>
          <p:cNvPicPr>
            <a:picLocks noChangeAspect="1"/>
          </p:cNvPicPr>
          <p:nvPr/>
        </p:nvPicPr>
        <p:blipFill>
          <a:blip r:embed="rId3"/>
          <a:stretch>
            <a:fillRect/>
          </a:stretch>
        </p:blipFill>
        <p:spPr>
          <a:xfrm>
            <a:off x="351946" y="2308113"/>
            <a:ext cx="11781722" cy="1796712"/>
          </a:xfrm>
          <a:prstGeom prst="rect">
            <a:avLst/>
          </a:prstGeom>
        </p:spPr>
      </p:pic>
      <p:sp>
        <p:nvSpPr>
          <p:cNvPr id="12" name="TextBox 11">
            <a:extLst>
              <a:ext uri="{FF2B5EF4-FFF2-40B4-BE49-F238E27FC236}">
                <a16:creationId xmlns:a16="http://schemas.microsoft.com/office/drawing/2014/main" id="{C8B0F56A-B259-685F-2C7D-FA1A65BE57C6}"/>
              </a:ext>
            </a:extLst>
          </p:cNvPr>
          <p:cNvSpPr txBox="1"/>
          <p:nvPr/>
        </p:nvSpPr>
        <p:spPr>
          <a:xfrm>
            <a:off x="752134" y="3206469"/>
            <a:ext cx="954107" cy="646331"/>
          </a:xfrm>
          <a:prstGeom prst="rect">
            <a:avLst/>
          </a:prstGeom>
          <a:noFill/>
        </p:spPr>
        <p:txBody>
          <a:bodyPr wrap="none" rtlCol="0">
            <a:spAutoFit/>
          </a:bodyPr>
          <a:lstStyle/>
          <a:p>
            <a:r>
              <a:rPr lang="en-US" dirty="0"/>
              <a:t>      |</a:t>
            </a:r>
          </a:p>
          <a:p>
            <a:r>
              <a:rPr lang="en-US" dirty="0"/>
              <a:t>1500 BC</a:t>
            </a:r>
          </a:p>
        </p:txBody>
      </p:sp>
      <p:sp>
        <p:nvSpPr>
          <p:cNvPr id="15" name="TextBox 14">
            <a:extLst>
              <a:ext uri="{FF2B5EF4-FFF2-40B4-BE49-F238E27FC236}">
                <a16:creationId xmlns:a16="http://schemas.microsoft.com/office/drawing/2014/main" id="{A3C3DF63-80E1-1F91-76D5-BFB8DE3D50A0}"/>
              </a:ext>
            </a:extLst>
          </p:cNvPr>
          <p:cNvSpPr txBox="1"/>
          <p:nvPr/>
        </p:nvSpPr>
        <p:spPr>
          <a:xfrm>
            <a:off x="5414601" y="3210323"/>
            <a:ext cx="954107" cy="646331"/>
          </a:xfrm>
          <a:prstGeom prst="rect">
            <a:avLst/>
          </a:prstGeom>
          <a:noFill/>
        </p:spPr>
        <p:txBody>
          <a:bodyPr wrap="none" rtlCol="0">
            <a:spAutoFit/>
          </a:bodyPr>
          <a:lstStyle/>
          <a:p>
            <a:r>
              <a:rPr lang="en-US" dirty="0"/>
              <a:t>      |</a:t>
            </a:r>
          </a:p>
          <a:p>
            <a:r>
              <a:rPr lang="en-US" dirty="0"/>
              <a:t>1000 BC</a:t>
            </a:r>
          </a:p>
        </p:txBody>
      </p:sp>
      <p:sp>
        <p:nvSpPr>
          <p:cNvPr id="2" name="Line Callout 1 1">
            <a:extLst>
              <a:ext uri="{FF2B5EF4-FFF2-40B4-BE49-F238E27FC236}">
                <a16:creationId xmlns:a16="http://schemas.microsoft.com/office/drawing/2014/main" id="{E7297864-5B33-449C-1A48-FFD9EF74C6D7}"/>
              </a:ext>
            </a:extLst>
          </p:cNvPr>
          <p:cNvSpPr/>
          <p:nvPr/>
        </p:nvSpPr>
        <p:spPr>
          <a:xfrm>
            <a:off x="3874877" y="4735453"/>
            <a:ext cx="1866795" cy="1188287"/>
          </a:xfrm>
          <a:prstGeom prst="borderCallout1">
            <a:avLst>
              <a:gd name="adj1" fmla="val -684"/>
              <a:gd name="adj2" fmla="val 50474"/>
              <a:gd name="adj3" fmla="val -120506"/>
              <a:gd name="adj4" fmla="val 218450"/>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rPr>
              <a:t>Babylon conquers Assyria</a:t>
            </a:r>
            <a:endParaRPr lang="en-US" sz="1400" b="1" dirty="0">
              <a:solidFill>
                <a:srgbClr val="0070C0"/>
              </a:solidFill>
            </a:endParaRPr>
          </a:p>
        </p:txBody>
      </p:sp>
      <p:sp>
        <p:nvSpPr>
          <p:cNvPr id="3" name="Line Callout 1 2">
            <a:extLst>
              <a:ext uri="{FF2B5EF4-FFF2-40B4-BE49-F238E27FC236}">
                <a16:creationId xmlns:a16="http://schemas.microsoft.com/office/drawing/2014/main" id="{0B8C455F-15BB-DDB3-2445-EBC71486D06D}"/>
              </a:ext>
            </a:extLst>
          </p:cNvPr>
          <p:cNvSpPr/>
          <p:nvPr/>
        </p:nvSpPr>
        <p:spPr>
          <a:xfrm>
            <a:off x="1803559" y="4963660"/>
            <a:ext cx="1866795" cy="1188287"/>
          </a:xfrm>
          <a:prstGeom prst="borderCallout1">
            <a:avLst>
              <a:gd name="adj1" fmla="val 2017"/>
              <a:gd name="adj2" fmla="val 56490"/>
              <a:gd name="adj3" fmla="val -142106"/>
              <a:gd name="adj4" fmla="val 312978"/>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rPr>
              <a:t>Assyria captures Israel</a:t>
            </a:r>
            <a:endParaRPr lang="en-US" sz="1400" b="1" dirty="0">
              <a:solidFill>
                <a:srgbClr val="0070C0"/>
              </a:solidFill>
            </a:endParaRPr>
          </a:p>
        </p:txBody>
      </p:sp>
      <p:sp>
        <p:nvSpPr>
          <p:cNvPr id="4" name="Line Callout 1 3">
            <a:extLst>
              <a:ext uri="{FF2B5EF4-FFF2-40B4-BE49-F238E27FC236}">
                <a16:creationId xmlns:a16="http://schemas.microsoft.com/office/drawing/2014/main" id="{59BF141E-BCFD-AB20-555E-666B8C8174A5}"/>
              </a:ext>
            </a:extLst>
          </p:cNvPr>
          <p:cNvSpPr/>
          <p:nvPr/>
        </p:nvSpPr>
        <p:spPr>
          <a:xfrm>
            <a:off x="9100716" y="4369517"/>
            <a:ext cx="2064589" cy="1188287"/>
          </a:xfrm>
          <a:prstGeom prst="borderCallout1">
            <a:avLst>
              <a:gd name="adj1" fmla="val 667"/>
              <a:gd name="adj2" fmla="val 35006"/>
              <a:gd name="adj3" fmla="val -86755"/>
              <a:gd name="adj4" fmla="val -32594"/>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rPr>
              <a:t>Persia conquers Babylon ~539</a:t>
            </a:r>
            <a:endParaRPr lang="en-US" sz="1400" b="1" dirty="0">
              <a:solidFill>
                <a:srgbClr val="0070C0"/>
              </a:solidFill>
            </a:endParaRPr>
          </a:p>
        </p:txBody>
      </p:sp>
      <p:sp>
        <p:nvSpPr>
          <p:cNvPr id="5" name="Line Callout 1 4">
            <a:extLst>
              <a:ext uri="{FF2B5EF4-FFF2-40B4-BE49-F238E27FC236}">
                <a16:creationId xmlns:a16="http://schemas.microsoft.com/office/drawing/2014/main" id="{09B61692-1392-2143-8BF2-F5B9146F0E00}"/>
              </a:ext>
            </a:extLst>
          </p:cNvPr>
          <p:cNvSpPr/>
          <p:nvPr/>
        </p:nvSpPr>
        <p:spPr>
          <a:xfrm>
            <a:off x="5891654" y="5136189"/>
            <a:ext cx="1866795" cy="1188287"/>
          </a:xfrm>
          <a:prstGeom prst="borderCallout1">
            <a:avLst>
              <a:gd name="adj1" fmla="val 4717"/>
              <a:gd name="adj2" fmla="val 44459"/>
              <a:gd name="adj3" fmla="val -151556"/>
              <a:gd name="adj4" fmla="val 123064"/>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rPr>
              <a:t>Babylon conquers Judah ~597</a:t>
            </a:r>
            <a:endParaRPr lang="en-US" sz="1400" b="1" dirty="0">
              <a:solidFill>
                <a:srgbClr val="0070C0"/>
              </a:solidFill>
            </a:endParaRPr>
          </a:p>
        </p:txBody>
      </p:sp>
      <p:sp>
        <p:nvSpPr>
          <p:cNvPr id="6" name="Line Callout 1 5">
            <a:extLst>
              <a:ext uri="{FF2B5EF4-FFF2-40B4-BE49-F238E27FC236}">
                <a16:creationId xmlns:a16="http://schemas.microsoft.com/office/drawing/2014/main" id="{52D4D0B0-0CE5-5222-5EC0-E2450AFC9CFC}"/>
              </a:ext>
            </a:extLst>
          </p:cNvPr>
          <p:cNvSpPr/>
          <p:nvPr/>
        </p:nvSpPr>
        <p:spPr>
          <a:xfrm>
            <a:off x="566464" y="399391"/>
            <a:ext cx="1645395" cy="877358"/>
          </a:xfrm>
          <a:prstGeom prst="borderCallout1">
            <a:avLst>
              <a:gd name="adj1" fmla="val 100568"/>
              <a:gd name="adj2" fmla="val 49615"/>
              <a:gd name="adj3" fmla="val 300737"/>
              <a:gd name="adj4" fmla="val 55161"/>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Moses &amp;</a:t>
            </a:r>
          </a:p>
          <a:p>
            <a:pPr algn="ctr"/>
            <a:r>
              <a:rPr lang="en-US" sz="2800" b="1" dirty="0">
                <a:solidFill>
                  <a:schemeClr val="tx1"/>
                </a:solidFill>
              </a:rPr>
              <a:t>Exodus</a:t>
            </a:r>
            <a:endParaRPr lang="en-US" sz="1600" b="1" dirty="0">
              <a:solidFill>
                <a:schemeClr val="tx1"/>
              </a:solidFill>
            </a:endParaRPr>
          </a:p>
        </p:txBody>
      </p:sp>
      <p:sp>
        <p:nvSpPr>
          <p:cNvPr id="7" name="Line Callout 1 6">
            <a:extLst>
              <a:ext uri="{FF2B5EF4-FFF2-40B4-BE49-F238E27FC236}">
                <a16:creationId xmlns:a16="http://schemas.microsoft.com/office/drawing/2014/main" id="{55BF2341-E75F-DFBE-5DE8-17CCB039E563}"/>
              </a:ext>
            </a:extLst>
          </p:cNvPr>
          <p:cNvSpPr/>
          <p:nvPr/>
        </p:nvSpPr>
        <p:spPr>
          <a:xfrm>
            <a:off x="2954561" y="498550"/>
            <a:ext cx="1409957" cy="584791"/>
          </a:xfrm>
          <a:prstGeom prst="borderCallout1">
            <a:avLst>
              <a:gd name="adj1" fmla="val 100568"/>
              <a:gd name="adj2" fmla="val 49615"/>
              <a:gd name="adj3" fmla="val 426149"/>
              <a:gd name="adj4" fmla="val 194819"/>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Saul</a:t>
            </a:r>
            <a:endParaRPr lang="en-US" sz="1600" b="1" dirty="0">
              <a:solidFill>
                <a:schemeClr val="tx1"/>
              </a:solidFill>
            </a:endParaRPr>
          </a:p>
        </p:txBody>
      </p:sp>
      <p:sp>
        <p:nvSpPr>
          <p:cNvPr id="8" name="Line Callout 1 7">
            <a:extLst>
              <a:ext uri="{FF2B5EF4-FFF2-40B4-BE49-F238E27FC236}">
                <a16:creationId xmlns:a16="http://schemas.microsoft.com/office/drawing/2014/main" id="{8E0946CD-C979-150E-0C09-E0609D27AC37}"/>
              </a:ext>
            </a:extLst>
          </p:cNvPr>
          <p:cNvSpPr/>
          <p:nvPr/>
        </p:nvSpPr>
        <p:spPr>
          <a:xfrm>
            <a:off x="4544643" y="1088284"/>
            <a:ext cx="1409957" cy="584791"/>
          </a:xfrm>
          <a:prstGeom prst="borderCallout1">
            <a:avLst>
              <a:gd name="adj1" fmla="val 100568"/>
              <a:gd name="adj2" fmla="val 49615"/>
              <a:gd name="adj3" fmla="val 321906"/>
              <a:gd name="adj4" fmla="val 93557"/>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David</a:t>
            </a:r>
            <a:endParaRPr lang="en-US" sz="1600" b="1" dirty="0">
              <a:solidFill>
                <a:schemeClr val="tx1"/>
              </a:solidFill>
            </a:endParaRPr>
          </a:p>
        </p:txBody>
      </p:sp>
      <p:sp>
        <p:nvSpPr>
          <p:cNvPr id="13" name="Line Callout 1 12">
            <a:extLst>
              <a:ext uri="{FF2B5EF4-FFF2-40B4-BE49-F238E27FC236}">
                <a16:creationId xmlns:a16="http://schemas.microsoft.com/office/drawing/2014/main" id="{12A79C77-D48C-D693-D7C9-98FA61A3D004}"/>
              </a:ext>
            </a:extLst>
          </p:cNvPr>
          <p:cNvSpPr/>
          <p:nvPr/>
        </p:nvSpPr>
        <p:spPr>
          <a:xfrm>
            <a:off x="5594350" y="259064"/>
            <a:ext cx="1849187" cy="797136"/>
          </a:xfrm>
          <a:prstGeom prst="borderCallout1">
            <a:avLst>
              <a:gd name="adj1" fmla="val 100568"/>
              <a:gd name="adj2" fmla="val 74773"/>
              <a:gd name="adj3" fmla="val 341626"/>
              <a:gd name="adj4" fmla="val 20926"/>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Solomon</a:t>
            </a:r>
            <a:endParaRPr lang="en-US" sz="1600" b="1" dirty="0">
              <a:solidFill>
                <a:schemeClr val="tx1"/>
              </a:solidFill>
            </a:endParaRPr>
          </a:p>
        </p:txBody>
      </p:sp>
      <p:sp>
        <p:nvSpPr>
          <p:cNvPr id="17" name="Line Callout 1 16">
            <a:extLst>
              <a:ext uri="{FF2B5EF4-FFF2-40B4-BE49-F238E27FC236}">
                <a16:creationId xmlns:a16="http://schemas.microsoft.com/office/drawing/2014/main" id="{70779BC4-29FC-C5D9-CBFA-A9D84D2621C2}"/>
              </a:ext>
            </a:extLst>
          </p:cNvPr>
          <p:cNvSpPr/>
          <p:nvPr/>
        </p:nvSpPr>
        <p:spPr>
          <a:xfrm>
            <a:off x="7523748" y="980063"/>
            <a:ext cx="1849187" cy="797136"/>
          </a:xfrm>
          <a:prstGeom prst="borderCallout1">
            <a:avLst>
              <a:gd name="adj1" fmla="val 100568"/>
              <a:gd name="adj2" fmla="val 74773"/>
              <a:gd name="adj3" fmla="val 257102"/>
              <a:gd name="adj4" fmla="val -78839"/>
            </a:avLst>
          </a:prstGeom>
          <a:solidFill>
            <a:srgbClr val="00B0F0">
              <a:alpha val="27059"/>
            </a:srgb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Divided</a:t>
            </a:r>
          </a:p>
          <a:p>
            <a:pPr algn="ctr"/>
            <a:r>
              <a:rPr lang="en-US" sz="2800" b="1" dirty="0">
                <a:solidFill>
                  <a:schemeClr val="tx1"/>
                </a:solidFill>
              </a:rPr>
              <a:t>Kingdom</a:t>
            </a:r>
            <a:endParaRPr lang="en-US" sz="1600" b="1" dirty="0">
              <a:solidFill>
                <a:schemeClr val="tx1"/>
              </a:solidFill>
            </a:endParaRPr>
          </a:p>
        </p:txBody>
      </p:sp>
      <p:sp>
        <p:nvSpPr>
          <p:cNvPr id="18" name="TextBox 17">
            <a:extLst>
              <a:ext uri="{FF2B5EF4-FFF2-40B4-BE49-F238E27FC236}">
                <a16:creationId xmlns:a16="http://schemas.microsoft.com/office/drawing/2014/main" id="{9A029406-6533-AFDD-7661-B5AF87D3899B}"/>
              </a:ext>
            </a:extLst>
          </p:cNvPr>
          <p:cNvSpPr txBox="1"/>
          <p:nvPr/>
        </p:nvSpPr>
        <p:spPr>
          <a:xfrm>
            <a:off x="8673369" y="259064"/>
            <a:ext cx="3166685" cy="4031873"/>
          </a:xfrm>
          <a:prstGeom prst="rect">
            <a:avLst/>
          </a:prstGeom>
          <a:solidFill>
            <a:srgbClr val="F3E1C8"/>
          </a:solidFill>
          <a:ln>
            <a:solidFill>
              <a:srgbClr val="FF0000"/>
            </a:solidFill>
          </a:ln>
        </p:spPr>
        <p:txBody>
          <a:bodyPr wrap="square" rtlCol="0">
            <a:spAutoFit/>
          </a:bodyPr>
          <a:lstStyle/>
          <a:p>
            <a:r>
              <a:rPr lang="en-US" sz="3200" dirty="0"/>
              <a:t>Cyrus allows people to return home.</a:t>
            </a:r>
          </a:p>
          <a:p>
            <a:endParaRPr lang="en-US" sz="3200" dirty="0"/>
          </a:p>
          <a:p>
            <a:r>
              <a:rPr lang="en-US" sz="3200" dirty="0"/>
              <a:t>5% go: </a:t>
            </a:r>
            <a:r>
              <a:rPr lang="en-US" sz="3200" b="1" dirty="0"/>
              <a:t>Ezra</a:t>
            </a:r>
            <a:r>
              <a:rPr lang="en-US" sz="3200" dirty="0"/>
              <a:t>/</a:t>
            </a:r>
            <a:r>
              <a:rPr lang="en-US" sz="3200" b="1" dirty="0"/>
              <a:t>Nehemiah</a:t>
            </a:r>
          </a:p>
          <a:p>
            <a:endParaRPr lang="en-US" sz="3200" dirty="0"/>
          </a:p>
          <a:p>
            <a:r>
              <a:rPr lang="en-US" sz="3200" dirty="0"/>
              <a:t>95% stay: </a:t>
            </a:r>
            <a:r>
              <a:rPr lang="en-US" sz="3200" b="1" dirty="0"/>
              <a:t>Esther</a:t>
            </a:r>
          </a:p>
        </p:txBody>
      </p:sp>
    </p:spTree>
    <p:extLst>
      <p:ext uri="{BB962C8B-B14F-4D97-AF65-F5344CB8AC3E}">
        <p14:creationId xmlns:p14="http://schemas.microsoft.com/office/powerpoint/2010/main" val="146325999"/>
      </p:ext>
    </p:ext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p:cTn id="56" dur="500" fill="hold"/>
                                        <p:tgtEl>
                                          <p:spTgt spid="4"/>
                                        </p:tgtEl>
                                        <p:attrNameLst>
                                          <p:attrName>ppt_w</p:attrName>
                                        </p:attrNameLst>
                                      </p:cBhvr>
                                      <p:tavLst>
                                        <p:tav tm="0">
                                          <p:val>
                                            <p:fltVal val="0"/>
                                          </p:val>
                                        </p:tav>
                                        <p:tav tm="100000">
                                          <p:val>
                                            <p:strVal val="#ppt_w"/>
                                          </p:val>
                                        </p:tav>
                                      </p:tavLst>
                                    </p:anim>
                                    <p:anim calcmode="lin" valueType="num">
                                      <p:cBhvr>
                                        <p:cTn id="57" dur="500" fill="hold"/>
                                        <p:tgtEl>
                                          <p:spTgt spid="4"/>
                                        </p:tgtEl>
                                        <p:attrNameLst>
                                          <p:attrName>ppt_h</p:attrName>
                                        </p:attrNameLst>
                                      </p:cBhvr>
                                      <p:tavLst>
                                        <p:tav tm="0">
                                          <p:val>
                                            <p:fltVal val="0"/>
                                          </p:val>
                                        </p:tav>
                                        <p:tav tm="100000">
                                          <p:val>
                                            <p:strVal val="#ppt_h"/>
                                          </p:val>
                                        </p:tav>
                                      </p:tavLst>
                                    </p:anim>
                                    <p:animEffect transition="in" filter="fade">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animBg="1"/>
      <p:bldP spid="8" grpId="0" animBg="1"/>
      <p:bldP spid="13"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p, text, atlas&#10;&#10;Description automatically generated">
            <a:extLst>
              <a:ext uri="{FF2B5EF4-FFF2-40B4-BE49-F238E27FC236}">
                <a16:creationId xmlns:a16="http://schemas.microsoft.com/office/drawing/2014/main" id="{644E90ED-01BF-65DD-F15C-C953B47E42A7}"/>
              </a:ext>
            </a:extLst>
          </p:cNvPr>
          <p:cNvPicPr>
            <a:picLocks noChangeAspect="1"/>
          </p:cNvPicPr>
          <p:nvPr/>
        </p:nvPicPr>
        <p:blipFill>
          <a:blip r:embed="rId3"/>
          <a:stretch>
            <a:fillRect/>
          </a:stretch>
        </p:blipFill>
        <p:spPr>
          <a:xfrm>
            <a:off x="-169832" y="90487"/>
            <a:ext cx="12531663" cy="6677025"/>
          </a:xfrm>
          <a:prstGeom prst="rect">
            <a:avLst/>
          </a:prstGeom>
        </p:spPr>
      </p:pic>
      <p:sp>
        <p:nvSpPr>
          <p:cNvPr id="6" name="Line Callout 1 5">
            <a:extLst>
              <a:ext uri="{FF2B5EF4-FFF2-40B4-BE49-F238E27FC236}">
                <a16:creationId xmlns:a16="http://schemas.microsoft.com/office/drawing/2014/main" id="{DA30822B-A627-4006-8477-CC2F794DB26C}"/>
              </a:ext>
            </a:extLst>
          </p:cNvPr>
          <p:cNvSpPr/>
          <p:nvPr/>
        </p:nvSpPr>
        <p:spPr>
          <a:xfrm>
            <a:off x="4540102" y="6060558"/>
            <a:ext cx="2073349" cy="584791"/>
          </a:xfrm>
          <a:prstGeom prst="borderCallout1">
            <a:avLst>
              <a:gd name="adj1" fmla="val -4887"/>
              <a:gd name="adj2" fmla="val 46539"/>
              <a:gd name="adj3" fmla="val -334773"/>
              <a:gd name="adj4" fmla="val -54230"/>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Jerusalem</a:t>
            </a:r>
            <a:endParaRPr lang="en-US" b="1" dirty="0"/>
          </a:p>
        </p:txBody>
      </p:sp>
      <p:sp>
        <p:nvSpPr>
          <p:cNvPr id="7" name="Line Callout 1 6">
            <a:extLst>
              <a:ext uri="{FF2B5EF4-FFF2-40B4-BE49-F238E27FC236}">
                <a16:creationId xmlns:a16="http://schemas.microsoft.com/office/drawing/2014/main" id="{965FBF95-0065-5A56-9E87-B1C4F1A4895A}"/>
              </a:ext>
            </a:extLst>
          </p:cNvPr>
          <p:cNvSpPr/>
          <p:nvPr/>
        </p:nvSpPr>
        <p:spPr>
          <a:xfrm>
            <a:off x="2117557" y="965319"/>
            <a:ext cx="2073349" cy="584791"/>
          </a:xfrm>
          <a:prstGeom prst="borderCallout1">
            <a:avLst>
              <a:gd name="adj1" fmla="val 100568"/>
              <a:gd name="adj2" fmla="val 49615"/>
              <a:gd name="adj3" fmla="val 499835"/>
              <a:gd name="adj4" fmla="val 204573"/>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Susa</a:t>
            </a:r>
            <a:endParaRPr lang="en-US" b="1" dirty="0"/>
          </a:p>
        </p:txBody>
      </p:sp>
      <p:sp>
        <p:nvSpPr>
          <p:cNvPr id="8" name="TextBox 7">
            <a:extLst>
              <a:ext uri="{FF2B5EF4-FFF2-40B4-BE49-F238E27FC236}">
                <a16:creationId xmlns:a16="http://schemas.microsoft.com/office/drawing/2014/main" id="{B113C4E4-A524-5E9F-BAE4-D94279FD3A26}"/>
              </a:ext>
            </a:extLst>
          </p:cNvPr>
          <p:cNvSpPr txBox="1"/>
          <p:nvPr/>
        </p:nvSpPr>
        <p:spPr>
          <a:xfrm>
            <a:off x="305951" y="-84437"/>
            <a:ext cx="11147603" cy="830997"/>
          </a:xfrm>
          <a:prstGeom prst="rect">
            <a:avLst/>
          </a:prstGeom>
          <a:noFill/>
        </p:spPr>
        <p:txBody>
          <a:bodyPr wrap="none" rtlCol="0">
            <a:spAutoFit/>
          </a:bodyPr>
          <a:lstStyle/>
          <a:p>
            <a:pPr algn="ctr"/>
            <a:r>
              <a:rPr lang="en-US" sz="4800" dirty="0">
                <a:latin typeface="Georgia" panose="02040502050405020303" pitchFamily="18" charset="0"/>
              </a:rPr>
              <a:t>Persian Empire of </a:t>
            </a:r>
            <a:r>
              <a:rPr lang="en-US" sz="4800" dirty="0" err="1">
                <a:latin typeface="Georgia" panose="02040502050405020303" pitchFamily="18" charset="0"/>
              </a:rPr>
              <a:t>Khashayar</a:t>
            </a:r>
            <a:r>
              <a:rPr lang="en-US" sz="4800" dirty="0">
                <a:latin typeface="Georgia" panose="02040502050405020303" pitchFamily="18" charset="0"/>
              </a:rPr>
              <a:t> </a:t>
            </a:r>
            <a:r>
              <a:rPr lang="en-US" sz="3200" dirty="0">
                <a:latin typeface="Georgia" panose="02040502050405020303" pitchFamily="18" charset="0"/>
              </a:rPr>
              <a:t>(486–465 BCE)</a:t>
            </a:r>
            <a:endParaRPr lang="en-US" sz="4000" dirty="0">
              <a:latin typeface="Georgia" panose="02040502050405020303" pitchFamily="18" charset="0"/>
            </a:endParaRPr>
          </a:p>
        </p:txBody>
      </p:sp>
      <p:sp>
        <p:nvSpPr>
          <p:cNvPr id="2" name="TextBox 1">
            <a:extLst>
              <a:ext uri="{FF2B5EF4-FFF2-40B4-BE49-F238E27FC236}">
                <a16:creationId xmlns:a16="http://schemas.microsoft.com/office/drawing/2014/main" id="{27ACC668-37B5-6A58-3E91-F9D4B5D67513}"/>
              </a:ext>
            </a:extLst>
          </p:cNvPr>
          <p:cNvSpPr txBox="1"/>
          <p:nvPr/>
        </p:nvSpPr>
        <p:spPr>
          <a:xfrm>
            <a:off x="6801003" y="719113"/>
            <a:ext cx="5085046" cy="923330"/>
          </a:xfrm>
          <a:prstGeom prst="rect">
            <a:avLst/>
          </a:prstGeom>
          <a:noFill/>
        </p:spPr>
        <p:txBody>
          <a:bodyPr wrap="none" rtlCol="0">
            <a:spAutoFit/>
          </a:bodyPr>
          <a:lstStyle/>
          <a:p>
            <a:pPr algn="ctr"/>
            <a:r>
              <a:rPr lang="en-US" sz="5400" dirty="0">
                <a:latin typeface="Georgia" panose="02040502050405020303" pitchFamily="18" charset="0"/>
              </a:rPr>
              <a:t>Heb: Ahasuerus</a:t>
            </a:r>
            <a:endParaRPr lang="en-US" sz="4400" dirty="0">
              <a:latin typeface="Georgia" panose="02040502050405020303" pitchFamily="18" charset="0"/>
            </a:endParaRPr>
          </a:p>
        </p:txBody>
      </p:sp>
      <p:sp>
        <p:nvSpPr>
          <p:cNvPr id="3" name="TextBox 2">
            <a:extLst>
              <a:ext uri="{FF2B5EF4-FFF2-40B4-BE49-F238E27FC236}">
                <a16:creationId xmlns:a16="http://schemas.microsoft.com/office/drawing/2014/main" id="{18E3AA62-7350-3D9E-E04A-71B5005EA5AC}"/>
              </a:ext>
            </a:extLst>
          </p:cNvPr>
          <p:cNvSpPr txBox="1"/>
          <p:nvPr/>
        </p:nvSpPr>
        <p:spPr>
          <a:xfrm>
            <a:off x="7120861" y="1522663"/>
            <a:ext cx="3970959" cy="923330"/>
          </a:xfrm>
          <a:prstGeom prst="rect">
            <a:avLst/>
          </a:prstGeom>
          <a:noFill/>
        </p:spPr>
        <p:txBody>
          <a:bodyPr wrap="none" rtlCol="0">
            <a:spAutoFit/>
          </a:bodyPr>
          <a:lstStyle/>
          <a:p>
            <a:pPr algn="ctr"/>
            <a:r>
              <a:rPr lang="en-US" sz="5400" dirty="0" err="1">
                <a:latin typeface="Georgia" panose="02040502050405020303" pitchFamily="18" charset="0"/>
              </a:rPr>
              <a:t>Gk</a:t>
            </a:r>
            <a:r>
              <a:rPr lang="en-US" sz="5400" dirty="0">
                <a:latin typeface="Georgia" panose="02040502050405020303" pitchFamily="18" charset="0"/>
              </a:rPr>
              <a:t>: Xerxes I</a:t>
            </a:r>
            <a:endParaRPr lang="en-US" sz="4400" dirty="0">
              <a:latin typeface="Georgia" panose="02040502050405020303" pitchFamily="18" charset="0"/>
            </a:endParaRPr>
          </a:p>
        </p:txBody>
      </p:sp>
      <p:sp>
        <p:nvSpPr>
          <p:cNvPr id="4" name="Process 3">
            <a:extLst>
              <a:ext uri="{FF2B5EF4-FFF2-40B4-BE49-F238E27FC236}">
                <a16:creationId xmlns:a16="http://schemas.microsoft.com/office/drawing/2014/main" id="{ECD73041-ADA9-7132-D51C-680D9C7293F7}"/>
              </a:ext>
            </a:extLst>
          </p:cNvPr>
          <p:cNvSpPr/>
          <p:nvPr/>
        </p:nvSpPr>
        <p:spPr>
          <a:xfrm>
            <a:off x="7120861" y="1550110"/>
            <a:ext cx="4124655" cy="895883"/>
          </a:xfrm>
          <a:prstGeom prst="flowChartProcess">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9C836A6-2D81-BE50-7B8A-A1B16756B2D9}"/>
              </a:ext>
            </a:extLst>
          </p:cNvPr>
          <p:cNvSpPr/>
          <p:nvPr/>
        </p:nvSpPr>
        <p:spPr>
          <a:xfrm>
            <a:off x="6096000" y="3619500"/>
            <a:ext cx="673100" cy="6731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82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fill="hold"/>
                                        <p:tgtEl>
                                          <p:spTgt spid="2"/>
                                        </p:tgtEl>
                                        <p:attrNameLst>
                                          <p:attrName>ppt_x</p:attrName>
                                        </p:attrNameLst>
                                      </p:cBhvr>
                                      <p:tavLst>
                                        <p:tav tm="0">
                                          <p:val>
                                            <p:strVal val="#ppt_x"/>
                                          </p:val>
                                        </p:tav>
                                        <p:tav tm="100000">
                                          <p:val>
                                            <p:strVal val="#ppt_x"/>
                                          </p:val>
                                        </p:tav>
                                      </p:tavLst>
                                    </p:anim>
                                    <p:anim calcmode="lin" valueType="num">
                                      <p:cBhvr additive="base">
                                        <p:cTn id="18" dur="10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edge">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35" presetClass="emph" presetSubtype="0" repeatCount="5000" fill="hold" grpId="1" nodeType="afterEffect">
                                  <p:stCondLst>
                                    <p:cond delay="0"/>
                                  </p:stCondLst>
                                  <p:childTnLst>
                                    <p:anim calcmode="discrete" valueType="str">
                                      <p:cBhvr>
                                        <p:cTn id="36"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p:bldP spid="3" grpId="0"/>
      <p:bldP spid="4" grpId="0"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4FBF3A-0097-384B-9AE0-76AE0DA93055}"/>
              </a:ext>
            </a:extLst>
          </p:cNvPr>
          <p:cNvPicPr>
            <a:picLocks noChangeAspect="1"/>
          </p:cNvPicPr>
          <p:nvPr/>
        </p:nvPicPr>
        <p:blipFill>
          <a:blip r:embed="rId3"/>
          <a:stretch>
            <a:fillRect/>
          </a:stretch>
        </p:blipFill>
        <p:spPr>
          <a:xfrm>
            <a:off x="115608" y="2117282"/>
            <a:ext cx="12076392" cy="3577666"/>
          </a:xfrm>
          <a:prstGeom prst="rect">
            <a:avLst/>
          </a:prstGeom>
        </p:spPr>
      </p:pic>
      <p:sp>
        <p:nvSpPr>
          <p:cNvPr id="5" name="TextBox 4">
            <a:extLst>
              <a:ext uri="{FF2B5EF4-FFF2-40B4-BE49-F238E27FC236}">
                <a16:creationId xmlns:a16="http://schemas.microsoft.com/office/drawing/2014/main" id="{CC137BBA-FCB2-D291-0D06-5822A521C3A1}"/>
              </a:ext>
            </a:extLst>
          </p:cNvPr>
          <p:cNvSpPr txBox="1"/>
          <p:nvPr/>
        </p:nvSpPr>
        <p:spPr>
          <a:xfrm>
            <a:off x="401052" y="320842"/>
            <a:ext cx="10124182" cy="830997"/>
          </a:xfrm>
          <a:prstGeom prst="rect">
            <a:avLst/>
          </a:prstGeom>
          <a:noFill/>
        </p:spPr>
        <p:txBody>
          <a:bodyPr wrap="none" rtlCol="0">
            <a:spAutoFit/>
          </a:bodyPr>
          <a:lstStyle/>
          <a:p>
            <a:r>
              <a:rPr lang="en-US" sz="4800" b="1" dirty="0">
                <a:solidFill>
                  <a:srgbClr val="0070C0"/>
                </a:solidFill>
                <a:latin typeface="Papyrus" panose="020B0602040200020303" pitchFamily="34" charset="77"/>
              </a:rPr>
              <a:t>1:  </a:t>
            </a:r>
            <a:r>
              <a:rPr lang="en-US" sz="4800" dirty="0">
                <a:latin typeface="Papyrus" panose="020B0602040200020303" pitchFamily="34" charset="77"/>
              </a:rPr>
              <a:t>187 day feasting &amp; drinking in Susa</a:t>
            </a:r>
          </a:p>
        </p:txBody>
      </p:sp>
      <p:sp>
        <p:nvSpPr>
          <p:cNvPr id="7" name="TextBox 6">
            <a:extLst>
              <a:ext uri="{FF2B5EF4-FFF2-40B4-BE49-F238E27FC236}">
                <a16:creationId xmlns:a16="http://schemas.microsoft.com/office/drawing/2014/main" id="{6F83C029-0FC7-621B-2516-11C2C0FF0994}"/>
              </a:ext>
            </a:extLst>
          </p:cNvPr>
          <p:cNvSpPr txBox="1"/>
          <p:nvPr/>
        </p:nvSpPr>
        <p:spPr>
          <a:xfrm>
            <a:off x="385011" y="5939071"/>
            <a:ext cx="3998915" cy="369332"/>
          </a:xfrm>
          <a:prstGeom prst="rect">
            <a:avLst/>
          </a:prstGeom>
          <a:noFill/>
        </p:spPr>
        <p:txBody>
          <a:bodyPr wrap="none" rtlCol="0">
            <a:spAutoFit/>
          </a:bodyPr>
          <a:lstStyle/>
          <a:p>
            <a:r>
              <a:rPr lang="en-US" dirty="0"/>
              <a:t>Drawings modified from </a:t>
            </a:r>
            <a:r>
              <a:rPr lang="en-US" dirty="0" err="1"/>
              <a:t>BibleProject.org</a:t>
            </a:r>
            <a:endParaRPr lang="en-US" dirty="0"/>
          </a:p>
        </p:txBody>
      </p:sp>
      <p:sp>
        <p:nvSpPr>
          <p:cNvPr id="2" name="Line Callout 1 1">
            <a:extLst>
              <a:ext uri="{FF2B5EF4-FFF2-40B4-BE49-F238E27FC236}">
                <a16:creationId xmlns:a16="http://schemas.microsoft.com/office/drawing/2014/main" id="{5EC873CC-8A75-34A1-B568-5F26F08D2469}"/>
              </a:ext>
            </a:extLst>
          </p:cNvPr>
          <p:cNvSpPr/>
          <p:nvPr/>
        </p:nvSpPr>
        <p:spPr>
          <a:xfrm>
            <a:off x="1895060" y="1216630"/>
            <a:ext cx="1948070" cy="517935"/>
          </a:xfrm>
          <a:prstGeom prst="borderCallout1">
            <a:avLst>
              <a:gd name="adj1" fmla="val 52013"/>
              <a:gd name="adj2" fmla="val 1191"/>
              <a:gd name="adj3" fmla="val -53813"/>
              <a:gd name="adj4" fmla="val -67585"/>
            </a:avLst>
          </a:prstGeom>
          <a:solidFill>
            <a:srgbClr val="FFFF00"/>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a:solidFill>
                    <a:schemeClr val="tx1"/>
                  </a:solidFill>
                </a:ln>
                <a:solidFill>
                  <a:schemeClr val="tx1"/>
                </a:solidFill>
              </a:rPr>
              <a:t>Chapters in </a:t>
            </a:r>
            <a:r>
              <a:rPr lang="en-US" dirty="0">
                <a:ln>
                  <a:solidFill>
                    <a:srgbClr val="0070C0"/>
                  </a:solidFill>
                </a:ln>
                <a:solidFill>
                  <a:srgbClr val="00B0F0"/>
                </a:solidFill>
              </a:rPr>
              <a:t>blue</a:t>
            </a:r>
          </a:p>
        </p:txBody>
      </p:sp>
    </p:spTree>
    <p:extLst>
      <p:ext uri="{BB962C8B-B14F-4D97-AF65-F5344CB8AC3E}">
        <p14:creationId xmlns:p14="http://schemas.microsoft.com/office/powerpoint/2010/main" val="57781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137BBA-FCB2-D291-0D06-5822A521C3A1}"/>
              </a:ext>
            </a:extLst>
          </p:cNvPr>
          <p:cNvSpPr txBox="1"/>
          <p:nvPr/>
        </p:nvSpPr>
        <p:spPr>
          <a:xfrm>
            <a:off x="401052" y="320842"/>
            <a:ext cx="9631163" cy="830997"/>
          </a:xfrm>
          <a:prstGeom prst="rect">
            <a:avLst/>
          </a:prstGeom>
          <a:noFill/>
        </p:spPr>
        <p:txBody>
          <a:bodyPr wrap="none" rtlCol="0">
            <a:spAutoFit/>
          </a:bodyPr>
          <a:lstStyle/>
          <a:p>
            <a:r>
              <a:rPr lang="en-US" sz="4800" b="1" dirty="0">
                <a:solidFill>
                  <a:srgbClr val="0070C0"/>
                </a:solidFill>
                <a:latin typeface="Papyrus" panose="020B0602040200020303" pitchFamily="34" charset="77"/>
              </a:rPr>
              <a:t>2: </a:t>
            </a:r>
            <a:r>
              <a:rPr lang="en-US" sz="4800" dirty="0">
                <a:latin typeface="Papyrus" panose="020B0602040200020303" pitchFamily="34" charset="77"/>
              </a:rPr>
              <a:t>Kingdom-wide beauty contest…</a:t>
            </a:r>
          </a:p>
        </p:txBody>
      </p:sp>
      <p:pic>
        <p:nvPicPr>
          <p:cNvPr id="2" name="Picture 1">
            <a:extLst>
              <a:ext uri="{FF2B5EF4-FFF2-40B4-BE49-F238E27FC236}">
                <a16:creationId xmlns:a16="http://schemas.microsoft.com/office/drawing/2014/main" id="{F37F75B2-6604-A000-CE7A-4555DE302F55}"/>
              </a:ext>
            </a:extLst>
          </p:cNvPr>
          <p:cNvPicPr>
            <a:picLocks noChangeAspect="1"/>
          </p:cNvPicPr>
          <p:nvPr/>
        </p:nvPicPr>
        <p:blipFill>
          <a:blip r:embed="rId3"/>
          <a:stretch>
            <a:fillRect/>
          </a:stretch>
        </p:blipFill>
        <p:spPr>
          <a:xfrm>
            <a:off x="129992" y="1632953"/>
            <a:ext cx="6926886" cy="4591384"/>
          </a:xfrm>
          <a:prstGeom prst="rect">
            <a:avLst/>
          </a:prstGeom>
        </p:spPr>
      </p:pic>
      <p:sp>
        <p:nvSpPr>
          <p:cNvPr id="4" name="TextBox 3">
            <a:extLst>
              <a:ext uri="{FF2B5EF4-FFF2-40B4-BE49-F238E27FC236}">
                <a16:creationId xmlns:a16="http://schemas.microsoft.com/office/drawing/2014/main" id="{7C7B236F-F470-7AE4-1BD1-11D2E1D20EC0}"/>
              </a:ext>
            </a:extLst>
          </p:cNvPr>
          <p:cNvSpPr txBox="1"/>
          <p:nvPr/>
        </p:nvSpPr>
        <p:spPr>
          <a:xfrm>
            <a:off x="7651826" y="1474203"/>
            <a:ext cx="4328429" cy="1754326"/>
          </a:xfrm>
          <a:prstGeom prst="rect">
            <a:avLst/>
          </a:prstGeom>
          <a:noFill/>
        </p:spPr>
        <p:txBody>
          <a:bodyPr wrap="none" rtlCol="0">
            <a:spAutoFit/>
          </a:bodyPr>
          <a:lstStyle/>
          <a:p>
            <a:r>
              <a:rPr lang="en-US" sz="5400" strike="sngStrike" dirty="0">
                <a:latin typeface="Papyrus" panose="020B0602040200020303" pitchFamily="34" charset="77"/>
              </a:rPr>
              <a:t>Hadassah</a:t>
            </a:r>
            <a:r>
              <a:rPr lang="en-US" sz="5400" dirty="0">
                <a:latin typeface="Papyrus" panose="020B0602040200020303" pitchFamily="34" charset="77"/>
              </a:rPr>
              <a:t> </a:t>
            </a:r>
          </a:p>
          <a:p>
            <a:r>
              <a:rPr lang="en-US" sz="5400" dirty="0">
                <a:latin typeface="Papyrus" panose="020B0602040200020303" pitchFamily="34" charset="77"/>
              </a:rPr>
              <a:t>Esther “wins”</a:t>
            </a:r>
          </a:p>
        </p:txBody>
      </p:sp>
      <p:sp>
        <p:nvSpPr>
          <p:cNvPr id="6" name="TextBox 5">
            <a:extLst>
              <a:ext uri="{FF2B5EF4-FFF2-40B4-BE49-F238E27FC236}">
                <a16:creationId xmlns:a16="http://schemas.microsoft.com/office/drawing/2014/main" id="{6DC97811-6635-E62E-D603-95A0C38DFE0F}"/>
              </a:ext>
            </a:extLst>
          </p:cNvPr>
          <p:cNvSpPr txBox="1"/>
          <p:nvPr/>
        </p:nvSpPr>
        <p:spPr>
          <a:xfrm>
            <a:off x="7305761" y="3629472"/>
            <a:ext cx="4296176" cy="3046988"/>
          </a:xfrm>
          <a:prstGeom prst="rect">
            <a:avLst/>
          </a:prstGeom>
          <a:noFill/>
        </p:spPr>
        <p:txBody>
          <a:bodyPr wrap="none" rtlCol="0">
            <a:spAutoFit/>
          </a:bodyPr>
          <a:lstStyle/>
          <a:p>
            <a:r>
              <a:rPr lang="en-US" sz="4800" dirty="0">
                <a:latin typeface="Papyrus" panose="020B0602040200020303" pitchFamily="34" charset="77"/>
              </a:rPr>
              <a:t>Cousin</a:t>
            </a:r>
          </a:p>
          <a:p>
            <a:r>
              <a:rPr lang="en-US" sz="4800" dirty="0" err="1">
                <a:latin typeface="Papyrus" panose="020B0602040200020303" pitchFamily="34" charset="77"/>
              </a:rPr>
              <a:t>Mordacai</a:t>
            </a:r>
            <a:r>
              <a:rPr lang="en-US" sz="4800" dirty="0">
                <a:latin typeface="Papyrus" panose="020B0602040200020303" pitchFamily="34" charset="77"/>
              </a:rPr>
              <a:t> likely</a:t>
            </a:r>
          </a:p>
          <a:p>
            <a:r>
              <a:rPr lang="en-US" sz="4800" dirty="0">
                <a:latin typeface="Papyrus" panose="020B0602040200020303" pitchFamily="34" charset="77"/>
              </a:rPr>
              <a:t>government</a:t>
            </a:r>
          </a:p>
          <a:p>
            <a:r>
              <a:rPr lang="en-US" sz="4800" dirty="0">
                <a:latin typeface="Papyrus" panose="020B0602040200020303" pitchFamily="34" charset="77"/>
              </a:rPr>
              <a:t> employee</a:t>
            </a:r>
          </a:p>
        </p:txBody>
      </p:sp>
    </p:spTree>
    <p:extLst>
      <p:ext uri="{BB962C8B-B14F-4D97-AF65-F5344CB8AC3E}">
        <p14:creationId xmlns:p14="http://schemas.microsoft.com/office/powerpoint/2010/main" val="385081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E1C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137BBA-FCB2-D291-0D06-5822A521C3A1}"/>
              </a:ext>
            </a:extLst>
          </p:cNvPr>
          <p:cNvSpPr txBox="1"/>
          <p:nvPr/>
        </p:nvSpPr>
        <p:spPr>
          <a:xfrm>
            <a:off x="401052" y="320842"/>
            <a:ext cx="11255325" cy="830997"/>
          </a:xfrm>
          <a:prstGeom prst="rect">
            <a:avLst/>
          </a:prstGeom>
          <a:noFill/>
        </p:spPr>
        <p:txBody>
          <a:bodyPr wrap="none" rtlCol="0">
            <a:spAutoFit/>
          </a:bodyPr>
          <a:lstStyle/>
          <a:p>
            <a:r>
              <a:rPr lang="en-US" sz="4800" b="1" dirty="0">
                <a:solidFill>
                  <a:srgbClr val="0070C0"/>
                </a:solidFill>
                <a:latin typeface="Papyrus" panose="020B0602040200020303" pitchFamily="34" charset="77"/>
              </a:rPr>
              <a:t>3:5 </a:t>
            </a:r>
            <a:r>
              <a:rPr lang="en-US" sz="4800" b="1" dirty="0" err="1">
                <a:latin typeface="Papyrus" panose="020B0602040200020303" pitchFamily="34" charset="77"/>
              </a:rPr>
              <a:t>Mordacai</a:t>
            </a:r>
            <a:r>
              <a:rPr lang="en-US" sz="4800" b="1" dirty="0">
                <a:latin typeface="Papyrus" panose="020B0602040200020303" pitchFamily="34" charset="77"/>
              </a:rPr>
              <a:t> refuses to bow to Haman…</a:t>
            </a:r>
            <a:endParaRPr lang="en-US" sz="4800" dirty="0">
              <a:latin typeface="Papyrus" panose="020B0602040200020303" pitchFamily="34" charset="77"/>
            </a:endParaRPr>
          </a:p>
        </p:txBody>
      </p:sp>
      <p:pic>
        <p:nvPicPr>
          <p:cNvPr id="8" name="Picture 7">
            <a:extLst>
              <a:ext uri="{FF2B5EF4-FFF2-40B4-BE49-F238E27FC236}">
                <a16:creationId xmlns:a16="http://schemas.microsoft.com/office/drawing/2014/main" id="{4DEE6C52-6568-B2BE-72BA-A474FBE9B602}"/>
              </a:ext>
            </a:extLst>
          </p:cNvPr>
          <p:cNvPicPr>
            <a:picLocks noChangeAspect="1"/>
          </p:cNvPicPr>
          <p:nvPr/>
        </p:nvPicPr>
        <p:blipFill>
          <a:blip r:embed="rId3"/>
          <a:stretch>
            <a:fillRect/>
          </a:stretch>
        </p:blipFill>
        <p:spPr>
          <a:xfrm>
            <a:off x="129992" y="1310795"/>
            <a:ext cx="7034761" cy="4926174"/>
          </a:xfrm>
          <a:prstGeom prst="rect">
            <a:avLst/>
          </a:prstGeom>
        </p:spPr>
      </p:pic>
      <p:sp>
        <p:nvSpPr>
          <p:cNvPr id="9" name="TextBox 8">
            <a:extLst>
              <a:ext uri="{FF2B5EF4-FFF2-40B4-BE49-F238E27FC236}">
                <a16:creationId xmlns:a16="http://schemas.microsoft.com/office/drawing/2014/main" id="{1CF08F9D-FF43-E7C6-F9C5-C004C5C74B14}"/>
              </a:ext>
            </a:extLst>
          </p:cNvPr>
          <p:cNvSpPr txBox="1"/>
          <p:nvPr/>
        </p:nvSpPr>
        <p:spPr>
          <a:xfrm>
            <a:off x="7077360" y="1859340"/>
            <a:ext cx="5289140" cy="1569660"/>
          </a:xfrm>
          <a:prstGeom prst="rect">
            <a:avLst/>
          </a:prstGeom>
          <a:noFill/>
        </p:spPr>
        <p:txBody>
          <a:bodyPr wrap="none" rtlCol="0">
            <a:spAutoFit/>
          </a:bodyPr>
          <a:lstStyle/>
          <a:p>
            <a:r>
              <a:rPr lang="en-US" sz="4800" dirty="0">
                <a:latin typeface="Papyrus" panose="020B0602040200020303" pitchFamily="34" charset="77"/>
              </a:rPr>
              <a:t>Haman is “filled</a:t>
            </a:r>
          </a:p>
          <a:p>
            <a:r>
              <a:rPr lang="en-US" sz="4800" dirty="0">
                <a:latin typeface="Papyrus" panose="020B0602040200020303" pitchFamily="34" charset="77"/>
              </a:rPr>
              <a:t>With </a:t>
            </a:r>
            <a:r>
              <a:rPr lang="en-US" sz="4800" dirty="0">
                <a:solidFill>
                  <a:srgbClr val="FF0000"/>
                </a:solidFill>
                <a:latin typeface="Papyrus" panose="020B0602040200020303" pitchFamily="34" charset="77"/>
              </a:rPr>
              <a:t>wrath</a:t>
            </a:r>
            <a:r>
              <a:rPr lang="en-US" sz="4800" dirty="0">
                <a:latin typeface="Papyrus" panose="020B0602040200020303" pitchFamily="34" charset="77"/>
              </a:rPr>
              <a:t>!’(KJV)”</a:t>
            </a:r>
          </a:p>
        </p:txBody>
      </p:sp>
      <p:sp>
        <p:nvSpPr>
          <p:cNvPr id="10" name="Process 9">
            <a:extLst>
              <a:ext uri="{FF2B5EF4-FFF2-40B4-BE49-F238E27FC236}">
                <a16:creationId xmlns:a16="http://schemas.microsoft.com/office/drawing/2014/main" id="{4C99669C-2A6F-DC24-A2AE-BBB49393234F}"/>
              </a:ext>
            </a:extLst>
          </p:cNvPr>
          <p:cNvSpPr/>
          <p:nvPr/>
        </p:nvSpPr>
        <p:spPr>
          <a:xfrm>
            <a:off x="2278619" y="1151839"/>
            <a:ext cx="2437760" cy="1006308"/>
          </a:xfrm>
          <a:prstGeom prst="flowChartProcess">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extBox 1">
            <a:extLst>
              <a:ext uri="{FF2B5EF4-FFF2-40B4-BE49-F238E27FC236}">
                <a16:creationId xmlns:a16="http://schemas.microsoft.com/office/drawing/2014/main" id="{34E31F69-799D-D0EE-7019-09270EA7E482}"/>
              </a:ext>
            </a:extLst>
          </p:cNvPr>
          <p:cNvSpPr txBox="1"/>
          <p:nvPr/>
        </p:nvSpPr>
        <p:spPr>
          <a:xfrm>
            <a:off x="8572134" y="3120838"/>
            <a:ext cx="1569660" cy="1015663"/>
          </a:xfrm>
          <a:prstGeom prst="rect">
            <a:avLst/>
          </a:prstGeom>
          <a:noFill/>
        </p:spPr>
        <p:txBody>
          <a:bodyPr wrap="none" rtlCol="0">
            <a:spAutoFit/>
          </a:bodyPr>
          <a:lstStyle/>
          <a:p>
            <a:r>
              <a:rPr lang="he-IL" sz="6000" dirty="0"/>
              <a:t>חֵמָה</a:t>
            </a:r>
            <a:endParaRPr lang="en-US" sz="6000" dirty="0"/>
          </a:p>
        </p:txBody>
      </p:sp>
    </p:spTree>
    <p:extLst>
      <p:ext uri="{BB962C8B-B14F-4D97-AF65-F5344CB8AC3E}">
        <p14:creationId xmlns:p14="http://schemas.microsoft.com/office/powerpoint/2010/main" val="60289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0" presetClass="entr" presetSubtype="0" repeatCount="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edge">
                                      <p:cBhvr>
                                        <p:cTn id="22"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69094</TotalTime>
  <Words>1560</Words>
  <Application>Microsoft Macintosh PowerPoint</Application>
  <PresentationFormat>Widescreen</PresentationFormat>
  <Paragraphs>217</Paragraphs>
  <Slides>39</Slides>
  <Notes>39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Calibri</vt:lpstr>
      <vt:lpstr>Calibri Light</vt:lpstr>
      <vt:lpstr>Georgia</vt:lpstr>
      <vt:lpstr>Google Sans</vt:lpstr>
      <vt:lpstr>Helvetica</vt:lpstr>
      <vt:lpstr>Papyrus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Glenmore Shearer</dc:creator>
  <cp:lastModifiedBy>Glenmore Shearer</cp:lastModifiedBy>
  <cp:revision>456</cp:revision>
  <dcterms:created xsi:type="dcterms:W3CDTF">2023-05-09T14:46:30Z</dcterms:created>
  <dcterms:modified xsi:type="dcterms:W3CDTF">2023-08-19T15:53:59Z</dcterms:modified>
</cp:coreProperties>
</file>