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2" r:id="rId15"/>
    <p:sldId id="271" r:id="rId16"/>
    <p:sldId id="273" r:id="rId17"/>
    <p:sldId id="268" r:id="rId18"/>
    <p:sldId id="276" r:id="rId19"/>
    <p:sldId id="277" r:id="rId20"/>
    <p:sldId id="274" r:id="rId21"/>
    <p:sldId id="278" r:id="rId22"/>
    <p:sldId id="275"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4C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94660"/>
  </p:normalViewPr>
  <p:slideViewPr>
    <p:cSldViewPr>
      <p:cViewPr varScale="1">
        <p:scale>
          <a:sx n="111" d="100"/>
          <a:sy n="111" d="100"/>
        </p:scale>
        <p:origin x="-96" y="-259"/>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DE6D3E-6A90-4426-9BB5-695F889F9A95}" type="datetimeFigureOut">
              <a:rPr lang="en-US" smtClean="0"/>
              <a:pPr/>
              <a:t>7/18/2021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5651CC6-9CAE-4B8F-B861-0B0F70A6AB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DE6D3E-6A90-4426-9BB5-695F889F9A95}"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51CC6-9CAE-4B8F-B861-0B0F70A6AB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DE6D3E-6A90-4426-9BB5-695F889F9A95}"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51CC6-9CAE-4B8F-B861-0B0F70A6AB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DE6D3E-6A90-4426-9BB5-695F889F9A95}"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51CC6-9CAE-4B8F-B861-0B0F70A6AB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DE6D3E-6A90-4426-9BB5-695F889F9A95}"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651CC6-9CAE-4B8F-B861-0B0F70A6AB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DE6D3E-6A90-4426-9BB5-695F889F9A95}" type="datetimeFigureOut">
              <a:rPr lang="en-US" smtClean="0"/>
              <a:pPr/>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51CC6-9CAE-4B8F-B861-0B0F70A6AB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DE6D3E-6A90-4426-9BB5-695F889F9A95}" type="datetimeFigureOut">
              <a:rPr lang="en-US" smtClean="0"/>
              <a:pPr/>
              <a:t>7/18/2021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651CC6-9CAE-4B8F-B861-0B0F70A6AB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DE6D3E-6A90-4426-9BB5-695F889F9A95}" type="datetimeFigureOut">
              <a:rPr lang="en-US" smtClean="0"/>
              <a:pPr/>
              <a:t>7/18/2021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651CC6-9CAE-4B8F-B861-0B0F70A6AB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E6D3E-6A90-4426-9BB5-695F889F9A95}" type="datetimeFigureOut">
              <a:rPr lang="en-US" smtClean="0"/>
              <a:pPr/>
              <a:t>7/18/2021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651CC6-9CAE-4B8F-B861-0B0F70A6AB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DE6D3E-6A90-4426-9BB5-695F889F9A95}" type="datetimeFigureOut">
              <a:rPr lang="en-US" smtClean="0"/>
              <a:pPr/>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651CC6-9CAE-4B8F-B861-0B0F70A6AB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DE6D3E-6A90-4426-9BB5-695F889F9A95}" type="datetimeFigureOut">
              <a:rPr lang="en-US" smtClean="0"/>
              <a:pPr/>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4767263"/>
            <a:ext cx="609600" cy="273844"/>
          </a:xfrm>
        </p:spPr>
        <p:txBody>
          <a:bodyPr/>
          <a:lstStyle/>
          <a:p>
            <a:fld id="{75651CC6-9CAE-4B8F-B861-0B0F70A6ABF0}" type="slidenum">
              <a:rPr lang="en-US" smtClean="0"/>
              <a:pPr/>
              <a:t>‹#›</a:t>
            </a:fld>
            <a:endParaRPr lang="en-US"/>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7"/>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DE6D3E-6A90-4426-9BB5-695F889F9A95}" type="datetimeFigureOut">
              <a:rPr lang="en-US" smtClean="0"/>
              <a:pPr/>
              <a:t>7/18/2021</a:t>
            </a:fld>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651CC6-9CAE-4B8F-B861-0B0F70A6ABF0}" type="slidenum">
              <a:rPr lang="en-US" smtClean="0"/>
              <a:pPr/>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3:16-17</a:t>
            </a:r>
            <a:endParaRPr lang="en-US" dirty="0"/>
          </a:p>
        </p:txBody>
      </p:sp>
      <p:sp>
        <p:nvSpPr>
          <p:cNvPr id="3" name="Content Placeholder 2"/>
          <p:cNvSpPr>
            <a:spLocks noGrp="1"/>
          </p:cNvSpPr>
          <p:nvPr>
            <p:ph idx="1"/>
          </p:nvPr>
        </p:nvSpPr>
        <p:spPr>
          <a:xfrm>
            <a:off x="228600" y="1451610"/>
            <a:ext cx="8686800" cy="3558540"/>
          </a:xfrm>
        </p:spPr>
        <p:txBody>
          <a:bodyPr>
            <a:normAutofit/>
          </a:bodyPr>
          <a:lstStyle/>
          <a:p>
            <a:r>
              <a:rPr lang="en-US" sz="3600" dirty="0" smtClean="0"/>
              <a:t>All </a:t>
            </a:r>
            <a:r>
              <a:rPr lang="en-US" sz="3600" dirty="0" smtClean="0">
                <a:solidFill>
                  <a:srgbClr val="FF0000"/>
                </a:solidFill>
              </a:rPr>
              <a:t>Scripture is given </a:t>
            </a:r>
            <a:r>
              <a:rPr lang="en-US" sz="3600" dirty="0" smtClean="0"/>
              <a:t>by inspiration of God, and is profitable for doctrine, for reproof, for correction, for instruction in righteousness,</a:t>
            </a:r>
          </a:p>
          <a:p>
            <a:r>
              <a:rPr lang="en-US" sz="3600" dirty="0" smtClean="0"/>
              <a:t> that the man of God may be complete, </a:t>
            </a:r>
            <a:r>
              <a:rPr lang="en-US" sz="3600" dirty="0" smtClean="0">
                <a:solidFill>
                  <a:srgbClr val="FF0000"/>
                </a:solidFill>
              </a:rPr>
              <a:t>thoroughly equipped for every good work</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what city where you born?</a:t>
            </a:r>
            <a:endParaRPr lang="en-US" dirty="0"/>
          </a:p>
        </p:txBody>
      </p:sp>
      <p:sp>
        <p:nvSpPr>
          <p:cNvPr id="3" name="Content Placeholder 2"/>
          <p:cNvSpPr>
            <a:spLocks noGrp="1"/>
          </p:cNvSpPr>
          <p:nvPr>
            <p:ph idx="1"/>
          </p:nvPr>
        </p:nvSpPr>
        <p:spPr/>
        <p:txBody>
          <a:bodyPr>
            <a:normAutofit/>
          </a:bodyPr>
          <a:lstStyle/>
          <a:p>
            <a:r>
              <a:rPr lang="en-US" sz="3600" dirty="0" smtClean="0"/>
              <a:t>Could your grand parents, when they got married, have predicted you would be born in that city?</a:t>
            </a:r>
          </a:p>
          <a:p>
            <a:r>
              <a:rPr lang="en-US" sz="3600" dirty="0" smtClean="0"/>
              <a:t>That would have been predicting something 20-30 years in the future.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1357884"/>
          </a:xfrm>
        </p:spPr>
        <p:txBody>
          <a:bodyPr>
            <a:normAutofit fontScale="90000"/>
          </a:bodyPr>
          <a:lstStyle/>
          <a:p>
            <a:r>
              <a:rPr lang="en-US" dirty="0" smtClean="0"/>
              <a:t>Could the “founding fathers” have predicted today’s America?</a:t>
            </a:r>
            <a:endParaRPr lang="en-US" dirty="0"/>
          </a:p>
        </p:txBody>
      </p:sp>
      <p:sp>
        <p:nvSpPr>
          <p:cNvPr id="3" name="Content Placeholder 2"/>
          <p:cNvSpPr>
            <a:spLocks noGrp="1"/>
          </p:cNvSpPr>
          <p:nvPr>
            <p:ph idx="1"/>
          </p:nvPr>
        </p:nvSpPr>
        <p:spPr>
          <a:xfrm>
            <a:off x="457200" y="1962150"/>
            <a:ext cx="8229600" cy="2781300"/>
          </a:xfrm>
        </p:spPr>
        <p:txBody>
          <a:bodyPr>
            <a:normAutofit fontScale="92500" lnSpcReduction="10000"/>
          </a:bodyPr>
          <a:lstStyle/>
          <a:p>
            <a:r>
              <a:rPr lang="en-US" sz="3200" dirty="0" smtClean="0"/>
              <a:t>Vehicles traveling smoothly and relatively safely at speeds of 70 miles an hour?</a:t>
            </a:r>
          </a:p>
          <a:p>
            <a:r>
              <a:rPr lang="en-US" sz="3200" dirty="0" smtClean="0"/>
              <a:t>Planes flying overhead at 550 mph?</a:t>
            </a:r>
          </a:p>
          <a:p>
            <a:r>
              <a:rPr lang="en-US" sz="3200" dirty="0" smtClean="0"/>
              <a:t>A device in your pocket that would allow you to speak to… and see… another person almost anywhere in the world?</a:t>
            </a:r>
            <a:endParaRPr lang="en-US" sz="3200" dirty="0"/>
          </a:p>
        </p:txBody>
      </p:sp>
      <p:sp>
        <p:nvSpPr>
          <p:cNvPr id="4" name="TextBox 3"/>
          <p:cNvSpPr txBox="1"/>
          <p:nvPr/>
        </p:nvSpPr>
        <p:spPr>
          <a:xfrm>
            <a:off x="1066800" y="1809750"/>
            <a:ext cx="6172200" cy="3046988"/>
          </a:xfrm>
          <a:prstGeom prst="rect">
            <a:avLst/>
          </a:prstGeom>
          <a:noFill/>
        </p:spPr>
        <p:txBody>
          <a:bodyPr wrap="square" rtlCol="0">
            <a:spAutoFit/>
          </a:bodyPr>
          <a:lstStyle/>
          <a:p>
            <a:pPr algn="ctr"/>
            <a:r>
              <a:rPr lang="en-US" sz="4800" dirty="0" smtClean="0"/>
              <a:t>That would have been predicting things roughly 250 years into the future.</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iterate type="lt">
                                    <p:tmAbs val="0"/>
                                  </p:iterate>
                                  <p:childTnLst>
                                    <p:set>
                                      <p:cBhvr>
                                        <p:cTn id="27" dur="1" fill="hold">
                                          <p:stCondLst>
                                            <p:cond delay="0"/>
                                          </p:stCondLst>
                                        </p:cTn>
                                        <p:tgtEl>
                                          <p:spTgt spid="3">
                                            <p:txEl>
                                              <p:pRg st="0" end="0"/>
                                            </p:txEl>
                                          </p:spTgt>
                                        </p:tgtEl>
                                        <p:attrNameLst>
                                          <p:attrName>style.visibility</p:attrName>
                                        </p:attrNameLst>
                                      </p:cBhvr>
                                      <p:to>
                                        <p:strVal val="hidden"/>
                                      </p:to>
                                    </p:set>
                                  </p:childTnLst>
                                </p:cTn>
                              </p:par>
                              <p:par>
                                <p:cTn id="28" presetID="1" presetClass="exit" presetSubtype="0" fill="hold" nodeType="withEffect">
                                  <p:stCondLst>
                                    <p:cond delay="0"/>
                                  </p:stCondLst>
                                  <p:iterate type="lt">
                                    <p:tmAbs val="0"/>
                                  </p:iterate>
                                  <p:childTnLst>
                                    <p:set>
                                      <p:cBhvr>
                                        <p:cTn id="29" dur="1" fill="hold">
                                          <p:stCondLst>
                                            <p:cond delay="0"/>
                                          </p:stCondLst>
                                        </p:cTn>
                                        <p:tgtEl>
                                          <p:spTgt spid="3">
                                            <p:txEl>
                                              <p:pRg st="1" end="1"/>
                                            </p:txEl>
                                          </p:spTgt>
                                        </p:tgtEl>
                                        <p:attrNameLst>
                                          <p:attrName>style.visibility</p:attrName>
                                        </p:attrNameLst>
                                      </p:cBhvr>
                                      <p:to>
                                        <p:strVal val="hidden"/>
                                      </p:to>
                                    </p:set>
                                  </p:childTnLst>
                                </p:cTn>
                              </p:par>
                              <p:par>
                                <p:cTn id="30" presetID="1" presetClass="exit" presetSubtype="0" fill="hold" nodeType="withEffect">
                                  <p:stCondLst>
                                    <p:cond delay="0"/>
                                  </p:stCondLst>
                                  <p:iterate type="lt">
                                    <p:tmAbs val="0"/>
                                  </p:iterate>
                                  <p:childTnLst>
                                    <p:set>
                                      <p:cBhvr>
                                        <p:cTn id="31" dur="1" fill="hold">
                                          <p:stCondLst>
                                            <p:cond delay="0"/>
                                          </p:stCondLst>
                                        </p:cTn>
                                        <p:tgtEl>
                                          <p:spTgt spid="3">
                                            <p:txEl>
                                              <p:pRg st="2" end="2"/>
                                            </p:txEl>
                                          </p:spTgt>
                                        </p:tgtEl>
                                        <p:attrNameLst>
                                          <p:attrName>style.visibility</p:attrName>
                                        </p:attrNameLst>
                                      </p:cBhvr>
                                      <p:to>
                                        <p:strVal val="hidden"/>
                                      </p:to>
                                    </p:set>
                                  </p:childTnLst>
                                </p:cTn>
                              </p:par>
                            </p:childTnLst>
                          </p:cTn>
                        </p:par>
                        <p:par>
                          <p:cTn id="32" fill="hold">
                            <p:stCondLst>
                              <p:cond delay="0"/>
                            </p:stCondLst>
                            <p:childTnLst>
                              <p:par>
                                <p:cTn id="33" presetID="8" presetClass="entr" presetSubtype="16"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diamond(in)">
                                      <p:cBhvr>
                                        <p:cTn id="3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857250"/>
          </a:xfrm>
        </p:spPr>
        <p:txBody>
          <a:bodyPr>
            <a:normAutofit fontScale="90000"/>
          </a:bodyPr>
          <a:lstStyle/>
          <a:p>
            <a:r>
              <a:rPr lang="en-US" dirty="0" smtClean="0"/>
              <a:t>The Old Testament Spoke of Jesus</a:t>
            </a:r>
            <a:endParaRPr lang="en-US" dirty="0"/>
          </a:p>
        </p:txBody>
      </p:sp>
      <p:sp>
        <p:nvSpPr>
          <p:cNvPr id="3" name="Content Placeholder 2"/>
          <p:cNvSpPr>
            <a:spLocks noGrp="1"/>
          </p:cNvSpPr>
          <p:nvPr>
            <p:ph idx="1"/>
          </p:nvPr>
        </p:nvSpPr>
        <p:spPr>
          <a:xfrm>
            <a:off x="228600" y="1200150"/>
            <a:ext cx="8686800" cy="3943350"/>
          </a:xfrm>
        </p:spPr>
        <p:txBody>
          <a:bodyPr>
            <a:normAutofit/>
          </a:bodyPr>
          <a:lstStyle/>
          <a:p>
            <a:r>
              <a:rPr lang="en-US" dirty="0" smtClean="0"/>
              <a:t>25 Then He said to them, "O foolish ones, and slow of heart to believe in all that the prophets have spoken!</a:t>
            </a:r>
          </a:p>
          <a:p>
            <a:r>
              <a:rPr lang="en-US" dirty="0" smtClean="0"/>
              <a:t> 26 "Ought not the Christ to have suffered these things and to enter into His glory?"</a:t>
            </a:r>
          </a:p>
          <a:p>
            <a:r>
              <a:rPr lang="en-US" dirty="0" smtClean="0"/>
              <a:t> 27 And </a:t>
            </a:r>
            <a:r>
              <a:rPr lang="en-US" dirty="0" smtClean="0">
                <a:solidFill>
                  <a:srgbClr val="FF0000"/>
                </a:solidFill>
              </a:rPr>
              <a:t>beginning at Moses and all the Prophets, He expounded to them in all the Scriptures the things concerning Himself</a:t>
            </a:r>
            <a:r>
              <a:rPr lang="en-US" dirty="0" smtClean="0"/>
              <a:t>.</a:t>
            </a:r>
          </a:p>
          <a:p>
            <a:pPr algn="r"/>
            <a:r>
              <a:rPr lang="en-US" dirty="0" smtClean="0"/>
              <a:t>Luke 24:25-27</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857250"/>
          </a:xfrm>
        </p:spPr>
        <p:txBody>
          <a:bodyPr>
            <a:normAutofit fontScale="90000"/>
          </a:bodyPr>
          <a:lstStyle/>
          <a:p>
            <a:r>
              <a:rPr lang="en-US" dirty="0" smtClean="0"/>
              <a:t>The Old Testament Spoke of Jesus</a:t>
            </a:r>
            <a:endParaRPr lang="en-US" dirty="0"/>
          </a:p>
        </p:txBody>
      </p:sp>
      <p:sp>
        <p:nvSpPr>
          <p:cNvPr id="3" name="Content Placeholder 2"/>
          <p:cNvSpPr>
            <a:spLocks noGrp="1"/>
          </p:cNvSpPr>
          <p:nvPr>
            <p:ph idx="1"/>
          </p:nvPr>
        </p:nvSpPr>
        <p:spPr>
          <a:xfrm>
            <a:off x="228600" y="1200150"/>
            <a:ext cx="8686800" cy="3943350"/>
          </a:xfrm>
        </p:spPr>
        <p:txBody>
          <a:bodyPr>
            <a:normAutofit/>
          </a:bodyPr>
          <a:lstStyle/>
          <a:p>
            <a:r>
              <a:rPr lang="en-US" dirty="0" smtClean="0"/>
              <a:t>16 For we did not follow cunningly devised fables when we made known to you the power and coming of our Lord Jesus Christ, but were eyewitnesses of His majesty.</a:t>
            </a:r>
          </a:p>
          <a:p>
            <a:r>
              <a:rPr lang="en-US" dirty="0" smtClean="0"/>
              <a:t> 17 For He received from God the Father honor and glory when such a voice came to Him from the Excellent Glory: "This is My beloved Son, in whom I am well pleased."</a:t>
            </a:r>
          </a:p>
          <a:p>
            <a:r>
              <a:rPr lang="en-US" dirty="0" smtClean="0"/>
              <a:t> 18 And we heard this voice which came from heaven when we were with Him on the holy mountain.</a:t>
            </a:r>
          </a:p>
          <a:p>
            <a:pPr algn="r"/>
            <a:r>
              <a:rPr lang="en-US" dirty="0" smtClean="0"/>
              <a:t>2 Peter 1:16-21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857250"/>
          </a:xfrm>
        </p:spPr>
        <p:txBody>
          <a:bodyPr>
            <a:normAutofit fontScale="90000"/>
          </a:bodyPr>
          <a:lstStyle/>
          <a:p>
            <a:r>
              <a:rPr lang="en-US" dirty="0" smtClean="0"/>
              <a:t>The Old Testament Spoke of Jesus</a:t>
            </a:r>
            <a:endParaRPr lang="en-US" dirty="0"/>
          </a:p>
        </p:txBody>
      </p:sp>
      <p:sp>
        <p:nvSpPr>
          <p:cNvPr id="3" name="Content Placeholder 2"/>
          <p:cNvSpPr>
            <a:spLocks noGrp="1"/>
          </p:cNvSpPr>
          <p:nvPr>
            <p:ph idx="1"/>
          </p:nvPr>
        </p:nvSpPr>
        <p:spPr>
          <a:xfrm>
            <a:off x="228600" y="1200150"/>
            <a:ext cx="8686800" cy="3943350"/>
          </a:xfrm>
        </p:spPr>
        <p:txBody>
          <a:bodyPr>
            <a:normAutofit/>
          </a:bodyPr>
          <a:lstStyle/>
          <a:p>
            <a:r>
              <a:rPr lang="en-US" dirty="0" smtClean="0"/>
              <a:t>19 ¶ And so we have </a:t>
            </a:r>
            <a:r>
              <a:rPr lang="en-US" dirty="0" smtClean="0">
                <a:solidFill>
                  <a:srgbClr val="FF0000"/>
                </a:solidFill>
              </a:rPr>
              <a:t>the prophetic word confirmed</a:t>
            </a:r>
            <a:r>
              <a:rPr lang="en-US" dirty="0" smtClean="0"/>
              <a:t>, which you do well to heed as a light that shines in a dark place, until the day dawns and the morning star rises in your hearts;</a:t>
            </a:r>
          </a:p>
          <a:p>
            <a:r>
              <a:rPr lang="en-US" dirty="0" smtClean="0"/>
              <a:t> 20 knowing this first, that no prophecy of Scripture is of any private interpretation,</a:t>
            </a:r>
          </a:p>
          <a:p>
            <a:r>
              <a:rPr lang="en-US" dirty="0" smtClean="0"/>
              <a:t> 21 for </a:t>
            </a:r>
            <a:r>
              <a:rPr lang="en-US" dirty="0" smtClean="0">
                <a:solidFill>
                  <a:srgbClr val="FF0000"/>
                </a:solidFill>
              </a:rPr>
              <a:t>prophecy </a:t>
            </a:r>
            <a:r>
              <a:rPr lang="en-US" dirty="0" smtClean="0"/>
              <a:t>never </a:t>
            </a:r>
            <a:r>
              <a:rPr lang="en-US" dirty="0" smtClean="0">
                <a:solidFill>
                  <a:srgbClr val="FF0000"/>
                </a:solidFill>
              </a:rPr>
              <a:t>came</a:t>
            </a:r>
            <a:r>
              <a:rPr lang="en-US" dirty="0" smtClean="0"/>
              <a:t> by the will of man, but holy men of God spoke as they were moved </a:t>
            </a:r>
            <a:r>
              <a:rPr lang="en-US" dirty="0" smtClean="0">
                <a:solidFill>
                  <a:srgbClr val="FF0000"/>
                </a:solidFill>
              </a:rPr>
              <a:t>by the Holy Spirit</a:t>
            </a:r>
            <a:r>
              <a:rPr lang="en-US" dirty="0" smtClean="0"/>
              <a:t>. </a:t>
            </a:r>
          </a:p>
          <a:p>
            <a:pPr algn="r"/>
            <a:r>
              <a:rPr lang="en-US" dirty="0" smtClean="0"/>
              <a:t>2 Peter 1:16-21</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857250"/>
          </a:xfrm>
        </p:spPr>
        <p:txBody>
          <a:bodyPr>
            <a:normAutofit fontScale="90000"/>
          </a:bodyPr>
          <a:lstStyle/>
          <a:p>
            <a:r>
              <a:rPr lang="en-US" dirty="0" smtClean="0"/>
              <a:t>The Old Testament Spoke of Jesus</a:t>
            </a:r>
            <a:endParaRPr lang="en-US" dirty="0"/>
          </a:p>
        </p:txBody>
      </p:sp>
      <p:sp>
        <p:nvSpPr>
          <p:cNvPr id="3" name="Content Placeholder 2"/>
          <p:cNvSpPr>
            <a:spLocks noGrp="1"/>
          </p:cNvSpPr>
          <p:nvPr>
            <p:ph idx="1"/>
          </p:nvPr>
        </p:nvSpPr>
        <p:spPr>
          <a:xfrm>
            <a:off x="228600" y="1200150"/>
            <a:ext cx="8686800" cy="3943350"/>
          </a:xfrm>
        </p:spPr>
        <p:txBody>
          <a:bodyPr>
            <a:normAutofit/>
          </a:bodyPr>
          <a:lstStyle/>
          <a:p>
            <a:r>
              <a:rPr lang="en-US" dirty="0" smtClean="0"/>
              <a:t>10 ¶ Of this salvation the prophets have inquired and searched carefully, who prophesied of the grace that would come to you,</a:t>
            </a:r>
          </a:p>
          <a:p>
            <a:r>
              <a:rPr lang="en-US" dirty="0" smtClean="0"/>
              <a:t> 11 searching </a:t>
            </a:r>
            <a:r>
              <a:rPr lang="en-US" dirty="0" smtClean="0">
                <a:solidFill>
                  <a:srgbClr val="FF0000"/>
                </a:solidFill>
              </a:rPr>
              <a:t>what, or what manner of time</a:t>
            </a:r>
            <a:r>
              <a:rPr lang="en-US" dirty="0" smtClean="0"/>
              <a:t>, the Spirit of Christ who was in them was indicating when </a:t>
            </a:r>
            <a:r>
              <a:rPr lang="en-US" dirty="0" smtClean="0">
                <a:solidFill>
                  <a:srgbClr val="FF0000"/>
                </a:solidFill>
              </a:rPr>
              <a:t>He testified beforehand the sufferings of Christ </a:t>
            </a:r>
            <a:r>
              <a:rPr lang="en-US" dirty="0" smtClean="0"/>
              <a:t>and the glories that would follow. </a:t>
            </a:r>
          </a:p>
          <a:p>
            <a:pPr algn="r"/>
            <a:r>
              <a:rPr lang="en-US" sz="3200" dirty="0" smtClean="0"/>
              <a:t>1 Peter 1:10-11</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5867400" y="285750"/>
            <a:ext cx="3276599" cy="1676400"/>
            <a:chOff x="919480" y="209550"/>
            <a:chExt cx="6603998" cy="1600200"/>
          </a:xfrm>
        </p:grpSpPr>
        <p:sp>
          <p:nvSpPr>
            <p:cNvPr id="4" name="Right Arrow 3"/>
            <p:cNvSpPr/>
            <p:nvPr/>
          </p:nvSpPr>
          <p:spPr>
            <a:xfrm>
              <a:off x="1447800" y="971550"/>
              <a:ext cx="5943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905000" y="742950"/>
              <a:ext cx="0" cy="106680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400800" y="742950"/>
              <a:ext cx="0" cy="106680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19480" y="209550"/>
              <a:ext cx="1981200" cy="584775"/>
            </a:xfrm>
            <a:prstGeom prst="rect">
              <a:avLst/>
            </a:prstGeom>
            <a:noFill/>
          </p:spPr>
          <p:txBody>
            <a:bodyPr wrap="square" rtlCol="0">
              <a:spAutoFit/>
            </a:bodyPr>
            <a:lstStyle/>
            <a:p>
              <a:r>
                <a:rPr lang="en-US" sz="3200" dirty="0" smtClean="0"/>
                <a:t>1776</a:t>
              </a:r>
              <a:endParaRPr lang="en-US" sz="3200" dirty="0"/>
            </a:p>
          </p:txBody>
        </p:sp>
        <p:sp>
          <p:nvSpPr>
            <p:cNvPr id="9" name="TextBox 8"/>
            <p:cNvSpPr txBox="1"/>
            <p:nvPr/>
          </p:nvSpPr>
          <p:spPr>
            <a:xfrm>
              <a:off x="5278120" y="285750"/>
              <a:ext cx="2245358" cy="584775"/>
            </a:xfrm>
            <a:prstGeom prst="rect">
              <a:avLst/>
            </a:prstGeom>
            <a:noFill/>
          </p:spPr>
          <p:txBody>
            <a:bodyPr wrap="square" rtlCol="0">
              <a:spAutoFit/>
            </a:bodyPr>
            <a:lstStyle/>
            <a:p>
              <a:r>
                <a:rPr lang="en-US" sz="3200" dirty="0" smtClean="0"/>
                <a:t>2021</a:t>
              </a:r>
              <a:endParaRPr lang="en-US" sz="3200" dirty="0"/>
            </a:p>
          </p:txBody>
        </p:sp>
        <p:sp>
          <p:nvSpPr>
            <p:cNvPr id="10" name="TextBox 9"/>
            <p:cNvSpPr txBox="1"/>
            <p:nvPr/>
          </p:nvSpPr>
          <p:spPr>
            <a:xfrm>
              <a:off x="2301713" y="967539"/>
              <a:ext cx="4300277" cy="646330"/>
            </a:xfrm>
            <a:prstGeom prst="rect">
              <a:avLst/>
            </a:prstGeom>
            <a:noFill/>
          </p:spPr>
          <p:txBody>
            <a:bodyPr wrap="square" rtlCol="0">
              <a:spAutoFit/>
            </a:bodyPr>
            <a:lstStyle/>
            <a:p>
              <a:r>
                <a:rPr lang="en-US" sz="3200" dirty="0" smtClean="0">
                  <a:solidFill>
                    <a:schemeClr val="bg1"/>
                  </a:solidFill>
                </a:rPr>
                <a:t>245 years</a:t>
              </a:r>
              <a:endParaRPr lang="en-US" sz="3200" dirty="0">
                <a:solidFill>
                  <a:schemeClr val="bg1"/>
                </a:solidFill>
              </a:endParaRPr>
            </a:p>
          </p:txBody>
        </p:sp>
      </p:grpSp>
      <p:grpSp>
        <p:nvGrpSpPr>
          <p:cNvPr id="18" name="Group 17"/>
          <p:cNvGrpSpPr/>
          <p:nvPr/>
        </p:nvGrpSpPr>
        <p:grpSpPr>
          <a:xfrm>
            <a:off x="228600" y="2266950"/>
            <a:ext cx="8686800" cy="1295400"/>
            <a:chOff x="228600" y="2800350"/>
            <a:chExt cx="8686800" cy="1117600"/>
          </a:xfrm>
        </p:grpSpPr>
        <p:sp>
          <p:nvSpPr>
            <p:cNvPr id="12" name="Left Arrow 11"/>
            <p:cNvSpPr/>
            <p:nvPr/>
          </p:nvSpPr>
          <p:spPr>
            <a:xfrm>
              <a:off x="228600" y="3028950"/>
              <a:ext cx="86868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8763000" y="2800350"/>
              <a:ext cx="0" cy="111760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458200" y="2800350"/>
              <a:ext cx="0" cy="111760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2000" y="2800350"/>
              <a:ext cx="0" cy="111760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66800" y="2800350"/>
              <a:ext cx="0" cy="1117600"/>
            </a:xfrm>
            <a:prstGeom prst="line">
              <a:avLst/>
            </a:prstGeom>
            <a:ln w="44450"/>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7391400" y="3333750"/>
            <a:ext cx="1752600" cy="1200329"/>
          </a:xfrm>
          <a:prstGeom prst="rect">
            <a:avLst/>
          </a:prstGeom>
          <a:noFill/>
        </p:spPr>
        <p:txBody>
          <a:bodyPr wrap="square" rtlCol="0">
            <a:spAutoFit/>
          </a:bodyPr>
          <a:lstStyle/>
          <a:p>
            <a:pPr algn="ctr"/>
            <a:r>
              <a:rPr lang="en-US" sz="2400" dirty="0" smtClean="0"/>
              <a:t>1 AD-33 AD</a:t>
            </a:r>
          </a:p>
          <a:p>
            <a:pPr algn="ctr"/>
            <a:r>
              <a:rPr lang="en-US" sz="2400" dirty="0" smtClean="0"/>
              <a:t>Birth &amp; Crucifixion</a:t>
            </a:r>
            <a:endParaRPr lang="en-US" sz="2400" dirty="0"/>
          </a:p>
        </p:txBody>
      </p:sp>
      <p:cxnSp>
        <p:nvCxnSpPr>
          <p:cNvPr id="19" name="Straight Connector 18"/>
          <p:cNvCxnSpPr/>
          <p:nvPr/>
        </p:nvCxnSpPr>
        <p:spPr>
          <a:xfrm>
            <a:off x="8610600" y="2419350"/>
            <a:ext cx="304800"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3486150"/>
            <a:ext cx="1828800" cy="1569660"/>
          </a:xfrm>
          <a:prstGeom prst="rect">
            <a:avLst/>
          </a:prstGeom>
          <a:noFill/>
        </p:spPr>
        <p:txBody>
          <a:bodyPr wrap="square" rtlCol="0">
            <a:spAutoFit/>
          </a:bodyPr>
          <a:lstStyle/>
          <a:p>
            <a:pPr algn="ctr"/>
            <a:r>
              <a:rPr lang="en-US" sz="2400" dirty="0" smtClean="0"/>
              <a:t>739 BC</a:t>
            </a:r>
          </a:p>
          <a:p>
            <a:pPr algn="ctr"/>
            <a:r>
              <a:rPr lang="en-US" sz="2400" dirty="0" smtClean="0"/>
              <a:t>-686 BC</a:t>
            </a:r>
          </a:p>
          <a:p>
            <a:pPr algn="ctr"/>
            <a:r>
              <a:rPr lang="en-US" sz="2400" dirty="0" smtClean="0"/>
              <a:t>Three Kings of Micah 1:1</a:t>
            </a:r>
            <a:endParaRPr lang="en-US" sz="2400" dirty="0"/>
          </a:p>
        </p:txBody>
      </p:sp>
      <p:sp>
        <p:nvSpPr>
          <p:cNvPr id="22" name="TextBox 21"/>
          <p:cNvSpPr txBox="1"/>
          <p:nvPr/>
        </p:nvSpPr>
        <p:spPr>
          <a:xfrm>
            <a:off x="2590800" y="2647950"/>
            <a:ext cx="2667000" cy="523220"/>
          </a:xfrm>
          <a:prstGeom prst="rect">
            <a:avLst/>
          </a:prstGeom>
          <a:noFill/>
        </p:spPr>
        <p:txBody>
          <a:bodyPr wrap="square" rtlCol="0">
            <a:spAutoFit/>
          </a:bodyPr>
          <a:lstStyle/>
          <a:p>
            <a:r>
              <a:rPr lang="en-US" sz="2800" dirty="0" smtClean="0">
                <a:solidFill>
                  <a:schemeClr val="bg1"/>
                </a:solidFill>
              </a:rPr>
              <a:t>Over 686 years</a:t>
            </a:r>
            <a:endParaRPr lang="en-US" sz="2800" dirty="0">
              <a:solidFill>
                <a:schemeClr val="bg1"/>
              </a:solidFill>
            </a:endParaRPr>
          </a:p>
        </p:txBody>
      </p:sp>
      <p:sp>
        <p:nvSpPr>
          <p:cNvPr id="23" name="TextBox 22"/>
          <p:cNvSpPr txBox="1"/>
          <p:nvPr/>
        </p:nvSpPr>
        <p:spPr>
          <a:xfrm>
            <a:off x="304800" y="590550"/>
            <a:ext cx="5334000" cy="1877437"/>
          </a:xfrm>
          <a:prstGeom prst="rect">
            <a:avLst/>
          </a:prstGeom>
          <a:noFill/>
        </p:spPr>
        <p:txBody>
          <a:bodyPr wrap="square" rtlCol="0">
            <a:spAutoFit/>
          </a:bodyPr>
          <a:lstStyle/>
          <a:p>
            <a:pPr algn="ctr"/>
            <a:r>
              <a:rPr lang="en-US" sz="3600" dirty="0" smtClean="0"/>
              <a:t>Consider a prophecy from </a:t>
            </a:r>
            <a:r>
              <a:rPr lang="en-US" sz="8000" dirty="0" smtClean="0"/>
              <a:t>Micah</a:t>
            </a:r>
            <a:endParaRPr lang="en-US" sz="8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Micah 1:1</a:t>
            </a:r>
            <a:endParaRPr lang="en-US" dirty="0"/>
          </a:p>
        </p:txBody>
      </p:sp>
      <p:sp>
        <p:nvSpPr>
          <p:cNvPr id="3" name="Content Placeholder 2"/>
          <p:cNvSpPr>
            <a:spLocks noGrp="1"/>
          </p:cNvSpPr>
          <p:nvPr>
            <p:ph idx="1"/>
          </p:nvPr>
        </p:nvSpPr>
        <p:spPr/>
        <p:txBody>
          <a:bodyPr>
            <a:normAutofit/>
          </a:bodyPr>
          <a:lstStyle/>
          <a:p>
            <a:r>
              <a:rPr lang="en-US" dirty="0" smtClean="0"/>
              <a:t>The word of the LORD that came to Micah of </a:t>
            </a:r>
            <a:r>
              <a:rPr lang="en-US" dirty="0" err="1" smtClean="0"/>
              <a:t>Moresheth</a:t>
            </a:r>
            <a:r>
              <a:rPr lang="en-US" dirty="0" smtClean="0"/>
              <a:t> in the days of </a:t>
            </a:r>
            <a:r>
              <a:rPr lang="en-US" dirty="0" err="1" smtClean="0">
                <a:solidFill>
                  <a:srgbClr val="FF0000"/>
                </a:solidFill>
              </a:rPr>
              <a:t>Jotham</a:t>
            </a:r>
            <a:r>
              <a:rPr lang="en-US" dirty="0" smtClean="0">
                <a:solidFill>
                  <a:srgbClr val="FF0000"/>
                </a:solidFill>
              </a:rPr>
              <a:t>, </a:t>
            </a:r>
            <a:r>
              <a:rPr lang="en-US" dirty="0" err="1" smtClean="0">
                <a:solidFill>
                  <a:srgbClr val="FF0000"/>
                </a:solidFill>
              </a:rPr>
              <a:t>Ahaz</a:t>
            </a:r>
            <a:r>
              <a:rPr lang="en-US" dirty="0" smtClean="0">
                <a:solidFill>
                  <a:srgbClr val="FF0000"/>
                </a:solidFill>
              </a:rPr>
              <a:t>, and Hezekiah</a:t>
            </a:r>
            <a:r>
              <a:rPr lang="en-US" dirty="0" smtClean="0"/>
              <a:t>, kings of Judah, which he saw concerning Samaria and Jerusalem</a:t>
            </a:r>
            <a:r>
              <a:rPr lang="en-US" dirty="0" smtClean="0"/>
              <a:t>.</a:t>
            </a:r>
          </a:p>
          <a:p>
            <a:r>
              <a:rPr lang="en-US" dirty="0" err="1" smtClean="0"/>
              <a:t>Jotham</a:t>
            </a:r>
            <a:r>
              <a:rPr lang="en-US" dirty="0" smtClean="0"/>
              <a:t>, </a:t>
            </a:r>
            <a:r>
              <a:rPr lang="en-US" dirty="0" smtClean="0">
                <a:solidFill>
                  <a:srgbClr val="FF0000"/>
                </a:solidFill>
              </a:rPr>
              <a:t>739-731</a:t>
            </a:r>
            <a:r>
              <a:rPr lang="en-US" dirty="0" smtClean="0"/>
              <a:t> BC</a:t>
            </a:r>
          </a:p>
          <a:p>
            <a:r>
              <a:rPr lang="en-US" dirty="0" err="1" smtClean="0"/>
              <a:t>Ahaz</a:t>
            </a:r>
            <a:r>
              <a:rPr lang="en-US" dirty="0" smtClean="0"/>
              <a:t>, </a:t>
            </a:r>
            <a:r>
              <a:rPr lang="en-US" dirty="0" smtClean="0">
                <a:solidFill>
                  <a:srgbClr val="FF0000"/>
                </a:solidFill>
              </a:rPr>
              <a:t>731-715</a:t>
            </a:r>
            <a:r>
              <a:rPr lang="en-US" dirty="0" smtClean="0"/>
              <a:t> BC</a:t>
            </a:r>
          </a:p>
          <a:p>
            <a:r>
              <a:rPr lang="en-US" dirty="0" smtClean="0"/>
              <a:t>Hezekiah </a:t>
            </a:r>
            <a:r>
              <a:rPr lang="en-US" dirty="0" smtClean="0">
                <a:solidFill>
                  <a:srgbClr val="FF0000"/>
                </a:solidFill>
              </a:rPr>
              <a:t>715-686</a:t>
            </a:r>
            <a:r>
              <a:rPr lang="en-US" dirty="0" smtClean="0"/>
              <a:t> BC</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5867400" y="285750"/>
            <a:ext cx="3276599" cy="1676400"/>
            <a:chOff x="919480" y="209550"/>
            <a:chExt cx="6603998" cy="1600200"/>
          </a:xfrm>
        </p:grpSpPr>
        <p:sp>
          <p:nvSpPr>
            <p:cNvPr id="4" name="Right Arrow 3"/>
            <p:cNvSpPr/>
            <p:nvPr/>
          </p:nvSpPr>
          <p:spPr>
            <a:xfrm>
              <a:off x="1447800" y="971550"/>
              <a:ext cx="5943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905000" y="742950"/>
              <a:ext cx="0" cy="106680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400800" y="742950"/>
              <a:ext cx="0" cy="106680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19480" y="209550"/>
              <a:ext cx="1981200" cy="584775"/>
            </a:xfrm>
            <a:prstGeom prst="rect">
              <a:avLst/>
            </a:prstGeom>
            <a:noFill/>
          </p:spPr>
          <p:txBody>
            <a:bodyPr wrap="square" rtlCol="0">
              <a:spAutoFit/>
            </a:bodyPr>
            <a:lstStyle/>
            <a:p>
              <a:r>
                <a:rPr lang="en-US" sz="3200" dirty="0" smtClean="0"/>
                <a:t>1776</a:t>
              </a:r>
              <a:endParaRPr lang="en-US" sz="3200" dirty="0"/>
            </a:p>
          </p:txBody>
        </p:sp>
        <p:sp>
          <p:nvSpPr>
            <p:cNvPr id="9" name="TextBox 8"/>
            <p:cNvSpPr txBox="1"/>
            <p:nvPr/>
          </p:nvSpPr>
          <p:spPr>
            <a:xfrm>
              <a:off x="5278120" y="285750"/>
              <a:ext cx="2245358" cy="584775"/>
            </a:xfrm>
            <a:prstGeom prst="rect">
              <a:avLst/>
            </a:prstGeom>
            <a:noFill/>
          </p:spPr>
          <p:txBody>
            <a:bodyPr wrap="square" rtlCol="0">
              <a:spAutoFit/>
            </a:bodyPr>
            <a:lstStyle/>
            <a:p>
              <a:r>
                <a:rPr lang="en-US" sz="3200" dirty="0" smtClean="0"/>
                <a:t>2021</a:t>
              </a:r>
              <a:endParaRPr lang="en-US" sz="3200" dirty="0"/>
            </a:p>
          </p:txBody>
        </p:sp>
        <p:sp>
          <p:nvSpPr>
            <p:cNvPr id="10" name="TextBox 9"/>
            <p:cNvSpPr txBox="1"/>
            <p:nvPr/>
          </p:nvSpPr>
          <p:spPr>
            <a:xfrm>
              <a:off x="2301713" y="967539"/>
              <a:ext cx="4300277" cy="646330"/>
            </a:xfrm>
            <a:prstGeom prst="rect">
              <a:avLst/>
            </a:prstGeom>
            <a:noFill/>
          </p:spPr>
          <p:txBody>
            <a:bodyPr wrap="square" rtlCol="0">
              <a:spAutoFit/>
            </a:bodyPr>
            <a:lstStyle/>
            <a:p>
              <a:r>
                <a:rPr lang="en-US" sz="3200" dirty="0" smtClean="0">
                  <a:solidFill>
                    <a:schemeClr val="bg1"/>
                  </a:solidFill>
                </a:rPr>
                <a:t>245 years</a:t>
              </a:r>
              <a:endParaRPr lang="en-US" sz="3200" dirty="0">
                <a:solidFill>
                  <a:schemeClr val="bg1"/>
                </a:solidFill>
              </a:endParaRPr>
            </a:p>
          </p:txBody>
        </p:sp>
      </p:grpSp>
      <p:grpSp>
        <p:nvGrpSpPr>
          <p:cNvPr id="3" name="Group 17"/>
          <p:cNvGrpSpPr/>
          <p:nvPr/>
        </p:nvGrpSpPr>
        <p:grpSpPr>
          <a:xfrm>
            <a:off x="228600" y="2266950"/>
            <a:ext cx="8686800" cy="1295400"/>
            <a:chOff x="228600" y="2800350"/>
            <a:chExt cx="8686800" cy="1117600"/>
          </a:xfrm>
        </p:grpSpPr>
        <p:sp>
          <p:nvSpPr>
            <p:cNvPr id="12" name="Left Arrow 11"/>
            <p:cNvSpPr/>
            <p:nvPr/>
          </p:nvSpPr>
          <p:spPr>
            <a:xfrm>
              <a:off x="228600" y="3028950"/>
              <a:ext cx="86868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8763000" y="2800350"/>
              <a:ext cx="0" cy="111760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458200" y="2800350"/>
              <a:ext cx="0" cy="111760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2000" y="2800350"/>
              <a:ext cx="0" cy="111760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66800" y="2800350"/>
              <a:ext cx="0" cy="1117600"/>
            </a:xfrm>
            <a:prstGeom prst="line">
              <a:avLst/>
            </a:prstGeom>
            <a:ln w="44450"/>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7391400" y="3333750"/>
            <a:ext cx="1752600" cy="1200329"/>
          </a:xfrm>
          <a:prstGeom prst="rect">
            <a:avLst/>
          </a:prstGeom>
          <a:noFill/>
        </p:spPr>
        <p:txBody>
          <a:bodyPr wrap="square" rtlCol="0">
            <a:spAutoFit/>
          </a:bodyPr>
          <a:lstStyle/>
          <a:p>
            <a:pPr algn="ctr"/>
            <a:r>
              <a:rPr lang="en-US" sz="2400" dirty="0" smtClean="0"/>
              <a:t>1 AD-33 AD</a:t>
            </a:r>
          </a:p>
          <a:p>
            <a:pPr algn="ctr"/>
            <a:r>
              <a:rPr lang="en-US" sz="2400" dirty="0" smtClean="0"/>
              <a:t>Birth &amp; Crucifixion</a:t>
            </a:r>
            <a:endParaRPr lang="en-US" sz="2400" dirty="0"/>
          </a:p>
        </p:txBody>
      </p:sp>
      <p:cxnSp>
        <p:nvCxnSpPr>
          <p:cNvPr id="19" name="Straight Connector 18"/>
          <p:cNvCxnSpPr/>
          <p:nvPr/>
        </p:nvCxnSpPr>
        <p:spPr>
          <a:xfrm>
            <a:off x="8610600" y="2419350"/>
            <a:ext cx="304800"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3486150"/>
            <a:ext cx="1828800" cy="1569660"/>
          </a:xfrm>
          <a:prstGeom prst="rect">
            <a:avLst/>
          </a:prstGeom>
          <a:noFill/>
        </p:spPr>
        <p:txBody>
          <a:bodyPr wrap="square" rtlCol="0">
            <a:spAutoFit/>
          </a:bodyPr>
          <a:lstStyle/>
          <a:p>
            <a:pPr algn="ctr"/>
            <a:r>
              <a:rPr lang="en-US" sz="2400" dirty="0" smtClean="0"/>
              <a:t>739 BC</a:t>
            </a:r>
          </a:p>
          <a:p>
            <a:pPr algn="ctr"/>
            <a:r>
              <a:rPr lang="en-US" sz="2400" dirty="0" smtClean="0"/>
              <a:t>-686 BC</a:t>
            </a:r>
          </a:p>
          <a:p>
            <a:pPr algn="ctr"/>
            <a:r>
              <a:rPr lang="en-US" sz="2400" dirty="0" smtClean="0"/>
              <a:t>Three Kings of Micah 1:1</a:t>
            </a:r>
            <a:endParaRPr lang="en-US" sz="2400" dirty="0"/>
          </a:p>
        </p:txBody>
      </p:sp>
      <p:sp>
        <p:nvSpPr>
          <p:cNvPr id="22" name="TextBox 21"/>
          <p:cNvSpPr txBox="1"/>
          <p:nvPr/>
        </p:nvSpPr>
        <p:spPr>
          <a:xfrm>
            <a:off x="2590800" y="2647950"/>
            <a:ext cx="2667000" cy="523220"/>
          </a:xfrm>
          <a:prstGeom prst="rect">
            <a:avLst/>
          </a:prstGeom>
          <a:noFill/>
        </p:spPr>
        <p:txBody>
          <a:bodyPr wrap="square" rtlCol="0">
            <a:spAutoFit/>
          </a:bodyPr>
          <a:lstStyle/>
          <a:p>
            <a:r>
              <a:rPr lang="en-US" sz="2800" dirty="0" smtClean="0">
                <a:solidFill>
                  <a:schemeClr val="bg1"/>
                </a:solidFill>
              </a:rPr>
              <a:t>Over 686 years</a:t>
            </a:r>
            <a:endParaRPr lang="en-US" sz="2800" dirty="0">
              <a:solidFill>
                <a:schemeClr val="bg1"/>
              </a:solidFill>
            </a:endParaRPr>
          </a:p>
        </p:txBody>
      </p:sp>
      <p:sp>
        <p:nvSpPr>
          <p:cNvPr id="23" name="TextBox 22"/>
          <p:cNvSpPr txBox="1"/>
          <p:nvPr/>
        </p:nvSpPr>
        <p:spPr>
          <a:xfrm>
            <a:off x="304800" y="590550"/>
            <a:ext cx="5334000" cy="1877437"/>
          </a:xfrm>
          <a:prstGeom prst="rect">
            <a:avLst/>
          </a:prstGeom>
          <a:noFill/>
        </p:spPr>
        <p:txBody>
          <a:bodyPr wrap="square" rtlCol="0">
            <a:spAutoFit/>
          </a:bodyPr>
          <a:lstStyle/>
          <a:p>
            <a:pPr algn="ctr"/>
            <a:r>
              <a:rPr lang="en-US" sz="3600" dirty="0" smtClean="0"/>
              <a:t>Consider a prophecy from </a:t>
            </a:r>
            <a:r>
              <a:rPr lang="en-US" sz="8000" dirty="0" smtClean="0"/>
              <a:t>Micah</a:t>
            </a:r>
            <a:endParaRPr lang="en-US" sz="8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Quiz</a:t>
            </a:r>
            <a:br>
              <a:rPr lang="en-US" dirty="0" smtClean="0"/>
            </a:br>
            <a:r>
              <a:rPr lang="en-US" dirty="0" smtClean="0"/>
              <a:t>see if you recognize the Bible story</a:t>
            </a:r>
            <a:endParaRPr lang="en-US" dirty="0"/>
          </a:p>
        </p:txBody>
      </p:sp>
      <p:sp>
        <p:nvSpPr>
          <p:cNvPr id="3" name="Content Placeholder 2"/>
          <p:cNvSpPr>
            <a:spLocks noGrp="1"/>
          </p:cNvSpPr>
          <p:nvPr>
            <p:ph idx="1"/>
          </p:nvPr>
        </p:nvSpPr>
        <p:spPr/>
        <p:txBody>
          <a:bodyPr>
            <a:normAutofit/>
          </a:bodyPr>
          <a:lstStyle/>
          <a:p>
            <a:pPr>
              <a:buNone/>
            </a:pPr>
            <a:r>
              <a:rPr lang="en-US" sz="3600" dirty="0" smtClean="0"/>
              <a:t>It is the blood of Jesus that cleanses our souls from sin.  But, in the Bible, a woman cleanses a man’s sole using a unique, God-given wash towel.  What was the towel made of?</a:t>
            </a:r>
            <a:endParaRPr lang="en-US"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Micah 5:2-4</a:t>
            </a:r>
            <a:endParaRPr lang="en-US" dirty="0"/>
          </a:p>
        </p:txBody>
      </p:sp>
      <p:sp>
        <p:nvSpPr>
          <p:cNvPr id="3" name="Content Placeholder 2"/>
          <p:cNvSpPr>
            <a:spLocks noGrp="1"/>
          </p:cNvSpPr>
          <p:nvPr>
            <p:ph idx="1"/>
          </p:nvPr>
        </p:nvSpPr>
        <p:spPr/>
        <p:txBody>
          <a:bodyPr>
            <a:normAutofit/>
          </a:bodyPr>
          <a:lstStyle/>
          <a:p>
            <a:r>
              <a:rPr lang="en-US" dirty="0" smtClean="0"/>
              <a:t>2"But </a:t>
            </a:r>
            <a:r>
              <a:rPr lang="en-US" dirty="0" smtClean="0"/>
              <a:t>you, </a:t>
            </a:r>
            <a:r>
              <a:rPr lang="en-US" dirty="0" smtClean="0">
                <a:solidFill>
                  <a:srgbClr val="FF0000"/>
                </a:solidFill>
              </a:rPr>
              <a:t>Bethlehem</a:t>
            </a:r>
            <a:r>
              <a:rPr lang="en-US" dirty="0" smtClean="0"/>
              <a:t> </a:t>
            </a:r>
            <a:r>
              <a:rPr lang="en-US" dirty="0" err="1" smtClean="0"/>
              <a:t>Ephrathah</a:t>
            </a:r>
            <a:r>
              <a:rPr lang="en-US" dirty="0" smtClean="0"/>
              <a:t>, Though you are little among the thousands of Judah, Yet </a:t>
            </a:r>
            <a:r>
              <a:rPr lang="en-US" dirty="0" smtClean="0">
                <a:solidFill>
                  <a:srgbClr val="FF0000"/>
                </a:solidFill>
              </a:rPr>
              <a:t>out of you shall come forth to Me The One to be Ruler in Israel, Whose goings forth are from of old, From everlasting</a:t>
            </a:r>
            <a:r>
              <a:rPr lang="en-US" dirty="0" smtClean="0">
                <a:solidFill>
                  <a:srgbClr val="FF0000"/>
                </a:solidFill>
              </a:rPr>
              <a:t>.”</a:t>
            </a:r>
          </a:p>
          <a:p>
            <a:r>
              <a:rPr lang="en-US" b="1" dirty="0" smtClean="0"/>
              <a:t>This is no normal human king… He is </a:t>
            </a:r>
            <a:r>
              <a:rPr lang="en-US" b="1" dirty="0" smtClean="0">
                <a:solidFill>
                  <a:srgbClr val="FF0000"/>
                </a:solidFill>
              </a:rPr>
              <a:t>The One</a:t>
            </a:r>
            <a:r>
              <a:rPr lang="en-US" dirty="0" smtClean="0">
                <a:solidFill>
                  <a:srgbClr val="FF0000"/>
                </a:solidFill>
              </a:rPr>
              <a:t>… </a:t>
            </a:r>
            <a:r>
              <a:rPr lang="en-US" b="1" dirty="0" smtClean="0"/>
              <a:t>He is from </a:t>
            </a:r>
            <a:r>
              <a:rPr lang="en-US" dirty="0" smtClean="0">
                <a:solidFill>
                  <a:srgbClr val="FF0000"/>
                </a:solidFill>
              </a:rPr>
              <a:t>“</a:t>
            </a:r>
            <a:r>
              <a:rPr lang="en-US" b="1" dirty="0" smtClean="0">
                <a:solidFill>
                  <a:srgbClr val="FF0000"/>
                </a:solidFill>
              </a:rPr>
              <a:t>everlasting</a:t>
            </a:r>
            <a:r>
              <a:rPr lang="en-US" dirty="0" smtClean="0">
                <a:solidFill>
                  <a:srgbClr val="FF0000"/>
                </a:solidFill>
              </a:rPr>
              <a:t>.”</a:t>
            </a:r>
          </a:p>
          <a:p>
            <a:r>
              <a:rPr lang="en-US" b="1" dirty="0" smtClean="0"/>
              <a:t>And He is going to be born in </a:t>
            </a:r>
            <a:r>
              <a:rPr lang="en-US" b="1" u="dbl" dirty="0" smtClean="0">
                <a:solidFill>
                  <a:srgbClr val="FF0000"/>
                </a:solidFill>
              </a:rPr>
              <a:t>Bethlehem</a:t>
            </a:r>
            <a:r>
              <a:rPr lang="en-US" dirty="0" smtClean="0">
                <a:solidFill>
                  <a:srgbClr val="FF0000"/>
                </a:solidFill>
              </a:rPr>
              <a:t>!</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9150"/>
            <a:ext cx="8229600" cy="4114800"/>
          </a:xfrm>
        </p:spPr>
        <p:txBody>
          <a:bodyPr>
            <a:normAutofit/>
          </a:bodyPr>
          <a:lstStyle/>
          <a:p>
            <a:r>
              <a:rPr lang="en-US" sz="3600" b="1" dirty="0" smtClean="0"/>
              <a:t>280,000</a:t>
            </a:r>
            <a:r>
              <a:rPr lang="en-US" sz="3600" dirty="0" smtClean="0"/>
              <a:t> cities at this time in history.</a:t>
            </a:r>
          </a:p>
          <a:p>
            <a:r>
              <a:rPr lang="en-US" sz="3600" dirty="0" smtClean="0"/>
              <a:t>Micah pegs the ONE city in 280,000.</a:t>
            </a:r>
          </a:p>
          <a:p>
            <a:r>
              <a:rPr lang="en-US" sz="3600" dirty="0" smtClean="0"/>
              <a:t>And it was a little “dot on the map” city!!!</a:t>
            </a:r>
          </a:p>
          <a:p>
            <a:r>
              <a:rPr lang="en-US" sz="3600" dirty="0" smtClean="0"/>
              <a:t>And he pegged it about </a:t>
            </a:r>
            <a:r>
              <a:rPr lang="en-US" sz="3600" b="1" dirty="0" smtClean="0"/>
              <a:t>700 years </a:t>
            </a:r>
            <a:r>
              <a:rPr lang="en-US" sz="3600" dirty="0" smtClean="0"/>
              <a:t>in advance.</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Micah 5:2-4</a:t>
            </a:r>
            <a:endParaRPr lang="en-US" dirty="0"/>
          </a:p>
        </p:txBody>
      </p:sp>
      <p:sp>
        <p:nvSpPr>
          <p:cNvPr id="3" name="Content Placeholder 2"/>
          <p:cNvSpPr>
            <a:spLocks noGrp="1"/>
          </p:cNvSpPr>
          <p:nvPr>
            <p:ph idx="1"/>
          </p:nvPr>
        </p:nvSpPr>
        <p:spPr/>
        <p:txBody>
          <a:bodyPr>
            <a:normAutofit/>
          </a:bodyPr>
          <a:lstStyle/>
          <a:p>
            <a:r>
              <a:rPr lang="en-US" dirty="0" smtClean="0"/>
              <a:t>3 </a:t>
            </a:r>
            <a:r>
              <a:rPr lang="en-US" dirty="0" smtClean="0"/>
              <a:t>Therefore He shall give them up, Until the time that she who is in labor has given birth; Then the remnant of His brethren Shall return to the children of Israel.</a:t>
            </a:r>
          </a:p>
          <a:p>
            <a:r>
              <a:rPr lang="en-US" dirty="0" smtClean="0"/>
              <a:t> 4 And He shall stand and feed His flock In the strength of the LORD, In the majesty of the name of the LORD His God; And they shall abide, For now </a:t>
            </a:r>
            <a:r>
              <a:rPr lang="en-US" dirty="0" smtClean="0">
                <a:solidFill>
                  <a:srgbClr val="FF0000"/>
                </a:solidFill>
              </a:rPr>
              <a:t>He shall be great To the ends of the earth;</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Many have tried… many have failed</a:t>
            </a:r>
            <a:endParaRPr lang="en-US" dirty="0"/>
          </a:p>
        </p:txBody>
      </p:sp>
      <p:sp>
        <p:nvSpPr>
          <p:cNvPr id="3" name="Content Placeholder 2"/>
          <p:cNvSpPr>
            <a:spLocks noGrp="1"/>
          </p:cNvSpPr>
          <p:nvPr>
            <p:ph idx="1"/>
          </p:nvPr>
        </p:nvSpPr>
        <p:spPr>
          <a:xfrm>
            <a:off x="304800" y="1451610"/>
            <a:ext cx="8534400" cy="3558540"/>
          </a:xfrm>
        </p:spPr>
        <p:txBody>
          <a:bodyPr>
            <a:normAutofit lnSpcReduction="10000"/>
          </a:bodyPr>
          <a:lstStyle/>
          <a:p>
            <a:r>
              <a:rPr lang="en-US" sz="3600" dirty="0" smtClean="0"/>
              <a:t>Few are they who can claim that they achieved greatness “to the ends of the earth.”</a:t>
            </a:r>
          </a:p>
          <a:p>
            <a:r>
              <a:rPr lang="en-US" sz="3600" dirty="0" smtClean="0"/>
              <a:t>None have had the impact the Jesus did.</a:t>
            </a:r>
          </a:p>
          <a:p>
            <a:r>
              <a:rPr lang="en-US" sz="3600" dirty="0" smtClean="0"/>
              <a:t>So much so that time has been recorded based on His birth.</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Zechariah 9:9 </a:t>
            </a:r>
            <a:r>
              <a:rPr lang="en-US" dirty="0" smtClean="0">
                <a:solidFill>
                  <a:schemeClr val="accent5">
                    <a:lumMod val="75000"/>
                  </a:schemeClr>
                </a:solidFill>
              </a:rPr>
              <a:t>[486-520 BC]</a:t>
            </a:r>
            <a:endParaRPr lang="en-US" dirty="0">
              <a:solidFill>
                <a:schemeClr val="accent5">
                  <a:lumMod val="75000"/>
                </a:schemeClr>
              </a:solidFill>
            </a:endParaRPr>
          </a:p>
        </p:txBody>
      </p:sp>
      <p:sp>
        <p:nvSpPr>
          <p:cNvPr id="3" name="Content Placeholder 2"/>
          <p:cNvSpPr>
            <a:spLocks noGrp="1"/>
          </p:cNvSpPr>
          <p:nvPr>
            <p:ph idx="1"/>
          </p:nvPr>
        </p:nvSpPr>
        <p:spPr/>
        <p:txBody>
          <a:bodyPr>
            <a:noAutofit/>
          </a:bodyPr>
          <a:lstStyle/>
          <a:p>
            <a:r>
              <a:rPr lang="en-US" sz="3600" dirty="0" smtClean="0"/>
              <a:t>Rejoice </a:t>
            </a:r>
            <a:r>
              <a:rPr lang="en-US" sz="3600" dirty="0" smtClean="0"/>
              <a:t>greatly, O daughter of </a:t>
            </a:r>
            <a:r>
              <a:rPr lang="en-US" sz="3600" dirty="0" smtClean="0">
                <a:solidFill>
                  <a:srgbClr val="FF0000"/>
                </a:solidFill>
              </a:rPr>
              <a:t>Zion</a:t>
            </a:r>
            <a:r>
              <a:rPr lang="en-US" sz="3600" dirty="0" smtClean="0"/>
              <a:t>! Shout, O daughter of </a:t>
            </a:r>
            <a:r>
              <a:rPr lang="en-US" sz="3600" dirty="0" smtClean="0">
                <a:solidFill>
                  <a:srgbClr val="FF0000"/>
                </a:solidFill>
              </a:rPr>
              <a:t>Jerusalem</a:t>
            </a:r>
            <a:r>
              <a:rPr lang="en-US" sz="3600" dirty="0" smtClean="0"/>
              <a:t>! Behold, your </a:t>
            </a:r>
            <a:r>
              <a:rPr lang="en-US" sz="3600" dirty="0" smtClean="0">
                <a:solidFill>
                  <a:srgbClr val="FF0000"/>
                </a:solidFill>
              </a:rPr>
              <a:t>King is coming </a:t>
            </a:r>
            <a:r>
              <a:rPr lang="en-US" sz="3600" dirty="0" smtClean="0"/>
              <a:t>to you; He is just and having salvation, Lowly and </a:t>
            </a:r>
            <a:r>
              <a:rPr lang="en-US" sz="3600" dirty="0" smtClean="0">
                <a:solidFill>
                  <a:srgbClr val="FF0000"/>
                </a:solidFill>
              </a:rPr>
              <a:t>riding on a donkey, A colt, the foal of a donkey</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12:12-16</a:t>
            </a:r>
            <a:endParaRPr lang="en-US" dirty="0"/>
          </a:p>
        </p:txBody>
      </p:sp>
      <p:sp>
        <p:nvSpPr>
          <p:cNvPr id="3" name="Content Placeholder 2"/>
          <p:cNvSpPr>
            <a:spLocks noGrp="1"/>
          </p:cNvSpPr>
          <p:nvPr>
            <p:ph idx="1"/>
          </p:nvPr>
        </p:nvSpPr>
        <p:spPr/>
        <p:txBody>
          <a:bodyPr>
            <a:normAutofit/>
          </a:bodyPr>
          <a:lstStyle/>
          <a:p>
            <a:r>
              <a:rPr lang="en-US" dirty="0" smtClean="0"/>
              <a:t>12 The </a:t>
            </a:r>
            <a:r>
              <a:rPr lang="en-US" dirty="0" smtClean="0"/>
              <a:t>next day a great multitude that had come to the feast, when they heard that Jesus was coming to Jerusalem,</a:t>
            </a:r>
          </a:p>
          <a:p>
            <a:r>
              <a:rPr lang="en-US" dirty="0" smtClean="0"/>
              <a:t> 13 took branches of palm trees and went out to meet Him, and cried out: "Hosanna! 'Blessed is He who comes in the name of the LORD!' The King of Israel</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12:12-16</a:t>
            </a:r>
            <a:endParaRPr lang="en-US" dirty="0"/>
          </a:p>
        </p:txBody>
      </p:sp>
      <p:sp>
        <p:nvSpPr>
          <p:cNvPr id="3" name="Content Placeholder 2"/>
          <p:cNvSpPr>
            <a:spLocks noGrp="1"/>
          </p:cNvSpPr>
          <p:nvPr>
            <p:ph idx="1"/>
          </p:nvPr>
        </p:nvSpPr>
        <p:spPr>
          <a:xfrm>
            <a:off x="228600" y="1451610"/>
            <a:ext cx="8686800" cy="3558540"/>
          </a:xfrm>
        </p:spPr>
        <p:txBody>
          <a:bodyPr>
            <a:normAutofit/>
          </a:bodyPr>
          <a:lstStyle/>
          <a:p>
            <a:r>
              <a:rPr lang="en-US" dirty="0" smtClean="0"/>
              <a:t>14 </a:t>
            </a:r>
            <a:r>
              <a:rPr lang="en-US" dirty="0" smtClean="0"/>
              <a:t>Then Jesus, when He had found a young donkey, sat on it; as it is written:</a:t>
            </a:r>
          </a:p>
          <a:p>
            <a:r>
              <a:rPr lang="en-US" dirty="0" smtClean="0"/>
              <a:t> 15 "Fear not, daughter of Zion; Behold, your King is coming, Sitting on a donkey's colt."</a:t>
            </a:r>
          </a:p>
          <a:p>
            <a:r>
              <a:rPr lang="en-US" dirty="0" smtClean="0"/>
              <a:t> 16 </a:t>
            </a:r>
            <a:r>
              <a:rPr lang="en-US" dirty="0" smtClean="0">
                <a:solidFill>
                  <a:srgbClr val="FF0000"/>
                </a:solidFill>
              </a:rPr>
              <a:t>His disciples did not understand these things at first; but when Jesus was glorified, then they remembered that these things were written about Him and that they had done these things to Him</a:t>
            </a:r>
            <a:r>
              <a:rPr lang="en-US" dirty="0" smtClean="0"/>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1281684"/>
          </a:xfrm>
        </p:spPr>
        <p:txBody>
          <a:bodyPr>
            <a:normAutofit fontScale="90000"/>
          </a:bodyPr>
          <a:lstStyle/>
          <a:p>
            <a:r>
              <a:rPr lang="en-US" dirty="0" smtClean="0"/>
              <a:t>Zechariah had nailed it 500 years before!!!</a:t>
            </a:r>
            <a:endParaRPr lang="en-US" dirty="0"/>
          </a:p>
        </p:txBody>
      </p:sp>
      <p:sp>
        <p:nvSpPr>
          <p:cNvPr id="3" name="Content Placeholder 2"/>
          <p:cNvSpPr>
            <a:spLocks noGrp="1"/>
          </p:cNvSpPr>
          <p:nvPr>
            <p:ph idx="1"/>
          </p:nvPr>
        </p:nvSpPr>
        <p:spPr>
          <a:xfrm>
            <a:off x="457200" y="1733550"/>
            <a:ext cx="8229600" cy="3409950"/>
          </a:xfrm>
        </p:spPr>
        <p:txBody>
          <a:bodyPr>
            <a:normAutofit/>
          </a:bodyPr>
          <a:lstStyle/>
          <a:p>
            <a:r>
              <a:rPr lang="en-US" sz="3600" dirty="0" smtClean="0"/>
              <a:t>He named the city!</a:t>
            </a:r>
          </a:p>
          <a:p>
            <a:r>
              <a:rPr lang="en-US" sz="3600" dirty="0" smtClean="0"/>
              <a:t>He named the animal.  </a:t>
            </a:r>
            <a:endParaRPr lang="en-US" sz="3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Little known facts about a donkey</a:t>
            </a:r>
            <a:endParaRPr lang="en-US" dirty="0"/>
          </a:p>
        </p:txBody>
      </p:sp>
      <p:sp>
        <p:nvSpPr>
          <p:cNvPr id="3" name="Content Placeholder 2"/>
          <p:cNvSpPr>
            <a:spLocks noGrp="1"/>
          </p:cNvSpPr>
          <p:nvPr>
            <p:ph idx="1"/>
          </p:nvPr>
        </p:nvSpPr>
        <p:spPr>
          <a:xfrm>
            <a:off x="457200" y="1451610"/>
            <a:ext cx="8229600" cy="3482340"/>
          </a:xfrm>
        </p:spPr>
        <p:txBody>
          <a:bodyPr>
            <a:normAutofit fontScale="85000" lnSpcReduction="20000"/>
          </a:bodyPr>
          <a:lstStyle/>
          <a:p>
            <a:r>
              <a:rPr lang="en-US" sz="3600" dirty="0" smtClean="0"/>
              <a:t>I</a:t>
            </a:r>
            <a:r>
              <a:rPr lang="en-US" sz="3600" dirty="0" smtClean="0"/>
              <a:t>nterestingly</a:t>
            </a:r>
            <a:r>
              <a:rPr lang="en-US" sz="3600" dirty="0" smtClean="0"/>
              <a:t>, </a:t>
            </a:r>
            <a:r>
              <a:rPr lang="en-US" sz="3600" dirty="0" smtClean="0"/>
              <a:t>every donkey has </a:t>
            </a:r>
            <a:r>
              <a:rPr lang="en-US" sz="3600" dirty="0" smtClean="0"/>
              <a:t>a cross on it’s back</a:t>
            </a:r>
            <a:r>
              <a:rPr lang="en-US" sz="3600" dirty="0" smtClean="0"/>
              <a:t>.</a:t>
            </a:r>
            <a:endParaRPr lang="en-US" sz="3600" dirty="0" smtClean="0"/>
          </a:p>
          <a:p>
            <a:pPr lvl="1"/>
            <a:r>
              <a:rPr lang="en-US" sz="3400" dirty="0" smtClean="0"/>
              <a:t>Don’t read too much into that.</a:t>
            </a:r>
          </a:p>
          <a:p>
            <a:pPr lvl="1"/>
            <a:r>
              <a:rPr lang="en-US" sz="3400" dirty="0" smtClean="0"/>
              <a:t>But it is kind of poetic</a:t>
            </a:r>
            <a:r>
              <a:rPr lang="en-US" sz="3400" dirty="0" smtClean="0"/>
              <a:t>.</a:t>
            </a:r>
            <a:endParaRPr lang="en-US" dirty="0" smtClean="0"/>
          </a:p>
          <a:p>
            <a:r>
              <a:rPr lang="en-US" sz="3500" dirty="0" smtClean="0"/>
              <a:t>In the Old Testament, the firstborn of ever animal had to be offered to God… except a donkey.  It could be redeemed by a lamb. (cf. Exodus 13:13; 34:20)</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Zechariah 12:10</a:t>
            </a:r>
            <a:endParaRPr lang="en-US" dirty="0"/>
          </a:p>
        </p:txBody>
      </p:sp>
      <p:sp>
        <p:nvSpPr>
          <p:cNvPr id="3" name="Content Placeholder 2"/>
          <p:cNvSpPr>
            <a:spLocks noGrp="1"/>
          </p:cNvSpPr>
          <p:nvPr>
            <p:ph idx="1"/>
          </p:nvPr>
        </p:nvSpPr>
        <p:spPr/>
        <p:txBody>
          <a:bodyPr>
            <a:noAutofit/>
          </a:bodyPr>
          <a:lstStyle/>
          <a:p>
            <a:r>
              <a:rPr lang="en-US" sz="3200" dirty="0" smtClean="0"/>
              <a:t>10 "And </a:t>
            </a:r>
            <a:r>
              <a:rPr lang="en-US" sz="3200" dirty="0" smtClean="0"/>
              <a:t>I will pour on the house of David and on the inhabitants of </a:t>
            </a:r>
            <a:r>
              <a:rPr lang="en-US" sz="3200" dirty="0" smtClean="0">
                <a:solidFill>
                  <a:srgbClr val="FF0000"/>
                </a:solidFill>
              </a:rPr>
              <a:t>Jerusalem</a:t>
            </a:r>
            <a:r>
              <a:rPr lang="en-US" sz="3200" dirty="0" smtClean="0"/>
              <a:t> the Spirit of grace and supplication; then </a:t>
            </a:r>
            <a:r>
              <a:rPr lang="en-US" sz="3200" dirty="0" smtClean="0">
                <a:solidFill>
                  <a:srgbClr val="FF0000"/>
                </a:solidFill>
              </a:rPr>
              <a:t>they will look on Me whom they pierced</a:t>
            </a:r>
            <a:r>
              <a:rPr lang="en-US" sz="3200" dirty="0" smtClean="0"/>
              <a:t>. Yes, they will mourn for Him as one mourns for his only son, and grieve for Him as one grieves for a firstborn.</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Quiz</a:t>
            </a:r>
            <a:br>
              <a:rPr lang="en-US" dirty="0" smtClean="0"/>
            </a:br>
            <a:r>
              <a:rPr lang="en-US" dirty="0" smtClean="0"/>
              <a:t>see if you recognize the Bible story</a:t>
            </a:r>
            <a:endParaRPr lang="en-US" dirty="0"/>
          </a:p>
        </p:txBody>
      </p:sp>
      <p:sp>
        <p:nvSpPr>
          <p:cNvPr id="3" name="Content Placeholder 2"/>
          <p:cNvSpPr>
            <a:spLocks noGrp="1"/>
          </p:cNvSpPr>
          <p:nvPr>
            <p:ph idx="1"/>
          </p:nvPr>
        </p:nvSpPr>
        <p:spPr/>
        <p:txBody>
          <a:bodyPr>
            <a:normAutofit/>
          </a:bodyPr>
          <a:lstStyle/>
          <a:p>
            <a:pPr>
              <a:buNone/>
            </a:pPr>
            <a:r>
              <a:rPr lang="en-US" sz="3600" dirty="0" smtClean="0"/>
              <a:t>A child has his lunch taken from him by a group of grown-ups, and he doesn’t even get upset.  What was he supposed to eat for lunch, that day?</a:t>
            </a:r>
            <a:endParaRPr 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19:31-37</a:t>
            </a:r>
            <a:endParaRPr lang="en-US" dirty="0"/>
          </a:p>
        </p:txBody>
      </p:sp>
      <p:sp>
        <p:nvSpPr>
          <p:cNvPr id="3" name="Content Placeholder 2"/>
          <p:cNvSpPr>
            <a:spLocks noGrp="1"/>
          </p:cNvSpPr>
          <p:nvPr>
            <p:ph idx="1"/>
          </p:nvPr>
        </p:nvSpPr>
        <p:spPr/>
        <p:txBody>
          <a:bodyPr>
            <a:normAutofit/>
          </a:bodyPr>
          <a:lstStyle/>
          <a:p>
            <a:r>
              <a:rPr lang="en-US" dirty="0" smtClean="0"/>
              <a:t>31 ¶ </a:t>
            </a:r>
            <a:r>
              <a:rPr lang="en-US" dirty="0" smtClean="0"/>
              <a:t>Therefore, because it was the Preparation Day, that the bodies should not remain on the cross on the Sabbath (for that Sabbath was a high day), </a:t>
            </a:r>
            <a:r>
              <a:rPr lang="en-US" dirty="0" smtClean="0">
                <a:solidFill>
                  <a:srgbClr val="FF0000"/>
                </a:solidFill>
              </a:rPr>
              <a:t>the Jews asked Pilate that their legs might be broken</a:t>
            </a:r>
            <a:r>
              <a:rPr lang="en-US" dirty="0" smtClean="0"/>
              <a:t>, and that they might be taken away.</a:t>
            </a:r>
          </a:p>
          <a:p>
            <a:r>
              <a:rPr lang="en-US" dirty="0" smtClean="0"/>
              <a:t> 32 Then the soldiers came and broke the legs of the first and of the other who was crucified with Him</a:t>
            </a:r>
            <a:r>
              <a:rPr lang="en-US" dirty="0" smtClean="0"/>
              <a:t>.</a:t>
            </a: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19:31-37</a:t>
            </a:r>
            <a:endParaRPr lang="en-US" dirty="0"/>
          </a:p>
        </p:txBody>
      </p:sp>
      <p:sp>
        <p:nvSpPr>
          <p:cNvPr id="3" name="Content Placeholder 2"/>
          <p:cNvSpPr>
            <a:spLocks noGrp="1"/>
          </p:cNvSpPr>
          <p:nvPr>
            <p:ph idx="1"/>
          </p:nvPr>
        </p:nvSpPr>
        <p:spPr/>
        <p:txBody>
          <a:bodyPr>
            <a:normAutofit/>
          </a:bodyPr>
          <a:lstStyle/>
          <a:p>
            <a:r>
              <a:rPr lang="en-US" dirty="0" smtClean="0"/>
              <a:t>33 </a:t>
            </a:r>
            <a:r>
              <a:rPr lang="en-US" dirty="0" smtClean="0">
                <a:solidFill>
                  <a:srgbClr val="FF0000"/>
                </a:solidFill>
              </a:rPr>
              <a:t>But when they came to Jesus and saw that He was already dead, they did not break His legs</a:t>
            </a:r>
            <a:r>
              <a:rPr lang="en-US" dirty="0" smtClean="0"/>
              <a:t>.</a:t>
            </a:r>
          </a:p>
          <a:p>
            <a:r>
              <a:rPr lang="en-US" dirty="0" smtClean="0"/>
              <a:t> 34 </a:t>
            </a:r>
            <a:r>
              <a:rPr lang="en-US" dirty="0" smtClean="0">
                <a:solidFill>
                  <a:srgbClr val="FF0000"/>
                </a:solidFill>
              </a:rPr>
              <a:t>But one of the soldiers pierced His side with a spear</a:t>
            </a:r>
            <a:r>
              <a:rPr lang="en-US" dirty="0" smtClean="0"/>
              <a:t>, and immediately blood and water came out.</a:t>
            </a:r>
          </a:p>
          <a:p>
            <a:r>
              <a:rPr lang="en-US" dirty="0" smtClean="0"/>
              <a:t> 35 And he who has seen has testified, and his testimony is true; and he knows that he is telling the truth, so that you may believe.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1281684"/>
          </a:xfrm>
        </p:spPr>
        <p:txBody>
          <a:bodyPr>
            <a:normAutofit/>
          </a:bodyPr>
          <a:lstStyle/>
          <a:p>
            <a:r>
              <a:rPr lang="en-US" dirty="0" smtClean="0"/>
              <a:t>Zechariah nailed it again!!!</a:t>
            </a:r>
            <a:endParaRPr lang="en-US" dirty="0"/>
          </a:p>
        </p:txBody>
      </p:sp>
      <p:sp>
        <p:nvSpPr>
          <p:cNvPr id="3" name="Content Placeholder 2"/>
          <p:cNvSpPr>
            <a:spLocks noGrp="1"/>
          </p:cNvSpPr>
          <p:nvPr>
            <p:ph idx="1"/>
          </p:nvPr>
        </p:nvSpPr>
        <p:spPr>
          <a:xfrm>
            <a:off x="457200" y="1733550"/>
            <a:ext cx="8229600" cy="3409950"/>
          </a:xfrm>
        </p:spPr>
        <p:txBody>
          <a:bodyPr>
            <a:normAutofit/>
          </a:bodyPr>
          <a:lstStyle/>
          <a:p>
            <a:r>
              <a:rPr lang="en-US" sz="3600" dirty="0" smtClean="0"/>
              <a:t>He named the city!</a:t>
            </a:r>
          </a:p>
          <a:p>
            <a:r>
              <a:rPr lang="en-US" sz="3600" dirty="0" smtClean="0"/>
              <a:t>He knew Christ would be pierced.</a:t>
            </a:r>
          </a:p>
          <a:p>
            <a:r>
              <a:rPr lang="en-US" sz="3600" dirty="0" smtClean="0"/>
              <a:t>Another prophecy was, also, being fulfilled in that none of His bones would be broken.  </a:t>
            </a:r>
            <a:endParaRPr lang="en-US" sz="3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2958084"/>
          </a:xfrm>
        </p:spPr>
        <p:txBody>
          <a:bodyPr>
            <a:normAutofit/>
          </a:bodyPr>
          <a:lstStyle/>
          <a:p>
            <a:r>
              <a:rPr lang="en-US" dirty="0" smtClean="0"/>
              <a:t>More Than 350 prophecies were fulfilled in Jesus Christ!!!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3350"/>
            <a:ext cx="8229600" cy="1586484"/>
          </a:xfrm>
        </p:spPr>
        <p:txBody>
          <a:bodyPr>
            <a:normAutofit/>
          </a:bodyPr>
          <a:lstStyle/>
          <a:p>
            <a:r>
              <a:rPr lang="en-US" dirty="0" smtClean="0"/>
              <a:t>You have the opportunity to continue fulfilling prophecy.</a:t>
            </a:r>
            <a:endParaRPr lang="en-US" dirty="0"/>
          </a:p>
        </p:txBody>
      </p:sp>
      <p:sp>
        <p:nvSpPr>
          <p:cNvPr id="3" name="Content Placeholder 2"/>
          <p:cNvSpPr>
            <a:spLocks noGrp="1"/>
          </p:cNvSpPr>
          <p:nvPr>
            <p:ph idx="1"/>
          </p:nvPr>
        </p:nvSpPr>
        <p:spPr>
          <a:xfrm>
            <a:off x="228600" y="1809750"/>
            <a:ext cx="8610600" cy="3124200"/>
          </a:xfrm>
        </p:spPr>
        <p:txBody>
          <a:bodyPr>
            <a:normAutofit fontScale="92500" lnSpcReduction="10000"/>
          </a:bodyPr>
          <a:lstStyle/>
          <a:p>
            <a:r>
              <a:rPr lang="en-US" dirty="0" smtClean="0"/>
              <a:t>Isa 53:3 </a:t>
            </a:r>
            <a:r>
              <a:rPr lang="en-US" dirty="0" smtClean="0">
                <a:solidFill>
                  <a:srgbClr val="FF0000"/>
                </a:solidFill>
              </a:rPr>
              <a:t>He is despised and rejected by men</a:t>
            </a:r>
            <a:r>
              <a:rPr lang="en-US" dirty="0" smtClean="0"/>
              <a:t>, A Man of sorrows and acquainted with grief. And we hid, as it were, our faces from Him; He was despised, and we did not esteem Him.</a:t>
            </a:r>
          </a:p>
          <a:p>
            <a:r>
              <a:rPr lang="en-US" dirty="0" smtClean="0"/>
              <a:t> 4 ¶ Surely He has borne our </a:t>
            </a:r>
            <a:r>
              <a:rPr lang="en-US" dirty="0" err="1" smtClean="0"/>
              <a:t>griefs</a:t>
            </a:r>
            <a:r>
              <a:rPr lang="en-US" dirty="0" smtClean="0"/>
              <a:t> And carried our sorrows; Yet we esteemed Him stricken, Smitten by God, and afflicted.</a:t>
            </a:r>
          </a:p>
          <a:p>
            <a:r>
              <a:rPr lang="en-US" dirty="0" smtClean="0"/>
              <a:t> 5 </a:t>
            </a:r>
            <a:r>
              <a:rPr lang="en-US" dirty="0" smtClean="0">
                <a:solidFill>
                  <a:srgbClr val="FF0000"/>
                </a:solidFill>
              </a:rPr>
              <a:t>But He was wounded for our transgressions</a:t>
            </a:r>
            <a:r>
              <a:rPr lang="en-US" dirty="0" smtClean="0"/>
              <a:t>, He was bruised for our iniquities; The chastisement for our peace was upon Him, </a:t>
            </a:r>
            <a:r>
              <a:rPr lang="en-US" dirty="0" smtClean="0">
                <a:solidFill>
                  <a:srgbClr val="FF0000"/>
                </a:solidFill>
              </a:rPr>
              <a:t>And by His stripes we are healed</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943600" y="2647950"/>
            <a:ext cx="3124200" cy="2495550"/>
            <a:chOff x="5943600" y="2647950"/>
            <a:chExt cx="3124200" cy="2495550"/>
          </a:xfrm>
        </p:grpSpPr>
        <p:sp>
          <p:nvSpPr>
            <p:cNvPr id="4" name="Isosceles Triangle 3"/>
            <p:cNvSpPr/>
            <p:nvPr/>
          </p:nvSpPr>
          <p:spPr>
            <a:xfrm>
              <a:off x="6248400" y="2647950"/>
              <a:ext cx="2819400" cy="2495550"/>
            </a:xfrm>
            <a:prstGeom prst="triangle">
              <a:avLst>
                <a:gd name="adj" fmla="val 50000"/>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5943600" y="3638550"/>
              <a:ext cx="1676400" cy="1504950"/>
            </a:xfrm>
            <a:prstGeom prst="triangle">
              <a:avLst>
                <a:gd name="adj" fmla="val 50000"/>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0" y="1885950"/>
            <a:ext cx="9144000" cy="3257550"/>
          </a:xfrm>
          <a:prstGeom prst="rect">
            <a:avLst/>
          </a:prstGeom>
          <a:solidFill>
            <a:schemeClr val="accent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Bible Quiz</a:t>
            </a:r>
            <a:br>
              <a:rPr lang="en-US" dirty="0" smtClean="0"/>
            </a:br>
            <a:r>
              <a:rPr lang="en-US" dirty="0" smtClean="0"/>
              <a:t>see if you recognize the Bible story</a:t>
            </a:r>
            <a:endParaRPr lang="en-US" dirty="0"/>
          </a:p>
        </p:txBody>
      </p:sp>
      <p:sp>
        <p:nvSpPr>
          <p:cNvPr id="3" name="Content Placeholder 2"/>
          <p:cNvSpPr>
            <a:spLocks noGrp="1"/>
          </p:cNvSpPr>
          <p:nvPr>
            <p:ph idx="1"/>
          </p:nvPr>
        </p:nvSpPr>
        <p:spPr/>
        <p:txBody>
          <a:bodyPr>
            <a:normAutofit/>
          </a:bodyPr>
          <a:lstStyle/>
          <a:p>
            <a:pPr>
              <a:buNone/>
            </a:pPr>
            <a:r>
              <a:rPr lang="en-US" sz="3600" dirty="0" smtClean="0"/>
              <a:t>A man reaches the top of a mountain without climbing it.  What vehicle did he use to get there?</a:t>
            </a:r>
            <a:endParaRPr lang="en-US" sz="3600" dirty="0"/>
          </a:p>
        </p:txBody>
      </p:sp>
      <p:grpSp>
        <p:nvGrpSpPr>
          <p:cNvPr id="10" name="Group 9"/>
          <p:cNvGrpSpPr/>
          <p:nvPr/>
        </p:nvGrpSpPr>
        <p:grpSpPr>
          <a:xfrm>
            <a:off x="2057400" y="4933950"/>
            <a:ext cx="914400" cy="209550"/>
            <a:chOff x="1676400" y="4857750"/>
            <a:chExt cx="1295400" cy="285750"/>
          </a:xfrm>
        </p:grpSpPr>
        <p:sp>
          <p:nvSpPr>
            <p:cNvPr id="6" name="Trapezoid 5"/>
            <p:cNvSpPr/>
            <p:nvPr/>
          </p:nvSpPr>
          <p:spPr>
            <a:xfrm flipV="1">
              <a:off x="1676400" y="4933950"/>
              <a:ext cx="1295400" cy="209550"/>
            </a:xfrm>
            <a:prstGeom prst="trapezoid">
              <a:avLst>
                <a:gd name="adj" fmla="val 52604"/>
              </a:avLst>
            </a:prstGeom>
            <a:solidFill>
              <a:srgbClr val="644C2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133600" y="4857750"/>
              <a:ext cx="381000" cy="76200"/>
            </a:xfrm>
            <a:prstGeom prst="rect">
              <a:avLst/>
            </a:prstGeom>
            <a:solidFill>
              <a:srgbClr val="644C2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34" name="AutoShape 2" descr="See the source image"/>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2000"/>
                                        <p:tgtEl>
                                          <p:spTgt spid="8"/>
                                        </p:tgtEl>
                                      </p:cBhvr>
                                    </p:animEffect>
                                  </p:childTnLst>
                                </p:cTn>
                              </p:par>
                              <p:par>
                                <p:cTn id="14" presetID="0" presetClass="path" presetSubtype="0" accel="50000" decel="50000" fill="hold" nodeType="withEffect">
                                  <p:stCondLst>
                                    <p:cond delay="0"/>
                                  </p:stCondLst>
                                  <p:childTnLst>
                                    <p:animMotion origin="layout" path="M 3.33333E-6 -2.0778E-6 C -0.00382 -0.00895 -0.0066 -0.01327 -0.01285 -0.01574 C -0.01545 -0.01883 -0.0158 -0.02223 -0.01875 -0.02377 C -0.02292 -0.02902 -0.02587 -0.03581 -0.03073 -0.03859 C -0.03212 -0.04044 -0.0342 -0.04044 -0.03525 -0.0426 C -0.03646 -0.04507 -0.03646 -0.04909 -0.0375 -0.05187 C -0.03785 -0.0565 -0.03785 -0.06113 -0.03837 -0.06545 C -0.03907 -0.07008 -0.04653 -0.08552 -0.04879 -0.08675 C -0.05157 -0.09169 -0.05469 -0.09478 -0.05782 -0.09879 C -0.06233 -0.11022 -0.07414 -0.12473 -0.08195 -0.12689 C -0.08872 -0.13522 -0.07917 -0.12442 -0.09775 -0.1309 C -0.09966 -0.13152 -0.10018 -0.13646 -0.10157 -0.13893 C -0.10348 -0.14634 -0.10729 -0.14634 -0.11129 -0.14974 C -0.11858 -0.15622 -0.12379 -0.1627 -0.13229 -0.16425 C -0.13351 -0.17104 -0.13525 -0.17104 -0.13907 -0.17227 C -0.14306 -0.17937 -0.14705 -0.18648 -0.15261 -0.18956 C -0.15521 -0.19635 -0.15903 -0.19419 -0.1632 -0.19635 C -0.16407 -0.20191 -0.16424 -0.20376 -0.16094 -0.20562 C -0.15382 -0.2016 -0.15799 -0.20284 -0.14809 -0.20438 C -0.14098 -0.2084 -0.1342 -0.21611 -0.12709 -0.2192 C -0.12483 -0.22013 -0.12257 -0.21982 -0.12032 -0.22044 C -0.11684 -0.22136 -0.10973 -0.22321 -0.10973 -0.22321 C -0.10782 -0.23464 -0.09323 -0.23155 -0.08802 -0.23248 C -0.06372 -0.23124 -0.03924 -0.23279 -0.01511 -0.22846 C -0.00695 -0.22414 -0.00157 -0.22507 0.00833 -0.22445 C 0.01614 -0.22538 0.02152 -0.22599 0.02864 -0.2297 C 0.03038 -0.23062 0.03211 -0.23155 0.03385 -0.23248 C 0.03455 -0.23279 0.03611 -0.23371 0.03611 -0.23371 C 0.04514 -0.24483 0.05139 -0.24205 0.06389 -0.24328 C 0.07482 -0.24915 0.08715 -0.25008 0.09843 -0.25131 C 0.10399 -0.2544 0.1092 -0.25625 0.1151 -0.25779 C 0.12014 -0.26119 0.12239 -0.26088 0.12864 -0.26181 C 0.14479 -0.26675 0.14132 -0.26489 0.16927 -0.26582 C 0.17274 -0.26829 0.17621 -0.27076 0.17968 -0.27261 C 0.18663 -0.28126 0.18576 -0.27817 0.19843 -0.27941 C 0.2026 -0.28064 0.20677 -0.28064 0.21059 -0.28342 C 0.21215 -0.28774 0.21371 -0.29206 0.2151 -0.29669 C 0.21198 -0.3109 0.20816 -0.30874 0.2 -0.30997 C 0.19496 -0.31676 0.19027 -0.32263 0.1842 -0.32602 C 0.18073 -0.33035 0.17673 -0.33745 0.17291 -0.34084 C 0.16736 -0.34578 0.15086 -0.3464 0.14357 -0.34764 C 0.1276 -0.35628 0.11597 -0.35474 0.09705 -0.35566 C 0.08073 -0.35906 0.071 -0.35999 0.05191 -0.36091 C 0.03767 -0.36338 0.02343 -0.36616 0.00972 -0.37295 C 0.00434 -0.38252 -0.00782 -0.38283 -0.01511 -0.38499 C -0.01858 -0.38592 -0.02552 -0.38746 -0.02552 -0.38746 C -0.02865 -0.39117 -0.03247 -0.3924 -0.03611 -0.39426 C -0.04115 -0.40043 -0.04497 -0.40105 -0.05104 -0.40228 C -0.05504 -0.40383 -0.05591 -0.40691 -0.05938 -0.41031 C -0.06372 -0.41463 -0.06997 -0.41494 -0.07448 -0.41556 C -0.08091 -0.41988 -0.07344 -0.41525 -0.08872 -0.41834 C -0.09462 -0.41957 -0.10174 -0.42204 -0.10747 -0.42513 C -0.1191 -0.43779 -0.1382 -0.43377 -0.14966 -0.43439 C -0.15209 -0.44118 -0.15504 -0.44581 -0.15868 -0.45045 C -0.16007 -0.45446 -0.16094 -0.45847 -0.16233 -0.46249 C -0.15938 -0.48441 -0.12934 -0.47298 -0.12032 -0.47329 C -0.11094 -0.47854 -0.1007 -0.47885 -0.09098 -0.48132 C -0.0875 -0.48317 -0.0849 -0.48626 -0.08125 -0.4878 C -0.06476 -0.50262 -0.03021 -0.49429 -0.02101 -0.4946 C -0.0165 -0.49583 -0.01164 -0.50108 -0.00747 -0.50139 C 0.00659 -0.50262 0.02048 -0.50293 0.03455 -0.50386 C 0.04097 -0.51158 0.04843 -0.51188 0.05573 -0.51466 C 0.08142 -0.51343 0.09045 -0.51219 0.11649 -0.51343 C 0.1283 -0.51528 0.13906 -0.51899 0.15121 -0.51991 C 0.15434 -0.52207 0.15711 -0.52485 0.16024 -0.5267 C 0.16198 -0.53164 0.16354 -0.53133 0.16614 -0.53473 C 0.16771 -0.53874 0.16823 -0.54214 0.16927 -0.54677 C 0.16458 -0.55295 0.15989 -0.55418 0.15486 -0.55881 C 0.14583 -0.56684 0.13541 -0.57085 0.12552 -0.57487 C 0.1217 -0.57641 0.12465 -0.57579 0.12031 -0.57888 C 0.11614 -0.58197 0.1118 -0.58289 0.10746 -0.58536 C 0.09826 -0.59679 0.06128 -0.59216 0.06024 -0.59216 C 0.05017 -0.59555 0.06493 -0.59092 0.04514 -0.59493 C 0.04114 -0.59586 0.03889 -0.60234 0.03541 -0.6042 C 0.03368 -0.60512 0.03177 -0.60512 0.03003 -0.60543 C 0.02326 -0.61377 0.01389 -0.61284 0.00607 -0.61346 C 0.00208 -0.61624 0.00156 -0.61593 0.00156 -0.62426 " pathEditMode="relative" ptsTypes="ffffffffffffffffffffffffffffffffffffffffffffffffffffffffffffffffffffffffffffA">
                                      <p:cBhvr>
                                        <p:cTn id="15" dur="2000" fill="hold"/>
                                        <p:tgtEl>
                                          <p:spTgt spid="10"/>
                                        </p:tgtEl>
                                        <p:attrNameLst>
                                          <p:attrName>ppt_x</p:attrName>
                                          <p:attrName>ppt_y</p:attrName>
                                        </p:attrNameLst>
                                      </p:cBhvr>
                                    </p:animMotion>
                                  </p:childTnLst>
                                </p:cTn>
                              </p:par>
                            </p:childTnLst>
                          </p:cTn>
                        </p:par>
                        <p:par>
                          <p:cTn id="16" fill="hold">
                            <p:stCondLst>
                              <p:cond delay="2000"/>
                            </p:stCondLst>
                            <p:childTnLst>
                              <p:par>
                                <p:cTn id="17" presetID="63" presetClass="path" presetSubtype="0" accel="50000" decel="50000" fill="hold" nodeType="afterEffect">
                                  <p:stCondLst>
                                    <p:cond delay="0"/>
                                  </p:stCondLst>
                                  <p:childTnLst>
                                    <p:animMotion origin="layout" path="M 0 -0.62758 L 0.56667 -0.63314 " pathEditMode="relative" rAng="0" ptsTypes="AA">
                                      <p:cBhvr>
                                        <p:cTn id="18" dur="2000" fill="hold"/>
                                        <p:tgtEl>
                                          <p:spTgt spid="10"/>
                                        </p:tgtEl>
                                        <p:attrNameLst>
                                          <p:attrName>ppt_x</p:attrName>
                                          <p:attrName>ppt_y</p:attrName>
                                        </p:attrNameLst>
                                      </p:cBhvr>
                                      <p:rCtr x="283" y="-3"/>
                                    </p:animMotion>
                                  </p:childTnLst>
                                </p:cTn>
                              </p:par>
                            </p:childTnLst>
                          </p:cTn>
                        </p:par>
                        <p:par>
                          <p:cTn id="19" fill="hold">
                            <p:stCondLst>
                              <p:cond delay="4000"/>
                            </p:stCondLst>
                            <p:childTnLst>
                              <p:par>
                                <p:cTn id="20" presetID="22" presetClass="exit" presetSubtype="1" fill="hold" grpId="1" nodeType="afterEffect">
                                  <p:stCondLst>
                                    <p:cond delay="0"/>
                                  </p:stCondLst>
                                  <p:childTnLst>
                                    <p:animEffect transition="out" filter="wipe(up)">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par>
                                <p:cTn id="23" presetID="42" presetClass="path" presetSubtype="0" accel="50000" decel="50000" fill="hold" nodeType="withEffect">
                                  <p:stCondLst>
                                    <p:cond delay="0"/>
                                  </p:stCondLst>
                                  <p:childTnLst>
                                    <p:animMotion origin="layout" path="M 0.56667 -0.63314 L 0.56667 -0.46467 " pathEditMode="relative" rAng="0" ptsTypes="AA">
                                      <p:cBhvr>
                                        <p:cTn id="24" dur="500" fill="hold"/>
                                        <p:tgtEl>
                                          <p:spTgt spid="10"/>
                                        </p:tgtEl>
                                        <p:attrNameLst>
                                          <p:attrName>ppt_x</p:attrName>
                                          <p:attrName>ppt_y</p:attrName>
                                        </p:attrNameLst>
                                      </p:cBhvr>
                                      <p:rCtr x="0" y="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Quiz</a:t>
            </a:r>
            <a:br>
              <a:rPr lang="en-US" dirty="0" smtClean="0"/>
            </a:br>
            <a:r>
              <a:rPr lang="en-US" dirty="0" smtClean="0"/>
              <a:t>see if you recognize the Bible story</a:t>
            </a:r>
            <a:endParaRPr lang="en-US" dirty="0"/>
          </a:p>
        </p:txBody>
      </p:sp>
      <p:sp>
        <p:nvSpPr>
          <p:cNvPr id="3" name="Content Placeholder 2"/>
          <p:cNvSpPr>
            <a:spLocks noGrp="1"/>
          </p:cNvSpPr>
          <p:nvPr>
            <p:ph idx="1"/>
          </p:nvPr>
        </p:nvSpPr>
        <p:spPr/>
        <p:txBody>
          <a:bodyPr>
            <a:noAutofit/>
          </a:bodyPr>
          <a:lstStyle/>
          <a:p>
            <a:pPr>
              <a:buNone/>
            </a:pPr>
            <a:r>
              <a:rPr lang="en-US" sz="3600" dirty="0" smtClean="0"/>
              <a:t>A lonely man wakes to find that, while he was sleeping, something important been taken from him.  But it all things work out for the best.  What did the man get in exchange for what was taken?</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Bible Quiz</a:t>
            </a:r>
            <a:br>
              <a:rPr lang="en-US" dirty="0" smtClean="0"/>
            </a:br>
            <a:r>
              <a:rPr lang="en-US" dirty="0" smtClean="0"/>
              <a:t>see if you recognize the Bible story</a:t>
            </a:r>
            <a:endParaRPr lang="en-US" dirty="0"/>
          </a:p>
        </p:txBody>
      </p:sp>
      <p:sp>
        <p:nvSpPr>
          <p:cNvPr id="3" name="Content Placeholder 2"/>
          <p:cNvSpPr>
            <a:spLocks noGrp="1"/>
          </p:cNvSpPr>
          <p:nvPr>
            <p:ph idx="1"/>
          </p:nvPr>
        </p:nvSpPr>
        <p:spPr/>
        <p:txBody>
          <a:bodyPr>
            <a:normAutofit/>
          </a:bodyPr>
          <a:lstStyle/>
          <a:p>
            <a:pPr>
              <a:buNone/>
            </a:pPr>
            <a:r>
              <a:rPr lang="en-US" sz="3600" dirty="0" smtClean="0"/>
              <a:t>An elderly man is harassed by a mob until two mothers step in and bring this teasing to a halt.  What was unusual about the mothers?</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God Doesn’t Expect Us to Solve Riddles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71550"/>
            <a:ext cx="8229600" cy="3771900"/>
          </a:xfrm>
        </p:spPr>
        <p:txBody>
          <a:bodyPr>
            <a:normAutofit/>
          </a:bodyPr>
          <a:lstStyle/>
          <a:p>
            <a:r>
              <a:rPr lang="en-US" sz="3200" dirty="0" smtClean="0"/>
              <a:t>Are people, today, too smart to believe in God?</a:t>
            </a:r>
          </a:p>
          <a:p>
            <a:r>
              <a:rPr lang="en-US" sz="3200" dirty="0" smtClean="0"/>
              <a:t>I believe it was Karl Marx who claimed that religion was the opium of the people?</a:t>
            </a:r>
            <a:endParaRPr lang="en-US" sz="3200" dirty="0"/>
          </a:p>
          <a:p>
            <a:r>
              <a:rPr lang="en-US" sz="3200" dirty="0" smtClean="0"/>
              <a:t>Is Apologetics the best way to reach Atheists?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1:3</a:t>
            </a:r>
            <a:endParaRPr lang="en-US" dirty="0"/>
          </a:p>
        </p:txBody>
      </p:sp>
      <p:sp>
        <p:nvSpPr>
          <p:cNvPr id="3" name="Content Placeholder 2"/>
          <p:cNvSpPr>
            <a:spLocks noGrp="1"/>
          </p:cNvSpPr>
          <p:nvPr>
            <p:ph idx="1"/>
          </p:nvPr>
        </p:nvSpPr>
        <p:spPr>
          <a:xfrm>
            <a:off x="228600" y="1451610"/>
            <a:ext cx="8686800" cy="3482340"/>
          </a:xfrm>
        </p:spPr>
        <p:txBody>
          <a:bodyPr>
            <a:normAutofit/>
          </a:bodyPr>
          <a:lstStyle/>
          <a:p>
            <a:r>
              <a:rPr lang="en-US" sz="4000" dirty="0" smtClean="0"/>
              <a:t>His divine power has given to us </a:t>
            </a:r>
            <a:r>
              <a:rPr lang="en-US" sz="4000" dirty="0" smtClean="0">
                <a:solidFill>
                  <a:srgbClr val="FF0000"/>
                </a:solidFill>
              </a:rPr>
              <a:t>all things</a:t>
            </a:r>
            <a:r>
              <a:rPr lang="en-US" sz="4000" dirty="0" smtClean="0"/>
              <a:t> that pertain to life and godliness, </a:t>
            </a:r>
            <a:r>
              <a:rPr lang="en-US" sz="4000" dirty="0" smtClean="0">
                <a:solidFill>
                  <a:srgbClr val="FF0000"/>
                </a:solidFill>
              </a:rPr>
              <a:t>through the knowledge of Him </a:t>
            </a:r>
            <a:r>
              <a:rPr lang="en-US" sz="4000" dirty="0" smtClean="0"/>
              <a:t>who called us by glory and virtue,</a:t>
            </a:r>
            <a:endParaRPr lang="en-US"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327</TotalTime>
  <Words>1752</Words>
  <Application>Microsoft Office PowerPoint</Application>
  <PresentationFormat>On-screen Show (16:9)</PresentationFormat>
  <Paragraphs>121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Slide 1</vt:lpstr>
      <vt:lpstr>Bible Quiz see if you recognize the Bible story</vt:lpstr>
      <vt:lpstr>Bible Quiz see if you recognize the Bible story</vt:lpstr>
      <vt:lpstr>Bible Quiz see if you recognize the Bible story</vt:lpstr>
      <vt:lpstr>Bible Quiz see if you recognize the Bible story</vt:lpstr>
      <vt:lpstr>Bible Quiz see if you recognize the Bible story</vt:lpstr>
      <vt:lpstr>God Doesn’t Expect Us to Solve Riddles</vt:lpstr>
      <vt:lpstr>Slide 8</vt:lpstr>
      <vt:lpstr>2 Peter 1:3</vt:lpstr>
      <vt:lpstr>2 Timothy 3:16-17</vt:lpstr>
      <vt:lpstr>In what city where you born?</vt:lpstr>
      <vt:lpstr>Could the “founding fathers” have predicted today’s America?</vt:lpstr>
      <vt:lpstr>The Old Testament Spoke of Jesus</vt:lpstr>
      <vt:lpstr>The Old Testament Spoke of Jesus</vt:lpstr>
      <vt:lpstr>The Old Testament Spoke of Jesus</vt:lpstr>
      <vt:lpstr>The Old Testament Spoke of Jesus</vt:lpstr>
      <vt:lpstr>Slide 17</vt:lpstr>
      <vt:lpstr>Micah 1:1</vt:lpstr>
      <vt:lpstr>Slide 19</vt:lpstr>
      <vt:lpstr>Micah 5:2-4</vt:lpstr>
      <vt:lpstr>Slide 21</vt:lpstr>
      <vt:lpstr>Micah 5:2-4</vt:lpstr>
      <vt:lpstr>Many have tried… many have failed</vt:lpstr>
      <vt:lpstr>Zechariah 9:9 [486-520 BC]</vt:lpstr>
      <vt:lpstr>John 12:12-16</vt:lpstr>
      <vt:lpstr>John 12:12-16</vt:lpstr>
      <vt:lpstr>Zechariah had nailed it 500 years before!!!</vt:lpstr>
      <vt:lpstr>Little known facts about a donkey</vt:lpstr>
      <vt:lpstr>Zechariah 12:10</vt:lpstr>
      <vt:lpstr>John 19:31-37</vt:lpstr>
      <vt:lpstr>John 19:31-37</vt:lpstr>
      <vt:lpstr>Zechariah nailed it again!!!</vt:lpstr>
      <vt:lpstr>More Than 350 prophecies were fulfilled in Jesus Christ!!!</vt:lpstr>
      <vt:lpstr>You have the opportunity to continue fulfilling prophecy.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dc:creator>
  <cp:lastModifiedBy>Maria</cp:lastModifiedBy>
  <cp:revision>8</cp:revision>
  <dcterms:created xsi:type="dcterms:W3CDTF">2021-07-18T03:21:57Z</dcterms:created>
  <dcterms:modified xsi:type="dcterms:W3CDTF">2021-07-18T20:19:14Z</dcterms:modified>
</cp:coreProperties>
</file>