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97" r:id="rId4"/>
    <p:sldMasterId id="2147483733" r:id="rId5"/>
  </p:sldMasterIdLst>
  <p:sldIdLst>
    <p:sldId id="256" r:id="rId6"/>
    <p:sldId id="258" r:id="rId7"/>
    <p:sldId id="257" r:id="rId8"/>
    <p:sldId id="259" r:id="rId9"/>
    <p:sldId id="260" r:id="rId10"/>
    <p:sldId id="263"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http://www.newdesignfile.com/postpic/2009/02/transparent-ivy-vines_259964.png"/>
          <p:cNvPicPr>
            <a:picLocks noChangeAspect="1" noChangeArrowheads="1"/>
          </p:cNvPicPr>
          <p:nvPr userDrawn="1"/>
        </p:nvPicPr>
        <p:blipFill>
          <a:blip r:embed="rId2" cstate="print"/>
          <a:srcRect/>
          <a:stretch>
            <a:fillRect/>
          </a:stretch>
        </p:blipFill>
        <p:spPr bwMode="auto">
          <a:xfrm>
            <a:off x="-457200" y="-628650"/>
            <a:ext cx="2812424" cy="5772150"/>
          </a:xfrm>
          <a:prstGeom prst="rect">
            <a:avLst/>
          </a:prstGeom>
          <a:noFill/>
        </p:spPr>
      </p:pic>
      <p:sp>
        <p:nvSpPr>
          <p:cNvPr id="4" name="Date Placeholder 3"/>
          <p:cNvSpPr>
            <a:spLocks noGrp="1"/>
          </p:cNvSpPr>
          <p:nvPr>
            <p:ph type="dt" sz="half" idx="10"/>
          </p:nvPr>
        </p:nvSpPr>
        <p:spPr/>
        <p:txBody>
          <a:bodyPr/>
          <a:lstStyle/>
          <a:p>
            <a:fld id="{AF749522-EFDF-4219-A6BE-B649F43BE64F}"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F1F2-A6F2-4DBC-B3F9-C6258D43516A}" type="slidenum">
              <a:rPr lang="en-US" smtClean="0"/>
              <a:pPr/>
              <a:t>‹#›</a:t>
            </a:fld>
            <a:endParaRPr lang="en-US"/>
          </a:p>
        </p:txBody>
      </p:sp>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49522-EFDF-4219-A6BE-B649F43BE64F}"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49522-EFDF-4219-A6BE-B649F43BE64F}"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49522-EFDF-4219-A6BE-B649F43BE64F}"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D070D-FA25-4D11-B706-C3F4610E901A}" type="datetimeFigureOut">
              <a:rPr lang="en-US" smtClean="0"/>
              <a:pPr/>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D070D-FA25-4D11-B706-C3F4610E901A}" type="datetimeFigureOut">
              <a:rPr lang="en-US" smtClean="0"/>
              <a:pPr/>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D070D-FA25-4D11-B706-C3F4610E901A}" type="datetimeFigureOut">
              <a:rPr lang="en-US" smtClean="0"/>
              <a:pPr/>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10" descr="http://www.newdesignfile.com/postpic/2009/02/transparent-ivy-vines_259964.png"/>
          <p:cNvPicPr>
            <a:picLocks noChangeAspect="1" noChangeArrowheads="1"/>
          </p:cNvPicPr>
          <p:nvPr userDrawn="1"/>
        </p:nvPicPr>
        <p:blipFill>
          <a:blip r:embed="rId2" cstate="print"/>
          <a:srcRect/>
          <a:stretch>
            <a:fillRect/>
          </a:stretch>
        </p:blipFill>
        <p:spPr bwMode="auto">
          <a:xfrm>
            <a:off x="-457200" y="-628650"/>
            <a:ext cx="2812424" cy="577215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49522-EFDF-4219-A6BE-B649F43BE64F}"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D070D-FA25-4D11-B706-C3F4610E901A}" type="datetimeFigureOut">
              <a:rPr lang="en-US" smtClean="0"/>
              <a:pPr/>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D070D-FA25-4D11-B706-C3F4610E901A}" type="datetimeFigureOut">
              <a:rPr lang="en-US" smtClean="0"/>
              <a:pPr/>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749522-EFDF-4219-A6BE-B649F43BE64F}"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D070D-FA25-4D11-B706-C3F4610E901A}" type="datetimeFigureOut">
              <a:rPr lang="en-US" smtClean="0"/>
              <a:pPr/>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1CF54-D238-4F37-AE8F-99555B3720D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6D070D-FA25-4D11-B706-C3F4610E901A}" type="datetimeFigureOut">
              <a:rPr lang="en-US" smtClean="0"/>
              <a:pPr/>
              <a:t>11/1/2020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11CF54-D238-4F37-AE8F-99555B3720D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0" descr="http://www.newdesignfile.com/postpic/2009/02/transparent-ivy-vines_259964.png"/>
          <p:cNvPicPr>
            <a:picLocks noChangeAspect="1" noChangeArrowheads="1"/>
          </p:cNvPicPr>
          <p:nvPr userDrawn="1"/>
        </p:nvPicPr>
        <p:blipFill>
          <a:blip r:embed="rId2" cstate="print"/>
          <a:srcRect/>
          <a:stretch>
            <a:fillRect/>
          </a:stretch>
        </p:blipFill>
        <p:spPr bwMode="auto">
          <a:xfrm>
            <a:off x="-457200" y="-628650"/>
            <a:ext cx="2812424" cy="5772150"/>
          </a:xfrm>
          <a:prstGeom prst="rect">
            <a:avLst/>
          </a:prstGeom>
          <a:noFill/>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49522-EFDF-4219-A6BE-B649F43BE64F}"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11CF54-D238-4F37-AE8F-99555B3720D4}" type="slidenum">
              <a:rPr lang="en-US" smtClean="0"/>
              <a:pPr/>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1"/>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5"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8"/>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10" name="Rectangle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49522-EFDF-4219-A6BE-B649F43BE64F}"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6" name="Rectangle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1CF54-D238-4F37-AE8F-99555B3720D4}" type="slidenum">
              <a:rPr lang="en-US" smtClean="0"/>
              <a:pPr/>
              <a:t>‹#›</a:t>
            </a:fld>
            <a:endParaRPr lang="en-US"/>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79"/>
            <a:ext cx="18288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05980"/>
            <a:ext cx="55626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D070D-FA25-4D11-B706-C3F4610E901A}" type="datetimeFigureOut">
              <a:rPr lang="en-US" smtClean="0"/>
              <a:pPr/>
              <a:t>11/1/2020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1CF54-D238-4F37-AE8F-99555B3720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49522-EFDF-4219-A6BE-B649F43BE64F}" type="datetimeFigureOut">
              <a:rPr lang="en-US" smtClean="0"/>
              <a:pPr/>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49522-EFDF-4219-A6BE-B649F43BE64F}" type="datetimeFigureOut">
              <a:rPr lang="en-US" smtClean="0"/>
              <a:pPr/>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49522-EFDF-4219-A6BE-B649F43BE64F}" type="datetimeFigureOut">
              <a:rPr lang="en-US" smtClean="0"/>
              <a:pPr/>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49522-EFDF-4219-A6BE-B649F43BE64F}"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EF1F2-A6F2-4DBC-B3F9-C6258D4351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8900000" scaled="1"/>
          <a:tileRect/>
        </a:gradFill>
        <a:effectLst/>
      </p:bgPr>
    </p:bg>
    <p:spTree>
      <p:nvGrpSpPr>
        <p:cNvPr id="1" name=""/>
        <p:cNvGrpSpPr/>
        <p:nvPr/>
      </p:nvGrpSpPr>
      <p:grpSpPr>
        <a:xfrm>
          <a:off x="0" y="0"/>
          <a:ext cx="0" cy="0"/>
          <a:chOff x="0" y="0"/>
          <a:chExt cx="0" cy="0"/>
        </a:xfrm>
      </p:grpSpPr>
      <p:pic>
        <p:nvPicPr>
          <p:cNvPr id="7" name="Picture 10" descr="http://www.newdesignfile.com/postpic/2009/02/transparent-ivy-vines_259964.png"/>
          <p:cNvPicPr>
            <a:picLocks noChangeAspect="1" noChangeArrowheads="1"/>
          </p:cNvPicPr>
          <p:nvPr userDrawn="1"/>
        </p:nvPicPr>
        <p:blipFill>
          <a:blip r:embed="rId14" cstate="print"/>
          <a:srcRect/>
          <a:stretch>
            <a:fillRect/>
          </a:stretch>
        </p:blipFill>
        <p:spPr bwMode="auto">
          <a:xfrm>
            <a:off x="-457200" y="-628650"/>
            <a:ext cx="2812424" cy="5772150"/>
          </a:xfrm>
          <a:prstGeom prst="rect">
            <a:avLst/>
          </a:prstGeom>
          <a:noFill/>
        </p:spPr>
      </p:pic>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749522-EFDF-4219-A6BE-B649F43BE64F}" type="datetimeFigureOut">
              <a:rPr lang="en-US" smtClean="0"/>
              <a:pPr/>
              <a:t>11/1/2020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DEF1F2-A6F2-4DBC-B3F9-C6258D43516A}" type="slidenum">
              <a:rPr lang="en-US" smtClean="0"/>
              <a:pPr/>
              <a:t>‹#›</a:t>
            </a:fld>
            <a:endParaRPr lang="en-US"/>
          </a:p>
        </p:txBody>
      </p:sp>
      <p:pic>
        <p:nvPicPr>
          <p:cNvPr id="8" name="Picture 10" descr="http://www.newdesignfile.com/postpic/2009/02/transparent-ivy-vines_259964.png"/>
          <p:cNvPicPr>
            <a:picLocks noChangeAspect="1" noChangeArrowheads="1"/>
          </p:cNvPicPr>
          <p:nvPr userDrawn="1"/>
        </p:nvPicPr>
        <p:blipFill>
          <a:blip r:embed="rId14" cstate="print"/>
          <a:srcRect/>
          <a:stretch>
            <a:fillRect/>
          </a:stretch>
        </p:blipFill>
        <p:spPr bwMode="auto">
          <a:xfrm rot="10800000">
            <a:off x="6705600" y="0"/>
            <a:ext cx="2819400" cy="578646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3"/>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6"/>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E6D070D-FA25-4D11-B706-C3F4610E901A}" type="datetimeFigureOut">
              <a:rPr lang="en-US" smtClean="0"/>
              <a:pPr/>
              <a:t>11/1/2020</a:t>
            </a:fld>
            <a:endParaRPr lang="en-US"/>
          </a:p>
        </p:txBody>
      </p:sp>
      <p:sp>
        <p:nvSpPr>
          <p:cNvPr id="5" name="Footer Placeholder 4"/>
          <p:cNvSpPr>
            <a:spLocks noGrp="1"/>
          </p:cNvSpPr>
          <p:nvPr>
            <p:ph type="ftr" sz="quarter" idx="3"/>
          </p:nvPr>
        </p:nvSpPr>
        <p:spPr>
          <a:xfrm>
            <a:off x="3124200" y="4767266"/>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811CF54-D238-4F37-AE8F-99555B3720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749522-EFDF-4219-A6BE-B649F43BE64F}" type="datetimeFigureOut">
              <a:rPr lang="en-US" smtClean="0"/>
              <a:pPr/>
              <a:t>11/1/2020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DEF1F2-A6F2-4DBC-B3F9-C6258D4351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1"/>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5"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AF749522-EFDF-4219-A6BE-B649F43BE64F}" type="datetimeFigureOut">
              <a:rPr lang="en-US" smtClean="0"/>
              <a:pPr/>
              <a:t>11/1/2020</a:t>
            </a:fld>
            <a:endParaRPr lang="en-US"/>
          </a:p>
        </p:txBody>
      </p:sp>
      <p:sp>
        <p:nvSpPr>
          <p:cNvPr id="22" name="Footer Placeholder 21"/>
          <p:cNvSpPr>
            <a:spLocks noGrp="1"/>
          </p:cNvSpPr>
          <p:nvPr>
            <p:ph type="ftr" sz="quarter" idx="3"/>
          </p:nvPr>
        </p:nvSpPr>
        <p:spPr>
          <a:xfrm>
            <a:off x="4380075"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DDDEF1F2-A6F2-4DBC-B3F9-C6258D4351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05978"/>
            <a:ext cx="7498080" cy="85725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749522-EFDF-4219-A6BE-B649F43BE64F}" type="datetimeFigureOut">
              <a:rPr lang="en-US" smtClean="0"/>
              <a:pPr/>
              <a:t>11/1/2020</a:t>
            </a:fld>
            <a:endParaRPr lang="en-US"/>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DDEF1F2-A6F2-4DBC-B3F9-C6258D43516A}" type="slidenum">
              <a:rPr lang="en-US" smtClean="0"/>
              <a:pPr/>
              <a:t>‹#›</a:t>
            </a:fld>
            <a:endParaRPr lang="en-US"/>
          </a:p>
        </p:txBody>
      </p:sp>
      <p:sp>
        <p:nvSpPr>
          <p:cNvPr id="15" name="Rectangle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09950"/>
            <a:ext cx="6400800" cy="819150"/>
          </a:xfrm>
        </p:spPr>
        <p:txBody>
          <a:bodyPr>
            <a:normAutofit/>
          </a:bodyPr>
          <a:lstStyle/>
          <a:p>
            <a:r>
              <a:rPr lang="en-US" sz="4000" dirty="0" smtClean="0">
                <a:solidFill>
                  <a:schemeClr val="tx1"/>
                </a:solidFill>
              </a:rPr>
              <a:t>Judges 9:7-15</a:t>
            </a:r>
            <a:endParaRPr lang="en-US" sz="4000" dirty="0">
              <a:solidFill>
                <a:schemeClr val="tx1"/>
              </a:solidFill>
            </a:endParaRPr>
          </a:p>
        </p:txBody>
      </p:sp>
      <p:sp>
        <p:nvSpPr>
          <p:cNvPr id="11266" name="AutoShape 2" descr="https://media.istockphoto.com/photos/vine-plant-isolated-on-white-background-clipping-path-picture-id865573344?k=6&amp;m=865573344&amp;s=170667a&amp;w=0&amp;h=NKRW4EjsVCQHEdr-HWPqHLY2aAq2j9I3i4mjgCJm5M0="/>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https://media.istockphoto.com/photos/vine-plant-isolated-on-white-background-clipping-path-picture-id865573344?k=6&amp;m=865573344&amp;s=170667a&amp;w=0&amp;h=NKRW4EjsVCQHEdr-HWPqHLY2aAq2j9I3i4mjgCJm5M0="/>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04800" y="0"/>
            <a:ext cx="8534400" cy="3416320"/>
          </a:xfrm>
          <a:prstGeom prst="rect">
            <a:avLst/>
          </a:prstGeom>
          <a:noFill/>
        </p:spPr>
        <p:txBody>
          <a:bodyPr wrap="square" lIns="91440" tIns="45720" rIns="91440" bIns="45720">
            <a:spAutoFit/>
          </a:bodyPr>
          <a:lstStyle/>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a:t>
            </a:r>
          </a:p>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Forgotten </a:t>
            </a:r>
          </a:p>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Prophecy</a:t>
            </a:r>
            <a:endPar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0997"/>
            <a:ext cx="8229600" cy="3822953"/>
          </a:xfrm>
        </p:spPr>
        <p:txBody>
          <a:bodyPr>
            <a:normAutofit fontScale="92500" lnSpcReduction="20000"/>
          </a:bodyPr>
          <a:lstStyle/>
          <a:p>
            <a:r>
              <a:rPr lang="en-US" dirty="0" smtClean="0"/>
              <a:t> </a:t>
            </a:r>
            <a:r>
              <a:rPr lang="en-US" b="1" dirty="0" smtClean="0"/>
              <a:t>And [Gideon’s] concubine who was in </a:t>
            </a:r>
            <a:r>
              <a:rPr lang="en-US" b="1" dirty="0" err="1" smtClean="0"/>
              <a:t>Shechem</a:t>
            </a:r>
            <a:r>
              <a:rPr lang="en-US" b="1" dirty="0" smtClean="0"/>
              <a:t> also bore him a son, whose name he called </a:t>
            </a:r>
            <a:r>
              <a:rPr lang="en-US" b="1" dirty="0" err="1" smtClean="0"/>
              <a:t>Abimelech</a:t>
            </a:r>
            <a:r>
              <a:rPr lang="en-US" b="1" dirty="0" smtClean="0"/>
              <a:t>. 		</a:t>
            </a:r>
            <a:r>
              <a:rPr lang="en-US" b="1" dirty="0" smtClean="0">
                <a:solidFill>
                  <a:srgbClr val="FF0000"/>
                </a:solidFill>
              </a:rPr>
              <a:t>–Judges 8:31</a:t>
            </a:r>
          </a:p>
          <a:p>
            <a:r>
              <a:rPr lang="en-US" b="1" dirty="0" smtClean="0"/>
              <a:t>Then </a:t>
            </a:r>
            <a:r>
              <a:rPr lang="en-US" b="1" dirty="0" err="1" smtClean="0"/>
              <a:t>Abimelech</a:t>
            </a:r>
            <a:r>
              <a:rPr lang="en-US" b="1" dirty="0" smtClean="0"/>
              <a:t>…went to </a:t>
            </a:r>
            <a:r>
              <a:rPr lang="en-US" b="1" dirty="0" err="1" smtClean="0"/>
              <a:t>Shechem</a:t>
            </a:r>
            <a:r>
              <a:rPr lang="en-US" b="1" dirty="0" smtClean="0"/>
              <a:t>, to his mother's brothers, and spoke with them… saying,</a:t>
            </a:r>
          </a:p>
          <a:p>
            <a:r>
              <a:rPr lang="en-US" b="1" dirty="0" smtClean="0"/>
              <a:t> 2 "Please speak in the hearing of all the men of </a:t>
            </a:r>
            <a:r>
              <a:rPr lang="en-US" b="1" dirty="0" err="1" smtClean="0"/>
              <a:t>Shechem</a:t>
            </a:r>
            <a:r>
              <a:rPr lang="en-US" b="1" dirty="0" smtClean="0"/>
              <a:t>: 'Which is better for you, that all seventy of the sons of [Gideon] reign over you, or that one reign over you?' Remember that I am your own flesh and bone.” 	</a:t>
            </a:r>
            <a:r>
              <a:rPr lang="en-US" b="1" dirty="0" smtClean="0">
                <a:solidFill>
                  <a:srgbClr val="FF0000"/>
                </a:solidFill>
              </a:rPr>
              <a:t>–Judges 9:1-2</a:t>
            </a:r>
          </a:p>
        </p:txBody>
      </p:sp>
      <p:sp>
        <p:nvSpPr>
          <p:cNvPr id="3" name="Title 2"/>
          <p:cNvSpPr>
            <a:spLocks noGrp="1"/>
          </p:cNvSpPr>
          <p:nvPr>
            <p:ph type="title"/>
          </p:nvPr>
        </p:nvSpPr>
        <p:spPr/>
        <p:txBody>
          <a:bodyPr/>
          <a:lstStyle/>
          <a:p>
            <a:r>
              <a:rPr lang="en-US" dirty="0" smtClean="0"/>
              <a:t>The TOTALLY Black Sheep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10997"/>
            <a:ext cx="8382000" cy="3822953"/>
          </a:xfrm>
        </p:spPr>
        <p:txBody>
          <a:bodyPr>
            <a:normAutofit/>
          </a:bodyPr>
          <a:lstStyle/>
          <a:p>
            <a:r>
              <a:rPr lang="en-US" b="1" dirty="0" smtClean="0"/>
              <a:t>And his mother's brothers spoke all these words concerning him in the hearing of all the men of </a:t>
            </a:r>
            <a:r>
              <a:rPr lang="en-US" b="1" dirty="0" err="1" smtClean="0"/>
              <a:t>Shechem</a:t>
            </a:r>
            <a:r>
              <a:rPr lang="en-US" b="1" dirty="0" smtClean="0"/>
              <a:t>; and their heart was inclined to follow </a:t>
            </a:r>
            <a:r>
              <a:rPr lang="en-US" b="1" dirty="0" err="1" smtClean="0"/>
              <a:t>Abimelech</a:t>
            </a:r>
            <a:r>
              <a:rPr lang="en-US" b="1" dirty="0" smtClean="0"/>
              <a:t>, for they said, "He is our brother.”  </a:t>
            </a:r>
            <a:r>
              <a:rPr lang="en-US" b="1" dirty="0" smtClean="0">
                <a:solidFill>
                  <a:srgbClr val="FF0000"/>
                </a:solidFill>
              </a:rPr>
              <a:t>-Judges 9:3</a:t>
            </a:r>
          </a:p>
          <a:p>
            <a:r>
              <a:rPr lang="en-US" b="1" dirty="0" smtClean="0">
                <a:solidFill>
                  <a:srgbClr val="FF0000"/>
                </a:solidFill>
              </a:rPr>
              <a:t>He’s One of Us!  </a:t>
            </a:r>
            <a:r>
              <a:rPr lang="en-US" b="1" dirty="0" smtClean="0">
                <a:solidFill>
                  <a:srgbClr val="00B050"/>
                </a:solidFill>
              </a:rPr>
              <a:t>He </a:t>
            </a:r>
            <a:r>
              <a:rPr lang="en-US" b="1" dirty="0" smtClean="0">
                <a:solidFill>
                  <a:srgbClr val="00B050"/>
                </a:solidFill>
              </a:rPr>
              <a:t>belongs </a:t>
            </a:r>
            <a:r>
              <a:rPr lang="en-US" b="1" dirty="0" smtClean="0">
                <a:solidFill>
                  <a:srgbClr val="00B050"/>
                </a:solidFill>
              </a:rPr>
              <a:t>to our party.</a:t>
            </a:r>
            <a:r>
              <a:rPr lang="en-US" sz="2800" b="1" dirty="0" smtClean="0">
                <a:solidFill>
                  <a:srgbClr val="00B050"/>
                </a:solidFill>
              </a:rPr>
              <a:t>  </a:t>
            </a:r>
            <a:r>
              <a:rPr lang="en-US" sz="2800" b="1" dirty="0" smtClean="0">
                <a:solidFill>
                  <a:srgbClr val="0070C0"/>
                </a:solidFill>
              </a:rPr>
              <a:t>He’s the same race as I am. </a:t>
            </a:r>
            <a:r>
              <a:rPr lang="en-US" sz="2800" b="1" dirty="0" smtClean="0">
                <a:solidFill>
                  <a:srgbClr val="FF0000"/>
                </a:solidFill>
              </a:rPr>
              <a:t> </a:t>
            </a:r>
            <a:r>
              <a:rPr lang="en-US" b="1" dirty="0" smtClean="0">
                <a:solidFill>
                  <a:srgbClr val="C00000"/>
                </a:solidFill>
              </a:rPr>
              <a:t>He is from our state / region.</a:t>
            </a:r>
            <a:r>
              <a:rPr lang="en-US" b="1" dirty="0" smtClean="0">
                <a:solidFill>
                  <a:srgbClr val="FF0000"/>
                </a:solidFill>
              </a:rPr>
              <a:t>  </a:t>
            </a:r>
            <a:r>
              <a:rPr lang="en-US" b="1" dirty="0" smtClean="0">
                <a:solidFill>
                  <a:srgbClr val="002060"/>
                </a:solidFill>
              </a:rPr>
              <a:t>He claims to be a Christian.</a:t>
            </a:r>
          </a:p>
        </p:txBody>
      </p:sp>
      <p:sp>
        <p:nvSpPr>
          <p:cNvPr id="3" name="Title 2"/>
          <p:cNvSpPr>
            <a:spLocks noGrp="1"/>
          </p:cNvSpPr>
          <p:nvPr>
            <p:ph type="title"/>
          </p:nvPr>
        </p:nvSpPr>
        <p:spPr/>
        <p:txBody>
          <a:bodyPr>
            <a:normAutofit fontScale="90000"/>
          </a:bodyPr>
          <a:lstStyle/>
          <a:p>
            <a:r>
              <a:rPr lang="en-US" dirty="0" smtClean="0"/>
              <a:t>Really BAD Reason to Choose a Leader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0997"/>
            <a:ext cx="8229600" cy="3899153"/>
          </a:xfrm>
        </p:spPr>
        <p:txBody>
          <a:bodyPr>
            <a:normAutofit fontScale="92500" lnSpcReduction="20000"/>
          </a:bodyPr>
          <a:lstStyle/>
          <a:p>
            <a:r>
              <a:rPr lang="en-US" dirty="0" smtClean="0">
                <a:solidFill>
                  <a:srgbClr val="FF0000"/>
                </a:solidFill>
              </a:rPr>
              <a:t>4</a:t>
            </a:r>
            <a:r>
              <a:rPr lang="en-US" dirty="0" smtClean="0"/>
              <a:t> So they gave him seventy shekels of silver from the temple of Baal-</a:t>
            </a:r>
            <a:r>
              <a:rPr lang="en-US" dirty="0" err="1" smtClean="0"/>
              <a:t>Berith</a:t>
            </a:r>
            <a:r>
              <a:rPr lang="en-US" dirty="0" smtClean="0"/>
              <a:t>, with which </a:t>
            </a:r>
            <a:r>
              <a:rPr lang="en-US" dirty="0" err="1" smtClean="0"/>
              <a:t>Abimelech</a:t>
            </a:r>
            <a:r>
              <a:rPr lang="en-US" dirty="0" smtClean="0"/>
              <a:t> hired worthless and reckless men; and they followed him.</a:t>
            </a:r>
          </a:p>
          <a:p>
            <a:r>
              <a:rPr lang="en-US" dirty="0" smtClean="0"/>
              <a:t> </a:t>
            </a:r>
            <a:r>
              <a:rPr lang="en-US" dirty="0" smtClean="0">
                <a:solidFill>
                  <a:srgbClr val="FF0000"/>
                </a:solidFill>
              </a:rPr>
              <a:t>5</a:t>
            </a:r>
            <a:r>
              <a:rPr lang="en-US" dirty="0" smtClean="0"/>
              <a:t> Then he went to his father's house at </a:t>
            </a:r>
            <a:r>
              <a:rPr lang="en-US" dirty="0" err="1" smtClean="0"/>
              <a:t>Ophrah</a:t>
            </a:r>
            <a:r>
              <a:rPr lang="en-US" dirty="0" smtClean="0"/>
              <a:t> and killed his brothers, the seventy sons of </a:t>
            </a:r>
            <a:r>
              <a:rPr lang="en-US" dirty="0" err="1" smtClean="0"/>
              <a:t>Jerubbaal</a:t>
            </a:r>
            <a:r>
              <a:rPr lang="en-US" dirty="0" smtClean="0"/>
              <a:t> [Gideon], </a:t>
            </a:r>
            <a:r>
              <a:rPr lang="en-US" dirty="0" smtClean="0"/>
              <a:t>on one stone. But </a:t>
            </a:r>
            <a:r>
              <a:rPr lang="en-US" dirty="0" err="1" smtClean="0"/>
              <a:t>Jotham</a:t>
            </a:r>
            <a:r>
              <a:rPr lang="en-US" dirty="0" smtClean="0"/>
              <a:t> the youngest </a:t>
            </a:r>
            <a:r>
              <a:rPr lang="en-US" dirty="0" smtClean="0"/>
              <a:t>son… was </a:t>
            </a:r>
            <a:r>
              <a:rPr lang="en-US" dirty="0" smtClean="0"/>
              <a:t>left, because he hid himself.</a:t>
            </a:r>
          </a:p>
          <a:p>
            <a:pPr algn="r"/>
            <a:r>
              <a:rPr lang="en-US" dirty="0" smtClean="0">
                <a:solidFill>
                  <a:srgbClr val="FF0000"/>
                </a:solidFill>
              </a:rPr>
              <a:t> 6 </a:t>
            </a:r>
            <a:r>
              <a:rPr lang="en-US" dirty="0" smtClean="0"/>
              <a:t>And all the men of </a:t>
            </a:r>
            <a:r>
              <a:rPr lang="en-US" dirty="0" err="1" smtClean="0"/>
              <a:t>Shechem</a:t>
            </a:r>
            <a:r>
              <a:rPr lang="en-US" dirty="0" smtClean="0"/>
              <a:t> gathered together, all of Beth </a:t>
            </a:r>
            <a:r>
              <a:rPr lang="en-US" dirty="0" err="1" smtClean="0"/>
              <a:t>Millo</a:t>
            </a:r>
            <a:r>
              <a:rPr lang="en-US" dirty="0" smtClean="0"/>
              <a:t>, and they went and made </a:t>
            </a:r>
            <a:r>
              <a:rPr lang="en-US" dirty="0" err="1" smtClean="0"/>
              <a:t>Abimelech</a:t>
            </a:r>
            <a:r>
              <a:rPr lang="en-US" dirty="0" smtClean="0"/>
              <a:t> king beside the </a:t>
            </a:r>
            <a:r>
              <a:rPr lang="en-US" dirty="0" err="1" smtClean="0"/>
              <a:t>terebinth</a:t>
            </a:r>
            <a:r>
              <a:rPr lang="en-US" dirty="0" smtClean="0"/>
              <a:t> tree at the pillar that was in </a:t>
            </a:r>
            <a:r>
              <a:rPr lang="en-US" dirty="0" err="1" smtClean="0"/>
              <a:t>Shechem</a:t>
            </a:r>
            <a:r>
              <a:rPr lang="en-US" dirty="0" smtClean="0"/>
              <a:t>.</a:t>
            </a:r>
            <a:endParaRPr lang="en-US" dirty="0"/>
          </a:p>
        </p:txBody>
      </p:sp>
      <p:sp>
        <p:nvSpPr>
          <p:cNvPr id="3" name="Title 2"/>
          <p:cNvSpPr>
            <a:spLocks noGrp="1"/>
          </p:cNvSpPr>
          <p:nvPr>
            <p:ph type="title"/>
          </p:nvPr>
        </p:nvSpPr>
        <p:spPr/>
        <p:txBody>
          <a:bodyPr>
            <a:normAutofit/>
          </a:bodyPr>
          <a:lstStyle/>
          <a:p>
            <a:r>
              <a:rPr lang="en-US" dirty="0" smtClean="0"/>
              <a:t>Judges 9:4-6</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6350"/>
            <a:ext cx="8229600" cy="3867151"/>
          </a:xfrm>
        </p:spPr>
        <p:txBody>
          <a:bodyPr>
            <a:normAutofit fontScale="85000" lnSpcReduction="20000"/>
          </a:bodyPr>
          <a:lstStyle/>
          <a:p>
            <a:r>
              <a:rPr lang="en-US" b="1" dirty="0" smtClean="0"/>
              <a:t>He was a ruthless man with no morals… he was a murderer of his own brothers!!!</a:t>
            </a:r>
          </a:p>
          <a:p>
            <a:r>
              <a:rPr lang="en-US" b="1" dirty="0" smtClean="0"/>
              <a:t>None of our choices are perfect men… but would you support a </a:t>
            </a:r>
            <a:r>
              <a:rPr lang="en-US" b="1" dirty="0" smtClean="0"/>
              <a:t>murderer… </a:t>
            </a:r>
            <a:r>
              <a:rPr lang="en-US" b="1" dirty="0" smtClean="0"/>
              <a:t>or one who supports the murder of the innocent?</a:t>
            </a:r>
          </a:p>
          <a:p>
            <a:r>
              <a:rPr lang="en-US" b="1" dirty="0" smtClean="0">
                <a:solidFill>
                  <a:srgbClr val="FF0000"/>
                </a:solidFill>
              </a:rPr>
              <a:t>Ex 23:7 </a:t>
            </a:r>
            <a:r>
              <a:rPr lang="en-US" b="1" dirty="0" smtClean="0"/>
              <a:t>"Keep yourself far from a false matter; do not kill the innocent and righteous. For I will not justify the wicked.”</a:t>
            </a:r>
          </a:p>
          <a:p>
            <a:pPr algn="r"/>
            <a:r>
              <a:rPr lang="en-US" b="1" dirty="0" smtClean="0">
                <a:solidFill>
                  <a:srgbClr val="FF0000"/>
                </a:solidFill>
              </a:rPr>
              <a:t>Psalm 103:38  </a:t>
            </a:r>
            <a:r>
              <a:rPr lang="en-US" b="1" dirty="0" smtClean="0"/>
              <a:t>“And [they] shed innocent blood, The blood of their sons and daughters, Whom they sacrificed to the idols of Canaan; And the land was polluted with blood.”</a:t>
            </a:r>
            <a:endParaRPr lang="en-US" b="1" dirty="0"/>
          </a:p>
        </p:txBody>
      </p:sp>
      <p:sp>
        <p:nvSpPr>
          <p:cNvPr id="3" name="Title 2"/>
          <p:cNvSpPr>
            <a:spLocks noGrp="1"/>
          </p:cNvSpPr>
          <p:nvPr>
            <p:ph type="title"/>
          </p:nvPr>
        </p:nvSpPr>
        <p:spPr/>
        <p:txBody>
          <a:bodyPr>
            <a:normAutofit fontScale="90000"/>
          </a:bodyPr>
          <a:lstStyle/>
          <a:p>
            <a:r>
              <a:rPr lang="en-US" dirty="0" smtClean="0"/>
              <a:t>Really GOOD Reason NOT to choose someone as your leader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2549"/>
            <a:ext cx="8229600" cy="3152919"/>
          </a:xfrm>
        </p:spPr>
        <p:txBody>
          <a:bodyPr/>
          <a:lstStyle/>
          <a:p>
            <a:r>
              <a:rPr lang="en-US" b="1" dirty="0" smtClean="0"/>
              <a:t> </a:t>
            </a:r>
            <a:r>
              <a:rPr lang="en-US" b="1" dirty="0" err="1" smtClean="0">
                <a:solidFill>
                  <a:srgbClr val="FF0000"/>
                </a:solidFill>
              </a:rPr>
              <a:t>Jer</a:t>
            </a:r>
            <a:r>
              <a:rPr lang="en-US" b="1" dirty="0" smtClean="0">
                <a:solidFill>
                  <a:srgbClr val="FF0000"/>
                </a:solidFill>
              </a:rPr>
              <a:t> 5:28 </a:t>
            </a:r>
            <a:r>
              <a:rPr lang="en-US" b="1" dirty="0" smtClean="0"/>
              <a:t>They have grown fat, they are sleek; Yes, they surpass the deeds of the wicked; They do not plead the cause, The cause of the fatherless; Yet they prosper, And the right of </a:t>
            </a:r>
            <a:r>
              <a:rPr lang="en-US" b="1" u="sng" dirty="0" smtClean="0"/>
              <a:t>the needy they do not defend</a:t>
            </a:r>
            <a:r>
              <a:rPr lang="en-US" b="1" dirty="0" smtClean="0"/>
              <a:t>.</a:t>
            </a:r>
          </a:p>
          <a:p>
            <a:r>
              <a:rPr lang="en-US" b="1" dirty="0" smtClean="0"/>
              <a:t>This verse sounds like it is speaking of politicians.</a:t>
            </a:r>
            <a:endParaRPr lang="en-US" b="1" dirty="0"/>
          </a:p>
        </p:txBody>
      </p:sp>
      <p:sp>
        <p:nvSpPr>
          <p:cNvPr id="3" name="Title 2"/>
          <p:cNvSpPr>
            <a:spLocks noGrp="1"/>
          </p:cNvSpPr>
          <p:nvPr>
            <p:ph type="title"/>
          </p:nvPr>
        </p:nvSpPr>
        <p:spPr/>
        <p:txBody>
          <a:bodyPr>
            <a:normAutofit fontScale="90000"/>
          </a:bodyPr>
          <a:lstStyle/>
          <a:p>
            <a:r>
              <a:rPr lang="en-US" dirty="0" smtClean="0"/>
              <a:t>Really GOOD Reason NOT to choose someone as your leader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I Thought God Chose Rulers</a:t>
            </a:r>
            <a:endParaRPr lang="en-US" dirty="0"/>
          </a:p>
        </p:txBody>
      </p:sp>
      <p:pic>
        <p:nvPicPr>
          <p:cNvPr id="4" name="Content Placeholder 3" descr="bramble-botanical-print.jpg"/>
          <p:cNvPicPr>
            <a:picLocks noGrp="1" noChangeAspect="1"/>
          </p:cNvPicPr>
          <p:nvPr>
            <p:ph idx="1"/>
          </p:nvPr>
        </p:nvPicPr>
        <p:blipFill>
          <a:blip r:embed="rId2" cstate="print"/>
          <a:stretch>
            <a:fillRect/>
          </a:stretch>
        </p:blipFill>
        <p:spPr>
          <a:xfrm rot="16200000">
            <a:off x="-1057272" y="3095625"/>
            <a:ext cx="3105150" cy="990598"/>
          </a:xfrm>
        </p:spPr>
      </p:pic>
      <p:sp>
        <p:nvSpPr>
          <p:cNvPr id="5" name="TextBox 4"/>
          <p:cNvSpPr txBox="1"/>
          <p:nvPr/>
        </p:nvSpPr>
        <p:spPr>
          <a:xfrm>
            <a:off x="1143000" y="1047750"/>
            <a:ext cx="7848600" cy="3539430"/>
          </a:xfrm>
          <a:prstGeom prst="rect">
            <a:avLst/>
          </a:prstGeom>
          <a:noFill/>
        </p:spPr>
        <p:txBody>
          <a:bodyPr wrap="square" rtlCol="0">
            <a:spAutoFit/>
          </a:bodyPr>
          <a:lstStyle/>
          <a:p>
            <a:r>
              <a:rPr lang="en-US" sz="3200" dirty="0" smtClean="0">
                <a:solidFill>
                  <a:srgbClr val="FF0000"/>
                </a:solidFill>
              </a:rPr>
              <a:t>Romans 13:1 </a:t>
            </a:r>
            <a:r>
              <a:rPr lang="en-US" sz="3200" dirty="0" smtClean="0"/>
              <a:t>¶ Let every soul be subject to the governing authorities. For </a:t>
            </a:r>
            <a:r>
              <a:rPr lang="en-US" sz="3200" dirty="0" smtClean="0">
                <a:solidFill>
                  <a:schemeClr val="accent1"/>
                </a:solidFill>
              </a:rPr>
              <a:t>there is no authority except from God, and the authorities that exist are appointed by God</a:t>
            </a:r>
            <a:r>
              <a:rPr lang="en-US" sz="3200" dirty="0" smtClean="0"/>
              <a:t>.</a:t>
            </a:r>
          </a:p>
          <a:p>
            <a:r>
              <a:rPr lang="en-US" sz="3200" dirty="0" smtClean="0">
                <a:solidFill>
                  <a:srgbClr val="FF0000"/>
                </a:solidFill>
              </a:rPr>
              <a:t> 2 </a:t>
            </a:r>
            <a:r>
              <a:rPr lang="en-US" sz="3200" dirty="0" smtClean="0"/>
              <a:t>Therefore whoever resists the authority resists the ordinance of God, and those who resist will bring judgment on themselves.</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I Thought God Chose Rulers</a:t>
            </a:r>
            <a:endParaRPr lang="en-US" dirty="0"/>
          </a:p>
        </p:txBody>
      </p:sp>
      <p:pic>
        <p:nvPicPr>
          <p:cNvPr id="4" name="Content Placeholder 3" descr="bramble-botanical-print.jpg"/>
          <p:cNvPicPr>
            <a:picLocks noGrp="1" noChangeAspect="1"/>
          </p:cNvPicPr>
          <p:nvPr>
            <p:ph idx="1"/>
          </p:nvPr>
        </p:nvPicPr>
        <p:blipFill>
          <a:blip r:embed="rId2" cstate="print"/>
          <a:stretch>
            <a:fillRect/>
          </a:stretch>
        </p:blipFill>
        <p:spPr>
          <a:xfrm rot="16200000">
            <a:off x="-1057272" y="3095625"/>
            <a:ext cx="3105150" cy="990598"/>
          </a:xfrm>
        </p:spPr>
      </p:pic>
      <p:sp>
        <p:nvSpPr>
          <p:cNvPr id="5" name="TextBox 4"/>
          <p:cNvSpPr txBox="1"/>
          <p:nvPr/>
        </p:nvSpPr>
        <p:spPr>
          <a:xfrm>
            <a:off x="1143000" y="1047750"/>
            <a:ext cx="7848600" cy="3908762"/>
          </a:xfrm>
          <a:prstGeom prst="rect">
            <a:avLst/>
          </a:prstGeom>
          <a:noFill/>
        </p:spPr>
        <p:txBody>
          <a:bodyPr wrap="square" rtlCol="0">
            <a:spAutoFit/>
          </a:bodyPr>
          <a:lstStyle/>
          <a:p>
            <a:r>
              <a:rPr lang="en-US" sz="3200" dirty="0" smtClean="0">
                <a:solidFill>
                  <a:srgbClr val="FF0000"/>
                </a:solidFill>
              </a:rPr>
              <a:t>God Raised up the Good:</a:t>
            </a:r>
          </a:p>
          <a:p>
            <a:r>
              <a:rPr lang="en-US" sz="2400" dirty="0" smtClean="0"/>
              <a:t>Ezra 1:1-2 </a:t>
            </a:r>
            <a:r>
              <a:rPr lang="en-US" sz="2400" dirty="0" smtClean="0">
                <a:solidFill>
                  <a:srgbClr val="FF0000"/>
                </a:solidFill>
              </a:rPr>
              <a:t>Now in the first year of Cyrus king of Persia, that the word of the LORD by the mouth of Jeremiah might be fulfilled, the LORD stirred up the spirit of Cyrus king of Persia, so that he made a proclamation throughout all his kingdom, and also put it in writing, saying,</a:t>
            </a:r>
          </a:p>
          <a:p>
            <a:r>
              <a:rPr lang="en-US" sz="2400" dirty="0" smtClean="0">
                <a:solidFill>
                  <a:srgbClr val="FF0000"/>
                </a:solidFill>
              </a:rPr>
              <a:t>Thus says Cyrus king of Persia:   </a:t>
            </a:r>
            <a:r>
              <a:rPr lang="en-US" sz="2400" dirty="0" smtClean="0">
                <a:solidFill>
                  <a:schemeClr val="accent1"/>
                </a:solidFill>
              </a:rPr>
              <a:t>All the kingdoms of the earth the LORD God of heaven has given me</a:t>
            </a:r>
            <a:r>
              <a:rPr lang="en-US" sz="2400" dirty="0" smtClean="0">
                <a:solidFill>
                  <a:srgbClr val="FF0000"/>
                </a:solidFill>
              </a:rPr>
              <a:t>. And He has commanded me to build Him a house at Jerusalem which is in Judah.</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I Thought God Chose Rulers</a:t>
            </a:r>
            <a:endParaRPr lang="en-US" dirty="0"/>
          </a:p>
        </p:txBody>
      </p:sp>
      <p:pic>
        <p:nvPicPr>
          <p:cNvPr id="4" name="Content Placeholder 3" descr="bramble-botanical-print.jpg"/>
          <p:cNvPicPr>
            <a:picLocks noGrp="1" noChangeAspect="1"/>
          </p:cNvPicPr>
          <p:nvPr>
            <p:ph idx="1"/>
          </p:nvPr>
        </p:nvPicPr>
        <p:blipFill>
          <a:blip r:embed="rId2" cstate="print"/>
          <a:stretch>
            <a:fillRect/>
          </a:stretch>
        </p:blipFill>
        <p:spPr>
          <a:xfrm rot="16200000">
            <a:off x="-1057272" y="3095625"/>
            <a:ext cx="3105150" cy="990598"/>
          </a:xfrm>
        </p:spPr>
      </p:pic>
      <p:sp>
        <p:nvSpPr>
          <p:cNvPr id="5" name="TextBox 4"/>
          <p:cNvSpPr txBox="1"/>
          <p:nvPr/>
        </p:nvSpPr>
        <p:spPr>
          <a:xfrm>
            <a:off x="1143000" y="1047750"/>
            <a:ext cx="7848600" cy="2308324"/>
          </a:xfrm>
          <a:prstGeom prst="rect">
            <a:avLst/>
          </a:prstGeom>
          <a:noFill/>
        </p:spPr>
        <p:txBody>
          <a:bodyPr wrap="square" rtlCol="0">
            <a:spAutoFit/>
          </a:bodyPr>
          <a:lstStyle/>
          <a:p>
            <a:r>
              <a:rPr lang="en-US" sz="3200" dirty="0" smtClean="0">
                <a:solidFill>
                  <a:srgbClr val="FF0000"/>
                </a:solidFill>
              </a:rPr>
              <a:t>God Raised up the Bad:</a:t>
            </a:r>
          </a:p>
          <a:p>
            <a:r>
              <a:rPr lang="en-US" sz="2800" dirty="0" smtClean="0"/>
              <a:t>Romans 9:17 </a:t>
            </a:r>
            <a:r>
              <a:rPr lang="en-US" sz="2800" dirty="0" smtClean="0">
                <a:solidFill>
                  <a:srgbClr val="FF0000"/>
                </a:solidFill>
              </a:rPr>
              <a:t>For the Scripture says to Pharaoh, "For this very purpose </a:t>
            </a:r>
            <a:r>
              <a:rPr lang="en-US" sz="2800" dirty="0" smtClean="0">
                <a:solidFill>
                  <a:schemeClr val="accent1"/>
                </a:solidFill>
              </a:rPr>
              <a:t>I have raised you up</a:t>
            </a:r>
            <a:r>
              <a:rPr lang="en-US" sz="2800" dirty="0" smtClean="0">
                <a:solidFill>
                  <a:srgbClr val="FF0000"/>
                </a:solidFill>
              </a:rPr>
              <a:t>, </a:t>
            </a:r>
            <a:r>
              <a:rPr lang="en-US" sz="2800" u="sng" dirty="0" smtClean="0">
                <a:solidFill>
                  <a:srgbClr val="FF0000"/>
                </a:solidFill>
              </a:rPr>
              <a:t>that I may show My power in you</a:t>
            </a:r>
            <a:r>
              <a:rPr lang="en-US" sz="2800" dirty="0" smtClean="0">
                <a:solidFill>
                  <a:srgbClr val="FF0000"/>
                </a:solidFill>
              </a:rPr>
              <a:t>, and that My name may be declared in all the earth."</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978"/>
            <a:ext cx="7848600" cy="857250"/>
          </a:xfrm>
        </p:spPr>
        <p:txBody>
          <a:bodyPr>
            <a:normAutofit/>
          </a:bodyPr>
          <a:lstStyle/>
          <a:p>
            <a:r>
              <a:rPr lang="en-US" dirty="0" smtClean="0"/>
              <a:t>But He Allows Man to Have a Say</a:t>
            </a:r>
            <a:endParaRPr lang="en-US" dirty="0"/>
          </a:p>
        </p:txBody>
      </p:sp>
      <p:sp>
        <p:nvSpPr>
          <p:cNvPr id="3" name="Content Placeholder 2"/>
          <p:cNvSpPr>
            <a:spLocks noGrp="1"/>
          </p:cNvSpPr>
          <p:nvPr>
            <p:ph idx="1"/>
          </p:nvPr>
        </p:nvSpPr>
        <p:spPr>
          <a:xfrm>
            <a:off x="1219200" y="1047750"/>
            <a:ext cx="7714488" cy="4095750"/>
          </a:xfrm>
        </p:spPr>
        <p:txBody>
          <a:bodyPr>
            <a:normAutofit fontScale="92500" lnSpcReduction="10000"/>
          </a:bodyPr>
          <a:lstStyle/>
          <a:p>
            <a:r>
              <a:rPr lang="en-US" dirty="0" smtClean="0"/>
              <a:t>God wanted them to Choose Him!</a:t>
            </a:r>
          </a:p>
          <a:p>
            <a:r>
              <a:rPr lang="en-US" dirty="0" err="1" smtClean="0">
                <a:solidFill>
                  <a:srgbClr val="FF0000"/>
                </a:solidFill>
              </a:rPr>
              <a:t>Jos</a:t>
            </a:r>
            <a:r>
              <a:rPr lang="en-US" dirty="0" smtClean="0">
                <a:solidFill>
                  <a:srgbClr val="FF0000"/>
                </a:solidFill>
              </a:rPr>
              <a:t> 24:15  </a:t>
            </a:r>
            <a:r>
              <a:rPr lang="en-US" dirty="0" smtClean="0"/>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[cf.  Gideon: “The LORD shall rule over you.”] </a:t>
            </a:r>
            <a:endParaRPr lang="en-US" dirty="0"/>
          </a:p>
        </p:txBody>
      </p:sp>
      <p:pic>
        <p:nvPicPr>
          <p:cNvPr id="4" name="Content Placeholder 3" descr="bramble-botanical-print.jpg"/>
          <p:cNvPicPr>
            <a:picLocks noChangeAspect="1"/>
          </p:cNvPicPr>
          <p:nvPr/>
        </p:nvPicPr>
        <p:blipFill>
          <a:blip r:embed="rId2" cstate="print"/>
          <a:stretch>
            <a:fillRect/>
          </a:stretch>
        </p:blipFill>
        <p:spPr>
          <a:xfrm rot="16200000">
            <a:off x="-1057272" y="3095625"/>
            <a:ext cx="3105150" cy="9905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978"/>
            <a:ext cx="7848600" cy="857250"/>
          </a:xfrm>
        </p:spPr>
        <p:txBody>
          <a:bodyPr>
            <a:normAutofit/>
          </a:bodyPr>
          <a:lstStyle/>
          <a:p>
            <a:r>
              <a:rPr lang="en-US" dirty="0" smtClean="0"/>
              <a:t>But He Allows Man to Have a Say</a:t>
            </a:r>
            <a:endParaRPr lang="en-US" dirty="0"/>
          </a:p>
        </p:txBody>
      </p:sp>
      <p:sp>
        <p:nvSpPr>
          <p:cNvPr id="3" name="Content Placeholder 2"/>
          <p:cNvSpPr>
            <a:spLocks noGrp="1"/>
          </p:cNvSpPr>
          <p:nvPr>
            <p:ph idx="1"/>
          </p:nvPr>
        </p:nvSpPr>
        <p:spPr>
          <a:xfrm>
            <a:off x="1219200" y="1047750"/>
            <a:ext cx="7714488" cy="4095750"/>
          </a:xfrm>
        </p:spPr>
        <p:txBody>
          <a:bodyPr>
            <a:normAutofit fontScale="92500" lnSpcReduction="10000"/>
          </a:bodyPr>
          <a:lstStyle/>
          <a:p>
            <a:r>
              <a:rPr lang="en-US" dirty="0" smtClean="0"/>
              <a:t>But man rejected God!</a:t>
            </a:r>
          </a:p>
          <a:p>
            <a:r>
              <a:rPr lang="en-US" dirty="0" smtClean="0">
                <a:solidFill>
                  <a:srgbClr val="FF0000"/>
                </a:solidFill>
              </a:rPr>
              <a:t>I Samuel 8:6-7  </a:t>
            </a:r>
            <a:r>
              <a:rPr lang="en-US" dirty="0" smtClean="0"/>
              <a:t>…the thing displeased Samuel when they said, "Give us a king to judge us." So Samuel prayed to the LORD.</a:t>
            </a:r>
          </a:p>
          <a:p>
            <a:r>
              <a:rPr lang="en-US" dirty="0" smtClean="0"/>
              <a:t> And the LORD said to Samuel, "Heed the voice of the people in all that they say to you; for they have not rejected you, but </a:t>
            </a:r>
            <a:r>
              <a:rPr lang="en-US" u="sng" dirty="0" smtClean="0"/>
              <a:t>they have rejected Me</a:t>
            </a:r>
            <a:r>
              <a:rPr lang="en-US" dirty="0" smtClean="0"/>
              <a:t>, that I should not reign over them.</a:t>
            </a:r>
            <a:endParaRPr lang="en-US" dirty="0"/>
          </a:p>
        </p:txBody>
      </p:sp>
      <p:pic>
        <p:nvPicPr>
          <p:cNvPr id="4" name="Content Placeholder 3" descr="bramble-botanical-print.jpg"/>
          <p:cNvPicPr>
            <a:picLocks noChangeAspect="1"/>
          </p:cNvPicPr>
          <p:nvPr/>
        </p:nvPicPr>
        <p:blipFill>
          <a:blip r:embed="rId2" cstate="print"/>
          <a:stretch>
            <a:fillRect/>
          </a:stretch>
        </p:blipFill>
        <p:spPr>
          <a:xfrm rot="16200000">
            <a:off x="-1057272" y="3095625"/>
            <a:ext cx="3105150" cy="9905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978"/>
            <a:ext cx="7086600" cy="857250"/>
          </a:xfrm>
        </p:spPr>
        <p:txBody>
          <a:bodyPr/>
          <a:lstStyle/>
          <a:p>
            <a:r>
              <a:rPr lang="en-US" dirty="0" smtClean="0"/>
              <a:t>The Forgotten Prophecy</a:t>
            </a:r>
            <a:endParaRPr lang="en-US" dirty="0"/>
          </a:p>
        </p:txBody>
      </p:sp>
      <p:sp>
        <p:nvSpPr>
          <p:cNvPr id="3" name="Content Placeholder 2"/>
          <p:cNvSpPr>
            <a:spLocks noGrp="1"/>
          </p:cNvSpPr>
          <p:nvPr>
            <p:ph idx="1"/>
          </p:nvPr>
        </p:nvSpPr>
        <p:spPr>
          <a:xfrm>
            <a:off x="1066800" y="1047751"/>
            <a:ext cx="7010400" cy="3886200"/>
          </a:xfrm>
        </p:spPr>
        <p:txBody>
          <a:bodyPr>
            <a:normAutofit/>
          </a:bodyPr>
          <a:lstStyle/>
          <a:p>
            <a:r>
              <a:rPr lang="en-US" sz="4000" dirty="0" smtClean="0">
                <a:solidFill>
                  <a:srgbClr val="FFFF00"/>
                </a:solidFill>
                <a:effectLst>
                  <a:outerShdw blurRad="38100" dist="38100" dir="2700000" algn="tl">
                    <a:srgbClr val="000000">
                      <a:alpha val="43137"/>
                    </a:srgbClr>
                  </a:outerShdw>
                </a:effectLst>
              </a:rPr>
              <a:t>Now when they told </a:t>
            </a:r>
            <a:r>
              <a:rPr lang="en-US" sz="4000" dirty="0" err="1" smtClean="0">
                <a:solidFill>
                  <a:srgbClr val="FFFF00"/>
                </a:solidFill>
                <a:effectLst>
                  <a:outerShdw blurRad="38100" dist="38100" dir="2700000" algn="tl">
                    <a:srgbClr val="000000">
                      <a:alpha val="43137"/>
                    </a:srgbClr>
                  </a:outerShdw>
                </a:effectLst>
              </a:rPr>
              <a:t>Jotham</a:t>
            </a:r>
            <a:r>
              <a:rPr lang="en-US" sz="4000" dirty="0" smtClean="0">
                <a:solidFill>
                  <a:srgbClr val="FFFF00"/>
                </a:solidFill>
                <a:effectLst>
                  <a:outerShdw blurRad="38100" dist="38100" dir="2700000" algn="tl">
                    <a:srgbClr val="000000">
                      <a:alpha val="43137"/>
                    </a:srgbClr>
                  </a:outerShdw>
                </a:effectLst>
              </a:rPr>
              <a:t>, he … lifted his voice and cried out…to them: "Listen to me, you men of </a:t>
            </a:r>
            <a:r>
              <a:rPr lang="en-US" sz="4000" dirty="0" err="1" smtClean="0">
                <a:solidFill>
                  <a:srgbClr val="FFFF00"/>
                </a:solidFill>
                <a:effectLst>
                  <a:outerShdw blurRad="38100" dist="38100" dir="2700000" algn="tl">
                    <a:srgbClr val="000000">
                      <a:alpha val="43137"/>
                    </a:srgbClr>
                  </a:outerShdw>
                </a:effectLst>
              </a:rPr>
              <a:t>Shechem</a:t>
            </a:r>
            <a:r>
              <a:rPr lang="en-US" sz="4000" dirty="0" smtClean="0">
                <a:solidFill>
                  <a:srgbClr val="FFFF00"/>
                </a:solidFill>
                <a:effectLst>
                  <a:outerShdw blurRad="38100" dist="38100" dir="2700000" algn="tl">
                    <a:srgbClr val="000000">
                      <a:alpha val="43137"/>
                    </a:srgbClr>
                  </a:outerShdw>
                </a:effectLst>
              </a:rPr>
              <a:t>, That God may listen to you!</a:t>
            </a:r>
          </a:p>
          <a:p>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978"/>
            <a:ext cx="7848600" cy="857250"/>
          </a:xfrm>
        </p:spPr>
        <p:txBody>
          <a:bodyPr>
            <a:normAutofit/>
          </a:bodyPr>
          <a:lstStyle/>
          <a:p>
            <a:r>
              <a:rPr lang="en-US" dirty="0" smtClean="0"/>
              <a:t>Heed the Words of </a:t>
            </a:r>
            <a:r>
              <a:rPr lang="en-US" dirty="0" err="1" smtClean="0"/>
              <a:t>Jotham</a:t>
            </a:r>
            <a:endParaRPr lang="en-US" dirty="0"/>
          </a:p>
        </p:txBody>
      </p:sp>
      <p:sp>
        <p:nvSpPr>
          <p:cNvPr id="3" name="Content Placeholder 2"/>
          <p:cNvSpPr>
            <a:spLocks noGrp="1"/>
          </p:cNvSpPr>
          <p:nvPr>
            <p:ph idx="1"/>
          </p:nvPr>
        </p:nvSpPr>
        <p:spPr>
          <a:xfrm>
            <a:off x="1219200" y="1047750"/>
            <a:ext cx="7714488" cy="4095750"/>
          </a:xfrm>
        </p:spPr>
        <p:txBody>
          <a:bodyPr>
            <a:normAutofit fontScale="92500" lnSpcReduction="10000"/>
          </a:bodyPr>
          <a:lstStyle/>
          <a:p>
            <a:r>
              <a:rPr lang="en-US" dirty="0" err="1" smtClean="0"/>
              <a:t>Jg</a:t>
            </a:r>
            <a:r>
              <a:rPr lang="en-US" dirty="0" smtClean="0"/>
              <a:t> 9:19 "if then you have acted in truth and sincerity with </a:t>
            </a:r>
            <a:r>
              <a:rPr lang="en-US" dirty="0" err="1" smtClean="0"/>
              <a:t>Jerubbaal</a:t>
            </a:r>
            <a:r>
              <a:rPr lang="en-US" dirty="0" smtClean="0"/>
              <a:t> and with his house this day, then rejoice in </a:t>
            </a:r>
            <a:r>
              <a:rPr lang="en-US" dirty="0" err="1" smtClean="0"/>
              <a:t>Abimelech</a:t>
            </a:r>
            <a:r>
              <a:rPr lang="en-US" dirty="0" smtClean="0"/>
              <a:t>, and let him also rejoice in you.</a:t>
            </a:r>
          </a:p>
          <a:p>
            <a:r>
              <a:rPr lang="en-US" dirty="0" smtClean="0"/>
              <a:t> 20 "But if not, let fire come from </a:t>
            </a:r>
            <a:r>
              <a:rPr lang="en-US" dirty="0" err="1" smtClean="0"/>
              <a:t>Abimelech</a:t>
            </a:r>
            <a:r>
              <a:rPr lang="en-US" dirty="0" smtClean="0"/>
              <a:t> and devour the men of </a:t>
            </a:r>
            <a:r>
              <a:rPr lang="en-US" dirty="0" err="1" smtClean="0"/>
              <a:t>Shechem</a:t>
            </a:r>
            <a:r>
              <a:rPr lang="en-US" dirty="0" smtClean="0"/>
              <a:t> and Beth </a:t>
            </a:r>
            <a:r>
              <a:rPr lang="en-US" dirty="0" err="1" smtClean="0"/>
              <a:t>Millo</a:t>
            </a:r>
            <a:r>
              <a:rPr lang="en-US" dirty="0" smtClean="0"/>
              <a:t>; and let fire come from the men of </a:t>
            </a:r>
            <a:r>
              <a:rPr lang="en-US" dirty="0" err="1" smtClean="0"/>
              <a:t>Shechem</a:t>
            </a:r>
            <a:r>
              <a:rPr lang="en-US" dirty="0" smtClean="0"/>
              <a:t> and from Beth </a:t>
            </a:r>
            <a:r>
              <a:rPr lang="en-US" dirty="0" err="1" smtClean="0"/>
              <a:t>Millo</a:t>
            </a:r>
            <a:r>
              <a:rPr lang="en-US" dirty="0" smtClean="0"/>
              <a:t> and devour </a:t>
            </a:r>
            <a:r>
              <a:rPr lang="en-US" dirty="0" err="1" smtClean="0"/>
              <a:t>Abimelech</a:t>
            </a:r>
            <a:r>
              <a:rPr lang="en-US" dirty="0" smtClean="0"/>
              <a:t>!"</a:t>
            </a:r>
            <a:endParaRPr lang="en-US" dirty="0"/>
          </a:p>
        </p:txBody>
      </p:sp>
      <p:pic>
        <p:nvPicPr>
          <p:cNvPr id="4" name="Content Placeholder 3" descr="bramble-botanical-print.jpg"/>
          <p:cNvPicPr>
            <a:picLocks noChangeAspect="1"/>
          </p:cNvPicPr>
          <p:nvPr/>
        </p:nvPicPr>
        <p:blipFill>
          <a:blip r:embed="rId2" cstate="print"/>
          <a:stretch>
            <a:fillRect/>
          </a:stretch>
        </p:blipFill>
        <p:spPr>
          <a:xfrm rot="16200000">
            <a:off x="-1057272" y="3095625"/>
            <a:ext cx="3105150" cy="9905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978"/>
            <a:ext cx="7790688" cy="857250"/>
          </a:xfrm>
        </p:spPr>
        <p:txBody>
          <a:bodyPr>
            <a:normAutofit/>
          </a:bodyPr>
          <a:lstStyle/>
          <a:p>
            <a:r>
              <a:rPr lang="en-US" dirty="0" smtClean="0"/>
              <a:t>That is EXACTLY what happened</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Abimelech</a:t>
            </a:r>
            <a:r>
              <a:rPr lang="en-US" dirty="0" smtClean="0"/>
              <a:t> and the men of </a:t>
            </a:r>
            <a:r>
              <a:rPr lang="en-US" dirty="0" err="1" smtClean="0"/>
              <a:t>Shechem</a:t>
            </a:r>
            <a:r>
              <a:rPr lang="en-US" dirty="0" smtClean="0"/>
              <a:t> turned on one another.  </a:t>
            </a:r>
            <a:r>
              <a:rPr lang="en-US" dirty="0" err="1" smtClean="0"/>
              <a:t>Shechem</a:t>
            </a:r>
            <a:r>
              <a:rPr lang="en-US" dirty="0" smtClean="0"/>
              <a:t> was destroyed and, shortly afterwards, </a:t>
            </a:r>
            <a:r>
              <a:rPr lang="en-US" dirty="0" err="1" smtClean="0"/>
              <a:t>Abimelech</a:t>
            </a:r>
            <a:r>
              <a:rPr lang="en-US" dirty="0" smtClean="0"/>
              <a:t> was killed by a woman who dropped a mill stone on his head.</a:t>
            </a:r>
          </a:p>
          <a:p>
            <a:r>
              <a:rPr lang="en-US" dirty="0" smtClean="0">
                <a:solidFill>
                  <a:srgbClr val="FF0000"/>
                </a:solidFill>
              </a:rPr>
              <a:t>Judges 9:56-57  </a:t>
            </a:r>
            <a:r>
              <a:rPr lang="en-US" dirty="0" smtClean="0"/>
              <a:t>Thus God repaid the wickedness of </a:t>
            </a:r>
            <a:r>
              <a:rPr lang="en-US" dirty="0" err="1" smtClean="0"/>
              <a:t>Abimelech</a:t>
            </a:r>
            <a:r>
              <a:rPr lang="en-US" dirty="0" smtClean="0"/>
              <a:t>, which he had done to his father by killing his seventy brothers.</a:t>
            </a:r>
          </a:p>
          <a:p>
            <a:r>
              <a:rPr lang="en-US" dirty="0" smtClean="0"/>
              <a:t> And all the evil of the men of </a:t>
            </a:r>
            <a:r>
              <a:rPr lang="en-US" dirty="0" err="1" smtClean="0"/>
              <a:t>Shechem</a:t>
            </a:r>
            <a:r>
              <a:rPr lang="en-US" dirty="0" smtClean="0"/>
              <a:t> God returned on their own heads, and on them came the curse of </a:t>
            </a:r>
            <a:r>
              <a:rPr lang="en-US" dirty="0" err="1" smtClean="0"/>
              <a:t>Jotham</a:t>
            </a:r>
            <a:r>
              <a:rPr lang="en-US" dirty="0" smtClean="0"/>
              <a:t> the son of </a:t>
            </a:r>
            <a:r>
              <a:rPr lang="en-US" dirty="0" err="1" smtClean="0"/>
              <a:t>Jerubbaal</a:t>
            </a:r>
            <a:r>
              <a:rPr lang="en-US" dirty="0" smtClean="0"/>
              <a:t>.</a:t>
            </a:r>
            <a:endParaRPr lang="en-US" dirty="0"/>
          </a:p>
        </p:txBody>
      </p:sp>
      <p:pic>
        <p:nvPicPr>
          <p:cNvPr id="4" name="Content Placeholder 3" descr="bramble-botanical-print.jpg"/>
          <p:cNvPicPr>
            <a:picLocks noChangeAspect="1"/>
          </p:cNvPicPr>
          <p:nvPr/>
        </p:nvPicPr>
        <p:blipFill>
          <a:blip r:embed="rId2" cstate="print"/>
          <a:stretch>
            <a:fillRect/>
          </a:stretch>
        </p:blipFill>
        <p:spPr>
          <a:xfrm rot="16200000">
            <a:off x="-1057272" y="3095625"/>
            <a:ext cx="3105150" cy="9905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978"/>
            <a:ext cx="7848600" cy="857250"/>
          </a:xfrm>
        </p:spPr>
        <p:txBody>
          <a:bodyPr>
            <a:normAutofit fontScale="90000"/>
          </a:bodyPr>
          <a:lstStyle/>
          <a:p>
            <a:r>
              <a:rPr lang="en-US" dirty="0" smtClean="0"/>
              <a:t>What does the Forgotten Prophecy say to us?</a:t>
            </a:r>
            <a:endParaRPr lang="en-US" dirty="0"/>
          </a:p>
        </p:txBody>
      </p:sp>
      <p:sp>
        <p:nvSpPr>
          <p:cNvPr id="3" name="Content Placeholder 2"/>
          <p:cNvSpPr>
            <a:spLocks noGrp="1"/>
          </p:cNvSpPr>
          <p:nvPr>
            <p:ph idx="1"/>
          </p:nvPr>
        </p:nvSpPr>
        <p:spPr>
          <a:xfrm>
            <a:off x="914400" y="1276350"/>
            <a:ext cx="8019288" cy="3867150"/>
          </a:xfrm>
        </p:spPr>
        <p:txBody>
          <a:bodyPr>
            <a:normAutofit/>
          </a:bodyPr>
          <a:lstStyle/>
          <a:p>
            <a:r>
              <a:rPr lang="en-US" dirty="0" smtClean="0">
                <a:solidFill>
                  <a:srgbClr val="FF0000"/>
                </a:solidFill>
              </a:rPr>
              <a:t>Judges 9:19-20 Paraphrased </a:t>
            </a:r>
            <a:r>
              <a:rPr lang="en-US" dirty="0" smtClean="0"/>
              <a:t>"if then you have acted in truth and sincerity with [God in choosing a leader], then rejoice in [that leader], and let him also rejoice in you.</a:t>
            </a:r>
          </a:p>
          <a:p>
            <a:r>
              <a:rPr lang="en-US" dirty="0" smtClean="0"/>
              <a:t> But if not, let fire come from [that leader] and devour [you];  and let fire come from [you] and devour [that leader]!"</a:t>
            </a:r>
            <a:endParaRPr lang="en-US" dirty="0"/>
          </a:p>
        </p:txBody>
      </p:sp>
      <p:pic>
        <p:nvPicPr>
          <p:cNvPr id="4" name="Content Placeholder 3" descr="bramble-botanical-print.jpg"/>
          <p:cNvPicPr>
            <a:picLocks noChangeAspect="1"/>
          </p:cNvPicPr>
          <p:nvPr/>
        </p:nvPicPr>
        <p:blipFill>
          <a:blip r:embed="rId2" cstate="print"/>
          <a:stretch>
            <a:fillRect/>
          </a:stretch>
        </p:blipFill>
        <p:spPr>
          <a:xfrm rot="16200000">
            <a:off x="-1057272" y="3095625"/>
            <a:ext cx="3105150" cy="9905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978"/>
            <a:ext cx="7086600" cy="857250"/>
          </a:xfrm>
        </p:spPr>
        <p:txBody>
          <a:bodyPr/>
          <a:lstStyle/>
          <a:p>
            <a:r>
              <a:rPr lang="en-US" dirty="0" smtClean="0"/>
              <a:t>The Forgotten Prophecy</a:t>
            </a:r>
            <a:endParaRPr lang="en-US" dirty="0"/>
          </a:p>
        </p:txBody>
      </p:sp>
      <p:sp>
        <p:nvSpPr>
          <p:cNvPr id="3" name="Content Placeholder 2"/>
          <p:cNvSpPr>
            <a:spLocks noGrp="1"/>
          </p:cNvSpPr>
          <p:nvPr>
            <p:ph idx="1"/>
          </p:nvPr>
        </p:nvSpPr>
        <p:spPr>
          <a:xfrm>
            <a:off x="609600" y="1047750"/>
            <a:ext cx="8382000" cy="4095750"/>
          </a:xfrm>
        </p:spPr>
        <p:txBody>
          <a:bodyPr>
            <a:normAutofit fontScale="77500" lnSpcReduction="20000"/>
          </a:bodyPr>
          <a:lstStyle/>
          <a:p>
            <a:pPr>
              <a:lnSpc>
                <a:spcPts val="3000"/>
              </a:lnSpc>
              <a:buNone/>
            </a:pPr>
            <a:r>
              <a:rPr lang="en-US" sz="4300" dirty="0" smtClean="0">
                <a:solidFill>
                  <a:srgbClr val="FFFF00"/>
                </a:solidFill>
                <a:effectLst>
                  <a:outerShdw blurRad="38100" dist="38100" dir="2700000" algn="tl">
                    <a:srgbClr val="000000">
                      <a:alpha val="43137"/>
                    </a:srgbClr>
                  </a:outerShdw>
                </a:effectLst>
              </a:rPr>
              <a:t>     "The trees once went forth to </a:t>
            </a:r>
          </a:p>
          <a:p>
            <a:pPr>
              <a:lnSpc>
                <a:spcPts val="3000"/>
              </a:lnSpc>
              <a:buNone/>
            </a:pPr>
            <a:r>
              <a:rPr lang="en-US" sz="4300" dirty="0">
                <a:solidFill>
                  <a:srgbClr val="FFFF00"/>
                </a:solidFill>
                <a:effectLst>
                  <a:outerShdw blurRad="38100" dist="38100" dir="2700000" algn="tl">
                    <a:srgbClr val="000000">
                      <a:alpha val="43137"/>
                    </a:srgbClr>
                  </a:outerShdw>
                </a:effectLst>
              </a:rPr>
              <a:t> </a:t>
            </a:r>
            <a:r>
              <a:rPr lang="en-US" sz="4300" dirty="0" smtClean="0">
                <a:solidFill>
                  <a:srgbClr val="FFFF00"/>
                </a:solidFill>
                <a:effectLst>
                  <a:outerShdw blurRad="38100" dist="38100" dir="2700000" algn="tl">
                    <a:srgbClr val="000000">
                      <a:alpha val="43137"/>
                    </a:srgbClr>
                  </a:outerShdw>
                </a:effectLst>
              </a:rPr>
              <a:t>         anoint a king over them. And                 	they said to the olive tree, </a:t>
            </a:r>
          </a:p>
          <a:p>
            <a:pPr>
              <a:lnSpc>
                <a:spcPts val="3000"/>
              </a:lnSpc>
              <a:buNone/>
            </a:pPr>
            <a:r>
              <a:rPr lang="en-US" sz="4300" dirty="0">
                <a:solidFill>
                  <a:srgbClr val="FFFF00"/>
                </a:solidFill>
                <a:effectLst>
                  <a:outerShdw blurRad="38100" dist="38100" dir="2700000" algn="tl">
                    <a:srgbClr val="000000">
                      <a:alpha val="43137"/>
                    </a:srgbClr>
                  </a:outerShdw>
                </a:effectLst>
              </a:rPr>
              <a:t>	</a:t>
            </a:r>
            <a:r>
              <a:rPr lang="en-US" sz="4300" dirty="0" smtClean="0">
                <a:solidFill>
                  <a:srgbClr val="FFFF00"/>
                </a:solidFill>
                <a:effectLst>
                  <a:outerShdw blurRad="38100" dist="38100" dir="2700000" algn="tl">
                    <a:srgbClr val="000000">
                      <a:alpha val="43137"/>
                    </a:srgbClr>
                  </a:outerShdw>
                </a:effectLst>
              </a:rPr>
              <a:t>		'Reign over us!'</a:t>
            </a:r>
          </a:p>
          <a:p>
            <a:pPr>
              <a:lnSpc>
                <a:spcPts val="3000"/>
              </a:lnSpc>
              <a:buNone/>
            </a:pPr>
            <a:r>
              <a:rPr lang="en-US" sz="4300" dirty="0" smtClean="0">
                <a:solidFill>
                  <a:srgbClr val="FFFF00"/>
                </a:solidFill>
                <a:effectLst>
                  <a:outerShdw blurRad="38100" dist="38100" dir="2700000" algn="tl">
                    <a:srgbClr val="000000">
                      <a:alpha val="43137"/>
                    </a:srgbClr>
                  </a:outerShdw>
                </a:effectLst>
              </a:rPr>
              <a:t>          But the olive tree said to them, </a:t>
            </a:r>
          </a:p>
          <a:p>
            <a:pPr>
              <a:lnSpc>
                <a:spcPts val="3000"/>
              </a:lnSpc>
              <a:buNone/>
            </a:pPr>
            <a:r>
              <a:rPr lang="en-US" sz="4300" dirty="0">
                <a:solidFill>
                  <a:srgbClr val="FFFF00"/>
                </a:solidFill>
                <a:effectLst>
                  <a:outerShdw blurRad="38100" dist="38100" dir="2700000" algn="tl">
                    <a:srgbClr val="000000">
                      <a:alpha val="43137"/>
                    </a:srgbClr>
                  </a:outerShdw>
                </a:effectLst>
              </a:rPr>
              <a:t> </a:t>
            </a:r>
            <a:r>
              <a:rPr lang="en-US" sz="4300" dirty="0" smtClean="0">
                <a:solidFill>
                  <a:srgbClr val="FFFF00"/>
                </a:solidFill>
                <a:effectLst>
                  <a:outerShdw blurRad="38100" dist="38100" dir="2700000" algn="tl">
                    <a:srgbClr val="000000">
                      <a:alpha val="43137"/>
                    </a:srgbClr>
                  </a:outerShdw>
                </a:effectLst>
              </a:rPr>
              <a:t>               </a:t>
            </a:r>
            <a:r>
              <a:rPr lang="en-US" sz="4300" dirty="0" smtClean="0">
                <a:solidFill>
                  <a:schemeClr val="bg1"/>
                </a:solidFill>
                <a:effectLst>
                  <a:outerShdw blurRad="38100" dist="38100" dir="2700000" algn="tl">
                    <a:srgbClr val="000000">
                      <a:alpha val="43137"/>
                    </a:srgbClr>
                  </a:outerShdw>
                </a:effectLst>
              </a:rPr>
              <a:t>'Should I cease giving my oil, </a:t>
            </a:r>
          </a:p>
          <a:p>
            <a:pPr>
              <a:lnSpc>
                <a:spcPts val="3000"/>
              </a:lnSpc>
              <a:buNone/>
            </a:pPr>
            <a:r>
              <a:rPr lang="en-US" sz="4300" dirty="0">
                <a:solidFill>
                  <a:schemeClr val="bg1"/>
                </a:solidFill>
                <a:effectLst>
                  <a:outerShdw blurRad="38100" dist="38100" dir="2700000" algn="tl">
                    <a:srgbClr val="000000">
                      <a:alpha val="43137"/>
                    </a:srgbClr>
                  </a:outerShdw>
                </a:effectLst>
              </a:rPr>
              <a:t> </a:t>
            </a:r>
            <a:r>
              <a:rPr lang="en-US" sz="4300" dirty="0" smtClean="0">
                <a:solidFill>
                  <a:schemeClr val="bg1"/>
                </a:solidFill>
                <a:effectLst>
                  <a:outerShdw blurRad="38100" dist="38100" dir="2700000" algn="tl">
                    <a:srgbClr val="000000">
                      <a:alpha val="43137"/>
                    </a:srgbClr>
                  </a:outerShdw>
                </a:effectLst>
              </a:rPr>
              <a:t>               With which they honor God </a:t>
            </a:r>
          </a:p>
          <a:p>
            <a:pPr>
              <a:lnSpc>
                <a:spcPts val="3000"/>
              </a:lnSpc>
              <a:buNone/>
            </a:pPr>
            <a:r>
              <a:rPr lang="en-US" sz="4300" dirty="0">
                <a:solidFill>
                  <a:schemeClr val="bg1"/>
                </a:solidFill>
                <a:effectLst>
                  <a:outerShdw blurRad="38100" dist="38100" dir="2700000" algn="tl">
                    <a:srgbClr val="000000">
                      <a:alpha val="43137"/>
                    </a:srgbClr>
                  </a:outerShdw>
                </a:effectLst>
              </a:rPr>
              <a:t> </a:t>
            </a:r>
            <a:r>
              <a:rPr lang="en-US" sz="4300" dirty="0" smtClean="0">
                <a:solidFill>
                  <a:schemeClr val="bg1"/>
                </a:solidFill>
                <a:effectLst>
                  <a:outerShdw blurRad="38100" dist="38100" dir="2700000" algn="tl">
                    <a:srgbClr val="000000">
                      <a:alpha val="43137"/>
                    </a:srgbClr>
                  </a:outerShdw>
                </a:effectLst>
              </a:rPr>
              <a:t>            and men, And go to sway over trees?'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978"/>
            <a:ext cx="7086600" cy="857250"/>
          </a:xfrm>
        </p:spPr>
        <p:txBody>
          <a:bodyPr/>
          <a:lstStyle/>
          <a:p>
            <a:r>
              <a:rPr lang="en-US" dirty="0" smtClean="0"/>
              <a:t>The Forgotten Prophecy</a:t>
            </a:r>
            <a:endParaRPr lang="en-US" dirty="0"/>
          </a:p>
        </p:txBody>
      </p:sp>
      <p:sp>
        <p:nvSpPr>
          <p:cNvPr id="3" name="Content Placeholder 2"/>
          <p:cNvSpPr>
            <a:spLocks noGrp="1"/>
          </p:cNvSpPr>
          <p:nvPr>
            <p:ph idx="1"/>
          </p:nvPr>
        </p:nvSpPr>
        <p:spPr>
          <a:xfrm>
            <a:off x="457200" y="1200153"/>
            <a:ext cx="8229600" cy="3943349"/>
          </a:xfrm>
        </p:spPr>
        <p:txBody>
          <a:bodyPr>
            <a:normAutofit/>
          </a:bodyPr>
          <a:lstStyle/>
          <a:p>
            <a:pPr>
              <a:buNone/>
            </a:pPr>
            <a:r>
              <a:rPr lang="en-US" dirty="0" smtClean="0">
                <a:solidFill>
                  <a:srgbClr val="FFFF00"/>
                </a:solidFill>
                <a:effectLst>
                  <a:outerShdw blurRad="38100" dist="38100" dir="2700000" algn="tl">
                    <a:srgbClr val="000000">
                      <a:alpha val="43137"/>
                    </a:srgbClr>
                  </a:outerShdw>
                </a:effectLst>
              </a:rPr>
              <a:t>	  "Then the trees said to the fig tree, </a:t>
            </a:r>
          </a:p>
          <a:p>
            <a:pPr>
              <a:buNone/>
            </a:pPr>
            <a:r>
              <a:rPr lang="en-US" dirty="0">
                <a:solidFill>
                  <a:srgbClr val="FFFF00"/>
                </a:solidFill>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'You come and reign over us!'</a:t>
            </a:r>
          </a:p>
          <a:p>
            <a:pPr>
              <a:buNone/>
            </a:pPr>
            <a:r>
              <a:rPr lang="en-US" dirty="0" smtClean="0">
                <a:solidFill>
                  <a:srgbClr val="FFFF00"/>
                </a:solidFill>
                <a:effectLst>
                  <a:outerShdw blurRad="38100" dist="38100" dir="2700000" algn="tl">
                    <a:srgbClr val="000000">
                      <a:alpha val="43137"/>
                    </a:srgbClr>
                  </a:outerShdw>
                </a:effectLst>
              </a:rPr>
              <a:t>		But the fig tree said to them, </a:t>
            </a:r>
          </a:p>
          <a:p>
            <a:pPr>
              <a:buNone/>
            </a:pPr>
            <a:r>
              <a:rPr lang="en-US" dirty="0">
                <a:solidFill>
                  <a:srgbClr val="FFFF00"/>
                </a:solidFill>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a:t>
            </a:r>
            <a:r>
              <a:rPr lang="en-US" dirty="0" smtClean="0">
                <a:solidFill>
                  <a:schemeClr val="accent6">
                    <a:lumMod val="20000"/>
                    <a:lumOff val="80000"/>
                  </a:schemeClr>
                </a:solidFill>
                <a:effectLst>
                  <a:outerShdw blurRad="38100" dist="38100" dir="2700000" algn="tl">
                    <a:srgbClr val="000000">
                      <a:alpha val="43137"/>
                    </a:srgbClr>
                  </a:outerShdw>
                </a:effectLst>
              </a:rPr>
              <a:t>'Should I cease my sweetness and my </a:t>
            </a:r>
          </a:p>
          <a:p>
            <a:pPr>
              <a:buNone/>
            </a:pPr>
            <a:r>
              <a:rPr lang="en-US" dirty="0">
                <a:solidFill>
                  <a:schemeClr val="accent6">
                    <a:lumMod val="20000"/>
                    <a:lumOff val="80000"/>
                  </a:schemeClr>
                </a:solidFill>
                <a:effectLst>
                  <a:outerShdw blurRad="38100" dist="38100" dir="2700000" algn="tl">
                    <a:srgbClr val="000000">
                      <a:alpha val="43137"/>
                    </a:srgbClr>
                  </a:outerShdw>
                </a:effectLst>
              </a:rPr>
              <a:t>	</a:t>
            </a:r>
            <a:r>
              <a:rPr lang="en-US" dirty="0" smtClean="0">
                <a:solidFill>
                  <a:schemeClr val="accent6">
                    <a:lumMod val="20000"/>
                    <a:lumOff val="80000"/>
                  </a:schemeClr>
                </a:solidFill>
                <a:effectLst>
                  <a:outerShdw blurRad="38100" dist="38100" dir="2700000" algn="tl">
                    <a:srgbClr val="000000">
                      <a:alpha val="43137"/>
                    </a:srgbClr>
                  </a:outerShdw>
                </a:effectLst>
              </a:rPr>
              <a:t>		good fruit, And go to sway </a:t>
            </a:r>
          </a:p>
          <a:p>
            <a:pPr>
              <a:buNone/>
            </a:pPr>
            <a:r>
              <a:rPr lang="en-US" dirty="0">
                <a:solidFill>
                  <a:schemeClr val="accent6">
                    <a:lumMod val="20000"/>
                    <a:lumOff val="80000"/>
                  </a:schemeClr>
                </a:solidFill>
                <a:effectLst>
                  <a:outerShdw blurRad="38100" dist="38100" dir="2700000" algn="tl">
                    <a:srgbClr val="000000">
                      <a:alpha val="43137"/>
                    </a:srgbClr>
                  </a:outerShdw>
                </a:effectLst>
              </a:rPr>
              <a:t>	</a:t>
            </a:r>
            <a:r>
              <a:rPr lang="en-US" dirty="0" smtClean="0">
                <a:solidFill>
                  <a:schemeClr val="accent6">
                    <a:lumMod val="20000"/>
                    <a:lumOff val="80000"/>
                  </a:schemeClr>
                </a:solidFill>
                <a:effectLst>
                  <a:outerShdw blurRad="38100" dist="38100" dir="2700000" algn="tl">
                    <a:srgbClr val="000000">
                      <a:alpha val="43137"/>
                    </a:srgbClr>
                  </a:outerShdw>
                </a:effectLst>
              </a:rPr>
              <a:t>			over trees?’</a:t>
            </a:r>
            <a:endParaRPr lang="en-US" dirty="0">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978"/>
            <a:ext cx="7086600" cy="857250"/>
          </a:xfrm>
        </p:spPr>
        <p:txBody>
          <a:bodyPr/>
          <a:lstStyle/>
          <a:p>
            <a:r>
              <a:rPr lang="en-US" dirty="0" smtClean="0"/>
              <a:t>The Forgotten Prophecy</a:t>
            </a:r>
            <a:endParaRPr lang="en-US" dirty="0"/>
          </a:p>
        </p:txBody>
      </p:sp>
      <p:sp>
        <p:nvSpPr>
          <p:cNvPr id="3" name="Content Placeholder 2"/>
          <p:cNvSpPr>
            <a:spLocks noGrp="1"/>
          </p:cNvSpPr>
          <p:nvPr>
            <p:ph idx="1"/>
          </p:nvPr>
        </p:nvSpPr>
        <p:spPr>
          <a:xfrm>
            <a:off x="457200" y="1200153"/>
            <a:ext cx="8229600" cy="3733799"/>
          </a:xfrm>
        </p:spPr>
        <p:txBody>
          <a:bodyPr>
            <a:normAutofit lnSpcReduction="10000"/>
          </a:bodyPr>
          <a:lstStyle/>
          <a:p>
            <a:pPr>
              <a:buNone/>
            </a:pPr>
            <a:r>
              <a:rPr lang="en-US" dirty="0" smtClean="0"/>
              <a:t>		</a:t>
            </a:r>
            <a:r>
              <a:rPr lang="en-US" sz="3600" dirty="0" smtClean="0">
                <a:solidFill>
                  <a:srgbClr val="FFFF00"/>
                </a:solidFill>
                <a:effectLst>
                  <a:outerShdw blurRad="38100" dist="38100" dir="2700000" algn="tl">
                    <a:srgbClr val="000000">
                      <a:alpha val="43137"/>
                    </a:srgbClr>
                  </a:outerShdw>
                </a:effectLst>
              </a:rPr>
              <a:t>"Then the trees said to the vine, </a:t>
            </a:r>
          </a:p>
          <a:p>
            <a:pPr>
              <a:buNone/>
            </a:pP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'You come and reign over us!’</a:t>
            </a:r>
            <a:endParaRPr lang="en-US" sz="3600" dirty="0">
              <a:solidFill>
                <a:srgbClr val="FFFF00"/>
              </a:solidFill>
              <a:effectLst>
                <a:outerShdw blurRad="38100" dist="38100" dir="2700000" algn="tl">
                  <a:srgbClr val="000000">
                    <a:alpha val="43137"/>
                  </a:srgbClr>
                </a:outerShdw>
              </a:effectLst>
            </a:endParaRPr>
          </a:p>
          <a:p>
            <a:pPr>
              <a:buNone/>
            </a:pPr>
            <a:r>
              <a:rPr lang="en-US" sz="3600" dirty="0" smtClean="0">
                <a:solidFill>
                  <a:srgbClr val="FFFF00"/>
                </a:solidFill>
                <a:effectLst>
                  <a:outerShdw blurRad="38100" dist="38100" dir="2700000" algn="tl">
                    <a:srgbClr val="000000">
                      <a:alpha val="43137"/>
                    </a:srgbClr>
                  </a:outerShdw>
                </a:effectLst>
              </a:rPr>
              <a:t>			But the vine said to them, </a:t>
            </a:r>
          </a:p>
          <a:p>
            <a:pPr>
              <a:buNone/>
            </a:pP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a:t>
            </a:r>
            <a:r>
              <a:rPr lang="en-US" sz="3600" dirty="0" smtClean="0">
                <a:solidFill>
                  <a:srgbClr val="FF0000"/>
                </a:solidFill>
                <a:effectLst>
                  <a:outerShdw blurRad="38100" dist="38100" dir="2700000" algn="tl">
                    <a:srgbClr val="000000">
                      <a:alpha val="43137"/>
                    </a:srgbClr>
                  </a:outerShdw>
                </a:effectLst>
              </a:rPr>
              <a:t>'Should I cease my new wine, </a:t>
            </a:r>
          </a:p>
          <a:p>
            <a:pPr>
              <a:buNone/>
            </a:pPr>
            <a:r>
              <a:rPr lang="en-US" sz="3600" dirty="0">
                <a:solidFill>
                  <a:srgbClr val="FF0000"/>
                </a:solidFill>
                <a:effectLst>
                  <a:outerShdw blurRad="38100" dist="38100" dir="2700000" algn="tl">
                    <a:srgbClr val="000000">
                      <a:alpha val="43137"/>
                    </a:srgbClr>
                  </a:outerShdw>
                </a:effectLst>
              </a:rPr>
              <a:t>	</a:t>
            </a:r>
            <a:r>
              <a:rPr lang="en-US" sz="3600" dirty="0" smtClean="0">
                <a:solidFill>
                  <a:srgbClr val="FF0000"/>
                </a:solidFill>
                <a:effectLst>
                  <a:outerShdw blurRad="38100" dist="38100" dir="2700000" algn="tl">
                    <a:srgbClr val="000000">
                      <a:alpha val="43137"/>
                    </a:srgbClr>
                  </a:outerShdw>
                </a:effectLst>
              </a:rPr>
              <a:t>	Which cheers both God and men,</a:t>
            </a:r>
          </a:p>
          <a:p>
            <a:pPr>
              <a:buNone/>
            </a:pPr>
            <a:r>
              <a:rPr lang="en-US" sz="3600" dirty="0">
                <a:solidFill>
                  <a:srgbClr val="FF0000"/>
                </a:solidFill>
                <a:effectLst>
                  <a:outerShdw blurRad="38100" dist="38100" dir="2700000" algn="tl">
                    <a:srgbClr val="000000">
                      <a:alpha val="43137"/>
                    </a:srgbClr>
                  </a:outerShdw>
                </a:effectLst>
              </a:rPr>
              <a:t>	</a:t>
            </a:r>
            <a:r>
              <a:rPr lang="en-US" sz="3600" dirty="0" smtClean="0">
                <a:solidFill>
                  <a:srgbClr val="FF0000"/>
                </a:solidFill>
                <a:effectLst>
                  <a:outerShdw blurRad="38100" dist="38100" dir="2700000" algn="tl">
                    <a:srgbClr val="000000">
                      <a:alpha val="43137"/>
                    </a:srgbClr>
                  </a:outerShdw>
                </a:effectLst>
              </a:rPr>
              <a:t>		 And go to sway over trees?’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mble-botanical-print.jpg"/>
          <p:cNvPicPr>
            <a:picLocks noChangeAspect="1"/>
          </p:cNvPicPr>
          <p:nvPr/>
        </p:nvPicPr>
        <p:blipFill>
          <a:blip r:embed="rId2" cstate="print"/>
          <a:stretch>
            <a:fillRect/>
          </a:stretch>
        </p:blipFill>
        <p:spPr>
          <a:xfrm rot="16200000">
            <a:off x="-1657347" y="1657348"/>
            <a:ext cx="5143500" cy="1828800"/>
          </a:xfrm>
          <a:prstGeom prst="rect">
            <a:avLst/>
          </a:prstGeom>
        </p:spPr>
      </p:pic>
      <p:sp>
        <p:nvSpPr>
          <p:cNvPr id="5" name="Content Placeholder 4"/>
          <p:cNvSpPr>
            <a:spLocks noGrp="1"/>
          </p:cNvSpPr>
          <p:nvPr>
            <p:ph idx="1"/>
          </p:nvPr>
        </p:nvSpPr>
        <p:spPr>
          <a:xfrm>
            <a:off x="1600200" y="438150"/>
            <a:ext cx="7543800" cy="4705350"/>
          </a:xfrm>
        </p:spPr>
        <p:txBody>
          <a:bodyPr>
            <a:normAutofit/>
          </a:bodyPr>
          <a:lstStyle/>
          <a:p>
            <a:pPr algn="ctr">
              <a:buNone/>
            </a:pPr>
            <a:r>
              <a:rPr lang="en-US" b="1" dirty="0" smtClean="0">
                <a:ln w="38100" cmpd="sng">
                  <a:noFill/>
                  <a:bevel/>
                </a:ln>
              </a:rPr>
              <a:t>"Then all the trees said to the bramble,</a:t>
            </a:r>
          </a:p>
          <a:p>
            <a:pPr algn="ctr">
              <a:buNone/>
            </a:pPr>
            <a:r>
              <a:rPr lang="en-US" b="1" dirty="0" smtClean="0">
                <a:ln w="38100" cmpd="sng">
                  <a:noFill/>
                  <a:bevel/>
                </a:ln>
              </a:rPr>
              <a:t>'You come and reign over us!’</a:t>
            </a:r>
          </a:p>
          <a:p>
            <a:pPr algn="ctr">
              <a:buNone/>
            </a:pPr>
            <a:r>
              <a:rPr lang="en-US" b="1" dirty="0" smtClean="0">
                <a:ln w="38100" cmpd="sng">
                  <a:noFill/>
                  <a:bevel/>
                </a:ln>
              </a:rPr>
              <a:t>And the bramble said to the trees, </a:t>
            </a:r>
          </a:p>
          <a:p>
            <a:pPr algn="ctr">
              <a:buNone/>
            </a:pPr>
            <a:r>
              <a:rPr lang="en-US" b="1" dirty="0" smtClean="0">
                <a:ln w="38100" cmpd="sng">
                  <a:noFill/>
                  <a:bevel/>
                </a:ln>
              </a:rPr>
              <a:t>'If in truth you anoint me as king over you, </a:t>
            </a:r>
          </a:p>
          <a:p>
            <a:pPr algn="ctr">
              <a:buNone/>
            </a:pPr>
            <a:r>
              <a:rPr lang="en-US" b="1" dirty="0" smtClean="0">
                <a:ln w="38100" cmpd="sng">
                  <a:noFill/>
                  <a:bevel/>
                </a:ln>
              </a:rPr>
              <a:t>	Then come and take shelter in my shade; </a:t>
            </a:r>
          </a:p>
          <a:p>
            <a:pPr algn="ctr">
              <a:buNone/>
            </a:pPr>
            <a:r>
              <a:rPr lang="en-US" b="1" dirty="0" smtClean="0">
                <a:ln w="38100" cmpd="sng">
                  <a:noFill/>
                  <a:bevel/>
                </a:ln>
              </a:rPr>
              <a:t>But if not, let fire come out of </a:t>
            </a:r>
          </a:p>
          <a:p>
            <a:pPr algn="ctr">
              <a:buNone/>
            </a:pPr>
            <a:r>
              <a:rPr lang="en-US" b="1" dirty="0" smtClean="0">
                <a:ln w="38100" cmpd="sng">
                  <a:noFill/>
                  <a:bevel/>
                </a:ln>
              </a:rPr>
              <a:t>the bramble and devour the cedars of Lebanon!'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19150"/>
            <a:ext cx="6781800" cy="4324350"/>
          </a:xfrm>
        </p:spPr>
        <p:txBody>
          <a:bodyPr/>
          <a:lstStyle/>
          <a:p>
            <a:pPr>
              <a:buNone/>
            </a:pPr>
            <a:r>
              <a:rPr lang="en-US" dirty="0" smtClean="0">
                <a:solidFill>
                  <a:schemeClr val="bg1">
                    <a:lumMod val="95000"/>
                  </a:schemeClr>
                </a:solidFill>
              </a:rPr>
              <a:t>RIDICULOUS:  Majestic, Productive trees ruled by ground clutter.</a:t>
            </a:r>
          </a:p>
          <a:p>
            <a:pPr>
              <a:buNone/>
            </a:pPr>
            <a:r>
              <a:rPr lang="en-US" dirty="0" smtClean="0">
                <a:solidFill>
                  <a:schemeClr val="bg1">
                    <a:lumMod val="95000"/>
                  </a:schemeClr>
                </a:solidFill>
              </a:rPr>
              <a:t>DANGEROUS:  Dried up briars and bramble created a fire hazard.</a:t>
            </a:r>
          </a:p>
          <a:p>
            <a:pPr algn="ctr">
              <a:buNone/>
            </a:pPr>
            <a:r>
              <a:rPr lang="en-US" sz="7200" dirty="0" smtClean="0">
                <a:solidFill>
                  <a:schemeClr val="bg1">
                    <a:lumMod val="95000"/>
                  </a:schemeClr>
                </a:solidFill>
              </a:rPr>
              <a:t>NONSENSE!!!</a:t>
            </a:r>
            <a:endParaRPr lang="en-US" sz="7200" dirty="0">
              <a:solidFill>
                <a:schemeClr val="bg1">
                  <a:lumMod val="9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But this prophecy was not really about trees. </a:t>
            </a:r>
          </a:p>
          <a:p>
            <a:r>
              <a:rPr lang="en-US" dirty="0" smtClean="0"/>
              <a:t>It was about the people of </a:t>
            </a:r>
            <a:r>
              <a:rPr lang="en-US" dirty="0" err="1" smtClean="0"/>
              <a:t>Shechem</a:t>
            </a:r>
            <a:r>
              <a:rPr lang="en-US" dirty="0" smtClean="0"/>
              <a:t> and a power-hungry son of Gideon named </a:t>
            </a:r>
            <a:r>
              <a:rPr lang="en-US" dirty="0" err="1" smtClean="0"/>
              <a:t>Abimelech</a:t>
            </a:r>
            <a:r>
              <a:rPr lang="en-US" dirty="0" smtClean="0"/>
              <a:t>.</a:t>
            </a:r>
            <a:endParaRPr lang="en-US" dirty="0"/>
          </a:p>
        </p:txBody>
      </p:sp>
      <p:sp>
        <p:nvSpPr>
          <p:cNvPr id="2" name="Title 1"/>
          <p:cNvSpPr>
            <a:spLocks noGrp="1"/>
          </p:cNvSpPr>
          <p:nvPr>
            <p:ph type="title"/>
          </p:nvPr>
        </p:nvSpPr>
        <p:spPr/>
        <p:txBody>
          <a:bodyPr/>
          <a:lstStyle/>
          <a:p>
            <a:r>
              <a:rPr lang="en-US" dirty="0" err="1" smtClean="0"/>
              <a:t>Jotham</a:t>
            </a:r>
            <a:r>
              <a:rPr lang="en-US" dirty="0" smtClean="0"/>
              <a:t>:  Prophet to the Plants?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0998"/>
            <a:ext cx="8229600" cy="3137153"/>
          </a:xfrm>
        </p:spPr>
        <p:txBody>
          <a:bodyPr/>
          <a:lstStyle/>
          <a:p>
            <a:r>
              <a:rPr lang="en-US" b="1" dirty="0" smtClean="0"/>
              <a:t>Then the men of Israel said to Gideon, "Rule over us, both you and your son, and your grandson also; for you have delivered us from the hand of </a:t>
            </a:r>
            <a:r>
              <a:rPr lang="en-US" b="1" dirty="0" err="1" smtClean="0"/>
              <a:t>Midian</a:t>
            </a:r>
            <a:r>
              <a:rPr lang="en-US" b="1" dirty="0" smtClean="0"/>
              <a:t>."</a:t>
            </a:r>
          </a:p>
          <a:p>
            <a:r>
              <a:rPr lang="en-US" b="1" dirty="0" smtClean="0"/>
              <a:t> But Gideon said to them, "I </a:t>
            </a:r>
            <a:r>
              <a:rPr lang="en-US" b="1" dirty="0" smtClean="0">
                <a:solidFill>
                  <a:srgbClr val="FF0000"/>
                </a:solidFill>
              </a:rPr>
              <a:t>will not </a:t>
            </a:r>
            <a:r>
              <a:rPr lang="en-US" b="1" dirty="0" smtClean="0"/>
              <a:t>rule over you, nor shall my son rule over you; </a:t>
            </a:r>
            <a:r>
              <a:rPr lang="en-US" b="1" dirty="0" smtClean="0">
                <a:solidFill>
                  <a:srgbClr val="FF0000"/>
                </a:solidFill>
              </a:rPr>
              <a:t>the LORD shall rule over you</a:t>
            </a:r>
            <a:r>
              <a:rPr lang="en-US" b="1" dirty="0" smtClean="0"/>
              <a:t>."</a:t>
            </a:r>
            <a:endParaRPr lang="en-US" b="1" dirty="0"/>
          </a:p>
        </p:txBody>
      </p:sp>
      <p:sp>
        <p:nvSpPr>
          <p:cNvPr id="3" name="Title 2"/>
          <p:cNvSpPr>
            <a:spLocks noGrp="1"/>
          </p:cNvSpPr>
          <p:nvPr>
            <p:ph type="title"/>
          </p:nvPr>
        </p:nvSpPr>
        <p:spPr/>
        <p:txBody>
          <a:bodyPr/>
          <a:lstStyle/>
          <a:p>
            <a:r>
              <a:rPr lang="en-US" dirty="0" smtClean="0"/>
              <a:t>Judges 8:22-23</a:t>
            </a:r>
            <a:endParaRPr lang="en-US" dirty="0"/>
          </a:p>
        </p:txBody>
      </p:sp>
      <p:sp>
        <p:nvSpPr>
          <p:cNvPr id="4" name="TextBox 3"/>
          <p:cNvSpPr txBox="1"/>
          <p:nvPr/>
        </p:nvSpPr>
        <p:spPr>
          <a:xfrm>
            <a:off x="4343400" y="3790951"/>
            <a:ext cx="4800600" cy="1384995"/>
          </a:xfrm>
          <a:prstGeom prst="rect">
            <a:avLst/>
          </a:prstGeom>
          <a:noFill/>
        </p:spPr>
        <p:txBody>
          <a:bodyPr wrap="square" rtlCol="0">
            <a:spAutoFit/>
          </a:bodyPr>
          <a:lstStyle/>
          <a:p>
            <a:r>
              <a:rPr lang="en-US" sz="2800" dirty="0" smtClean="0"/>
              <a:t>*Most people think of the days of Samuel as the first time Israel sought a king.</a:t>
            </a:r>
            <a:endParaRPr lang="en-US" sz="2800" dirty="0"/>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Solst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TotalTime>
  <Words>1303</Words>
  <Application>Microsoft Office PowerPoint</Application>
  <PresentationFormat>On-screen Show (16:9)</PresentationFormat>
  <Paragraphs>92</Paragraphs>
  <Slides>22</Slides>
  <Notes>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Custom Design</vt:lpstr>
      <vt:lpstr>1_Office Theme</vt:lpstr>
      <vt:lpstr>Concourse</vt:lpstr>
      <vt:lpstr>Solstice</vt:lpstr>
      <vt:lpstr>Slide 1</vt:lpstr>
      <vt:lpstr>The Forgotten Prophecy</vt:lpstr>
      <vt:lpstr>The Forgotten Prophecy</vt:lpstr>
      <vt:lpstr>The Forgotten Prophecy</vt:lpstr>
      <vt:lpstr>The Forgotten Prophecy</vt:lpstr>
      <vt:lpstr>Slide 6</vt:lpstr>
      <vt:lpstr>Slide 7</vt:lpstr>
      <vt:lpstr>Jotham:  Prophet to the Plants?</vt:lpstr>
      <vt:lpstr>Judges 8:22-23</vt:lpstr>
      <vt:lpstr>The TOTALLY Black Sheep</vt:lpstr>
      <vt:lpstr>Really BAD Reason to Choose a Leader</vt:lpstr>
      <vt:lpstr>Judges 9:4-6</vt:lpstr>
      <vt:lpstr>Really GOOD Reason NOT to choose someone as your leader</vt:lpstr>
      <vt:lpstr>Really GOOD Reason NOT to choose someone as your leader</vt:lpstr>
      <vt:lpstr>But I Thought God Chose Rulers</vt:lpstr>
      <vt:lpstr>But I Thought God Chose Rulers</vt:lpstr>
      <vt:lpstr>But I Thought God Chose Rulers</vt:lpstr>
      <vt:lpstr>But He Allows Man to Have a Say</vt:lpstr>
      <vt:lpstr>But He Allows Man to Have a Say</vt:lpstr>
      <vt:lpstr>Heed the Words of Jotham</vt:lpstr>
      <vt:lpstr>That is EXACTLY what happened</vt:lpstr>
      <vt:lpstr>What does the Forgotten Prophecy say to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dc:creator>
  <cp:lastModifiedBy>Maria</cp:lastModifiedBy>
  <cp:revision>23</cp:revision>
  <dcterms:created xsi:type="dcterms:W3CDTF">2020-10-31T23:17:19Z</dcterms:created>
  <dcterms:modified xsi:type="dcterms:W3CDTF">2020-11-01T22:03:47Z</dcterms:modified>
</cp:coreProperties>
</file>