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8" r:id="rId29"/>
    <p:sldId id="284" r:id="rId30"/>
    <p:sldId id="29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2" r:id="rId39"/>
    <p:sldId id="292" r:id="rId40"/>
    <p:sldId id="303" r:id="rId41"/>
    <p:sldId id="293" r:id="rId42"/>
    <p:sldId id="294" r:id="rId43"/>
    <p:sldId id="295" r:id="rId44"/>
    <p:sldId id="304" r:id="rId45"/>
    <p:sldId id="297" r:id="rId46"/>
    <p:sldId id="300" r:id="rId47"/>
    <p:sldId id="301" r:id="rId48"/>
    <p:sldId id="256" r:id="rId49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A6F5-CD9D-4103-A60D-061452A23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D798B-B4F4-4E52-A75C-D0033F125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5CBF-3978-49D3-9AD9-94CF579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D93DC-9956-4F52-A4BC-DF56D076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33EC-4B63-4D07-877D-EE840315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8D11-4070-48A2-A67C-51A9E5E2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9B5-1E1E-49D9-B3BF-5775414D5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B96C6-FF13-4F2F-83B0-D430061C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498D-B379-450D-941A-31585D74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41DF-0BA4-4403-BDE0-AB27AD8F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11F25-CA70-4F6C-A9D2-092F49895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EDB10-08EB-483C-A890-AD2F0399F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64AE-A996-4173-83EC-12584AEC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ABCA-F6C6-4B0F-838D-C25E9F47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33FA-D86F-497F-A637-82987651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D692-D3EA-439D-82F7-774B9B88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ECAF-2B9D-46E7-A05A-484EC72B3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723A0-7BDF-4B4C-8405-87C387A1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9C2E-5321-407A-B707-85C5A8C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2656-CC24-4E3F-B46F-F4328F00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C33A-CB79-4EED-844A-EB58EDF0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6F65E-5952-46FB-B8C8-3567AB4B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183AE-8119-4870-9CCB-BC578C74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0C2B-6F5A-4CA6-9FC9-B4030EA9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ADD8-19FF-42EA-AEB6-72EC1955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26B6-9E68-4BFD-8490-5989725F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9B7B-16C5-4F50-981F-2A7D79B62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2BEF8-07DA-414B-8EEF-C4D276A74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180AC-7962-4D9B-A3DA-C1CE82A0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5CB5A-EF95-4312-9F7B-4BC6D797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F3B11-9DDA-4559-9ECA-0B58A2A0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CC3E-CF6E-49A4-BC33-D0CA1A92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124F-D137-421E-98E2-F7EB0EA2D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E0C36-92E2-4DDF-8B06-F3C12B1D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69FF2-DA3C-4177-95AB-E4E6A860E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2AE1C-81CF-4F04-AEC6-9E264FF1D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026F2-785A-4F0F-A8A0-1CF2CCE4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8A56E-E6DD-471A-8CA1-84D2CA54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05EAC-D9EC-402B-AC0E-810FB16B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33E4-60F5-4112-BBC9-0DD2599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B84DE-D9A2-46BF-BBD5-CF03F328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C7D8F-D2D4-46A9-8181-243F5120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446EB-5146-43B7-9799-D256122B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DB700-E48C-465C-95C4-7C7E93C1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A707A-551C-4CFE-B4D9-B0B67F5C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59739-52FA-4581-8D21-9EA99EF5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C7DF-C84E-4386-A9FB-ECC23857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754F-66EB-4F2F-B32A-A13D8526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3BCA1-75C3-4E9F-A440-1D012F0ED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C1F30-931B-4D8D-AD86-5A8DF043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72B68-F7DF-4A33-8FA5-B47CEDDE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5B6F1-3CBD-4C3A-BFF3-B8BC461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FE8-3ACF-44CC-A13D-196F2FB3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AD802-DB38-4914-8E41-6FA2E711D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803D4-9E36-44E9-9A9F-82A833E7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B01A5-7243-4E11-AABE-8CD657E4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4075B-346A-47D4-A53A-F586221D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9F4D6-795A-4F2A-A552-FD58243D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EF69A-2419-46D5-A6B6-9292196A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F814A-6F15-435C-BB3D-77D98E83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5C210-8697-4D33-84B8-DFD4605D8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B16C-906F-49AF-B720-6AA0C97568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2A03-133B-4FC5-908C-BCC0AACC6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DE825-4263-4F21-85A9-E9891E312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C58B-02C5-491C-9DF4-78370A64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7CD7-2F74-4682-AA99-2DA1358E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53ED-4014-4E70-8BAC-860246E6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B298A-7B37-4267-8C5F-BA8B76D7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3756208"/>
          </a:xfrm>
        </p:spPr>
        <p:txBody>
          <a:bodyPr>
            <a:noAutofit/>
          </a:bodyPr>
          <a:lstStyle/>
          <a:p>
            <a:r>
              <a:rPr lang="en-US" sz="3600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SECOND COMING IS PAST</a:t>
            </a:r>
          </a:p>
          <a:p>
            <a:r>
              <a:rPr lang="en-US" sz="3600" b="1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FINAL JUDGMENT IS PAST</a:t>
            </a:r>
          </a:p>
          <a:p>
            <a:r>
              <a:rPr lang="en-US" sz="3600" b="1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END OF THE WORLD IS PAST</a:t>
            </a:r>
          </a:p>
          <a:p>
            <a:r>
              <a:rPr lang="en-US" sz="3600" b="1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OLD &amp; NEW COVENANTS IN FORCE</a:t>
            </a:r>
          </a:p>
          <a:p>
            <a:r>
              <a:rPr lang="en-US" sz="3600" b="1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DENIES RESURRECTION OF THE DEAD</a:t>
            </a:r>
          </a:p>
          <a:p>
            <a:r>
              <a:rPr lang="en-US" sz="3600" b="1" dirty="0"/>
              <a:t>  ALL BIBLE PROPHECY WAS FULFILLED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10" y="2736667"/>
            <a:ext cx="10964090" cy="3756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2 Timothy 2:17-18 </a:t>
            </a:r>
            <a:r>
              <a:rPr lang="en-US" sz="4400" dirty="0"/>
              <a:t> </a:t>
            </a:r>
            <a:r>
              <a:rPr lang="en-US" sz="4400" i="1" dirty="0"/>
              <a:t>And their message will </a:t>
            </a:r>
            <a:r>
              <a:rPr lang="en-US" sz="4400" i="1" u="sng" dirty="0"/>
              <a:t>spread like cancer</a:t>
            </a:r>
            <a:r>
              <a:rPr lang="en-US" sz="4400" i="1" dirty="0"/>
              <a:t>. Hymenaeus and </a:t>
            </a:r>
            <a:r>
              <a:rPr lang="en-US" sz="4400" i="1" dirty="0" err="1"/>
              <a:t>Philetus</a:t>
            </a:r>
            <a:r>
              <a:rPr lang="en-US" sz="4400" i="1" dirty="0"/>
              <a:t> are of this sort, </a:t>
            </a:r>
            <a:r>
              <a:rPr lang="en-US" sz="4400" i="1" baseline="30000" dirty="0"/>
              <a:t>18 </a:t>
            </a:r>
            <a:r>
              <a:rPr lang="en-US" sz="4400" i="1" dirty="0"/>
              <a:t> who have strayed concerning the truth, saying that </a:t>
            </a:r>
            <a:r>
              <a:rPr lang="en-US" sz="4400" i="1" u="sng" dirty="0"/>
              <a:t>the resurrection is already past; and they overthrow the faith of some</a:t>
            </a:r>
            <a:r>
              <a:rPr lang="en-US" sz="4400" i="1" dirty="0"/>
              <a:t>. </a:t>
            </a:r>
          </a:p>
          <a:p>
            <a:endParaRPr lang="en-US" sz="2400" b="1" dirty="0"/>
          </a:p>
          <a:p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10" y="2736667"/>
            <a:ext cx="10964090" cy="3756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2 Thessalonians 2:1-2 </a:t>
            </a:r>
            <a:r>
              <a:rPr lang="en-US" sz="4000" b="1" baseline="30000" dirty="0"/>
              <a:t> </a:t>
            </a:r>
            <a:r>
              <a:rPr lang="en-US" sz="4000" dirty="0"/>
              <a:t> </a:t>
            </a:r>
            <a:r>
              <a:rPr lang="en-US" sz="4000" i="1" dirty="0"/>
              <a:t>Now, brethren, concerning the coming of our Lord Jesus Christ and our gathering together to Him, we ask you, </a:t>
            </a:r>
            <a:r>
              <a:rPr lang="en-US" sz="4000" i="1" baseline="30000" dirty="0"/>
              <a:t>2 </a:t>
            </a:r>
            <a:r>
              <a:rPr lang="en-US" sz="4000" i="1" dirty="0"/>
              <a:t> </a:t>
            </a:r>
            <a:r>
              <a:rPr lang="en-US" sz="4000" i="1" u="sng" dirty="0"/>
              <a:t>not to be soon shaken in mind or troubled, either by spirit or by word or by letter, as if from us, as though the day of Christ had come.</a:t>
            </a:r>
            <a:r>
              <a:rPr lang="en-US" sz="4000" i="1" dirty="0"/>
              <a:t> </a:t>
            </a:r>
            <a:endParaRPr lang="en-US" sz="4000" b="1" i="1" dirty="0"/>
          </a:p>
          <a:p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8331"/>
            <a:ext cx="10515599" cy="2272936"/>
          </a:xfrm>
        </p:spPr>
        <p:txBody>
          <a:bodyPr/>
          <a:lstStyle/>
          <a:p>
            <a:r>
              <a:rPr lang="en-US" sz="5400" dirty="0"/>
              <a:t> 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REALIZED ESCHATOLOGY</a:t>
            </a:r>
          </a:p>
          <a:p>
            <a:r>
              <a:rPr lang="en-US" sz="5400" b="1" dirty="0"/>
              <a:t>  PREMILLENNIALISM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EAED-3746-43CC-B75A-21022966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C0D2B-5AC4-4663-9035-300639AB1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F5080-AC43-4BA5-A2F7-E15BD9E8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805"/>
            <a:ext cx="10515599" cy="2836818"/>
          </a:xfrm>
        </p:spPr>
        <p:txBody>
          <a:bodyPr>
            <a:normAutofit/>
          </a:bodyPr>
          <a:lstStyle/>
          <a:p>
            <a:r>
              <a:rPr lang="en-US" sz="5400" dirty="0"/>
              <a:t> 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REALIZED ESCHATOLOGY</a:t>
            </a:r>
          </a:p>
          <a:p>
            <a:r>
              <a:rPr lang="en-US" sz="5400" b="1" dirty="0"/>
              <a:t> 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PREMILLENNIALISM</a:t>
            </a:r>
          </a:p>
          <a:p>
            <a:r>
              <a:rPr lang="en-US" sz="5400" b="1" dirty="0"/>
              <a:t>  IGNORANCE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IGNORANCE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82"/>
            <a:ext cx="10515599" cy="3831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Matthew 24:6-7 </a:t>
            </a:r>
            <a:r>
              <a:rPr lang="en-US" sz="4000" baseline="30000" dirty="0"/>
              <a:t> </a:t>
            </a:r>
            <a:r>
              <a:rPr lang="en-US" sz="4000" dirty="0"/>
              <a:t> </a:t>
            </a:r>
            <a:r>
              <a:rPr lang="en-US" sz="4000" i="1" dirty="0"/>
              <a:t>And you will hear of </a:t>
            </a:r>
            <a:r>
              <a:rPr lang="en-US" sz="4000" b="1" i="1" u="sng" dirty="0"/>
              <a:t>wars and rumors of wars</a:t>
            </a:r>
            <a:r>
              <a:rPr lang="en-US" sz="4000" i="1" dirty="0"/>
              <a:t>. See that you are not troubled; for all these things must come to pass, but the end is not yet. </a:t>
            </a:r>
            <a:r>
              <a:rPr lang="en-US" sz="4000" i="1" baseline="30000" dirty="0"/>
              <a:t>7 </a:t>
            </a:r>
            <a:r>
              <a:rPr lang="en-US" sz="4000" i="1" dirty="0"/>
              <a:t> For </a:t>
            </a:r>
            <a:r>
              <a:rPr lang="en-US" sz="4000" b="1" i="1" u="sng" dirty="0"/>
              <a:t>nation will rise against nation</a:t>
            </a:r>
            <a:r>
              <a:rPr lang="en-US" sz="4000" i="1" dirty="0"/>
              <a:t>, and kingdom against kingdom. And there will be </a:t>
            </a:r>
            <a:r>
              <a:rPr lang="en-US" sz="4000" i="1" u="sng" dirty="0"/>
              <a:t>famines</a:t>
            </a:r>
            <a:r>
              <a:rPr lang="en-US" sz="4000" i="1" dirty="0"/>
              <a:t>, </a:t>
            </a:r>
            <a:r>
              <a:rPr lang="en-US" sz="4000" i="1" u="sng" dirty="0"/>
              <a:t>pestilences</a:t>
            </a:r>
            <a:r>
              <a:rPr lang="en-US" sz="4000" i="1" dirty="0"/>
              <a:t>, and </a:t>
            </a:r>
            <a:r>
              <a:rPr lang="en-US" sz="4000" i="1" u="sng" dirty="0"/>
              <a:t>earthquakes</a:t>
            </a:r>
            <a:r>
              <a:rPr lang="en-US" sz="4000" i="1" dirty="0"/>
              <a:t> in various places. </a:t>
            </a:r>
            <a:endParaRPr lang="en-US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12869"/>
            <a:ext cx="10256519" cy="2438398"/>
          </a:xfrm>
        </p:spPr>
        <p:txBody>
          <a:bodyPr/>
          <a:lstStyle/>
          <a:p>
            <a:r>
              <a:rPr lang="en-US" sz="5400" dirty="0"/>
              <a:t>  </a:t>
            </a:r>
            <a:r>
              <a:rPr lang="en-US" sz="5400" b="1" dirty="0">
                <a:solidFill>
                  <a:srgbClr val="00B050"/>
                </a:solidFill>
              </a:rPr>
              <a:t>THE CONFUSION</a:t>
            </a:r>
          </a:p>
          <a:p>
            <a:r>
              <a:rPr lang="en-US" sz="5400" b="1" dirty="0"/>
              <a:t>  THE COMPREHENSIVE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dirty="0"/>
              <a:t>COMPREHENSIVE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5086"/>
            <a:ext cx="10515599" cy="34224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/>
              <a:t>Matthew 21-23 &amp; 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21-23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599" cy="2971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God’s Coming Judgment Upon the Jews and Jerusalem for the Rejection of Jesus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290" y="3042288"/>
            <a:ext cx="8314509" cy="25834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INTERPRET DIFFICULT PASSAGES IN LIGHT OF EASY TO UNDERSTAND PASSAGES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149" y="2978331"/>
            <a:ext cx="7443650" cy="3422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Triumphal Entry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Cleansing of the Temple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3108959"/>
            <a:ext cx="10787742" cy="3291841"/>
          </a:xfrm>
        </p:spPr>
        <p:txBody>
          <a:bodyPr>
            <a:noAutofit/>
          </a:bodyPr>
          <a:lstStyle/>
          <a:p>
            <a:r>
              <a:rPr lang="en-US" sz="5400" b="1" dirty="0"/>
              <a:t>  Two Sons					21:28-32	</a:t>
            </a:r>
          </a:p>
          <a:p>
            <a:r>
              <a:rPr lang="en-US" sz="5400" b="1" dirty="0"/>
              <a:t>  Wicked Vine Dressers	21:33-44</a:t>
            </a:r>
          </a:p>
          <a:p>
            <a:r>
              <a:rPr lang="en-US" sz="5400" b="1" dirty="0"/>
              <a:t>  Marriage Feast			22:1-14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57" y="3648891"/>
            <a:ext cx="8654142" cy="2751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Stinging Rebuke of the Jewish Leaders for Their Hypocrisy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3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108959"/>
            <a:ext cx="10726782" cy="3291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Matthew 23:34 </a:t>
            </a:r>
            <a:r>
              <a:rPr lang="en-US" sz="4400" dirty="0"/>
              <a:t> </a:t>
            </a:r>
            <a:r>
              <a:rPr lang="en-US" sz="4400" i="1" dirty="0"/>
              <a:t>Therefore, indeed, I send you </a:t>
            </a:r>
            <a:r>
              <a:rPr lang="en-US" sz="4400" b="1" i="1" u="sng" dirty="0"/>
              <a:t>prophets</a:t>
            </a:r>
            <a:r>
              <a:rPr lang="en-US" sz="4400" i="1" dirty="0"/>
              <a:t>, </a:t>
            </a:r>
            <a:r>
              <a:rPr lang="en-US" sz="4400" b="1" i="1" u="sng" dirty="0"/>
              <a:t>wise men</a:t>
            </a:r>
            <a:r>
              <a:rPr lang="en-US" sz="4400" i="1" dirty="0"/>
              <a:t>, and </a:t>
            </a:r>
            <a:r>
              <a:rPr lang="en-US" sz="4400" b="1" i="1" u="sng" dirty="0"/>
              <a:t>scribe</a:t>
            </a:r>
            <a:r>
              <a:rPr lang="en-US" sz="4400" i="1" dirty="0"/>
              <a:t>s: some of them you will kill and crucify, and some of them you will scourge in your synagogues and persecute from city to city, </a:t>
            </a: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879725"/>
            <a:ext cx="10726782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Matthew 23:35-36 </a:t>
            </a:r>
            <a:r>
              <a:rPr lang="en-US" sz="4000" baseline="30000" dirty="0"/>
              <a:t> </a:t>
            </a:r>
            <a:r>
              <a:rPr lang="en-US" sz="4000" dirty="0"/>
              <a:t> </a:t>
            </a:r>
            <a:r>
              <a:rPr lang="en-US" sz="4000" i="1" dirty="0"/>
              <a:t>that on you may come all the righteous blood shed on the earth, from the blood of righteous Abel to the blood of Zechariah, son of </a:t>
            </a:r>
            <a:r>
              <a:rPr lang="en-US" sz="4000" i="1" dirty="0" err="1"/>
              <a:t>Berechiah</a:t>
            </a:r>
            <a:r>
              <a:rPr lang="en-US" sz="4000" i="1" dirty="0"/>
              <a:t>, whom you murdered between the temple and the altar. </a:t>
            </a:r>
            <a:r>
              <a:rPr lang="en-US" sz="4000" i="1" baseline="30000" dirty="0"/>
              <a:t>36 </a:t>
            </a:r>
            <a:r>
              <a:rPr lang="en-US" sz="4000" i="1" dirty="0"/>
              <a:t> Assuredly, I say to you, all these things will come </a:t>
            </a:r>
            <a:r>
              <a:rPr lang="en-US" sz="4000" b="1" i="1" u="sng" dirty="0"/>
              <a:t>upon this generation</a:t>
            </a:r>
            <a:r>
              <a:rPr lang="en-US" sz="4000" i="1" dirty="0"/>
              <a:t>. </a:t>
            </a:r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778035"/>
            <a:ext cx="10726782" cy="3622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Matthew 23:37-38 </a:t>
            </a:r>
            <a:r>
              <a:rPr lang="en-US" sz="4000" baseline="30000" dirty="0"/>
              <a:t> </a:t>
            </a:r>
            <a:r>
              <a:rPr lang="en-US" sz="4000" dirty="0"/>
              <a:t> </a:t>
            </a:r>
            <a:r>
              <a:rPr lang="en-US" sz="4000" i="1" dirty="0"/>
              <a:t>"O Jerusalem, Jerusalem, the one who kills the prophets and stones those who are sent to her! How often I wanted to gather your children together, as a hen gathers her chicks under her wings, but you were not willing! </a:t>
            </a:r>
            <a:r>
              <a:rPr lang="en-US" sz="4000" i="1" baseline="30000" dirty="0"/>
              <a:t>38 </a:t>
            </a:r>
            <a:r>
              <a:rPr lang="en-US" sz="4000" i="1" dirty="0"/>
              <a:t> See! </a:t>
            </a:r>
            <a:r>
              <a:rPr lang="en-US" sz="4000" b="1" i="1" u="sng" dirty="0"/>
              <a:t>Your house </a:t>
            </a:r>
            <a:r>
              <a:rPr lang="en-US" sz="4000" i="1" dirty="0"/>
              <a:t>is left to you desolate; </a:t>
            </a:r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778035"/>
            <a:ext cx="10726782" cy="3622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Matthew 23:39 </a:t>
            </a:r>
            <a:r>
              <a:rPr lang="en-US" sz="5400" dirty="0"/>
              <a:t> </a:t>
            </a:r>
            <a:r>
              <a:rPr lang="en-US" sz="5400" i="1" dirty="0"/>
              <a:t>for I say to you, </a:t>
            </a:r>
            <a:r>
              <a:rPr lang="en-US" sz="5400" b="1" i="1" u="sng" dirty="0"/>
              <a:t>you shall see Me no more</a:t>
            </a:r>
            <a:r>
              <a:rPr lang="en-US" sz="5400" i="1" dirty="0"/>
              <a:t> till you say, 'Blessed is He who comes in the name of the </a:t>
            </a:r>
            <a:r>
              <a:rPr lang="en-US" sz="5400" i="1" cap="small" dirty="0">
                <a:effectLst/>
              </a:rPr>
              <a:t>LORD</a:t>
            </a:r>
            <a:r>
              <a:rPr lang="en-US" sz="5400" i="1" dirty="0"/>
              <a:t>!' " </a:t>
            </a:r>
            <a:br>
              <a:rPr lang="en-US" sz="3200" i="1" dirty="0"/>
            </a:b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717067"/>
            <a:ext cx="10726782" cy="3775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Matthew 23:36 </a:t>
            </a:r>
            <a:r>
              <a:rPr lang="en-US" sz="6600" dirty="0"/>
              <a:t> </a:t>
            </a:r>
            <a:r>
              <a:rPr lang="en-US" sz="6600" i="1" dirty="0"/>
              <a:t>Assuredly, I say to you, </a:t>
            </a:r>
            <a:r>
              <a:rPr lang="en-US" sz="6600" b="1" i="1" u="sng" dirty="0"/>
              <a:t>all these things will come upon this generation</a:t>
            </a:r>
            <a:r>
              <a:rPr lang="en-US" sz="6600" i="1" dirty="0"/>
              <a:t>. </a:t>
            </a:r>
            <a:br>
              <a:rPr lang="en-US" sz="3200" i="1" dirty="0"/>
            </a:b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dirty="0"/>
              <a:t>COMPREHENSIVE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690949"/>
            <a:ext cx="10726782" cy="3709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Matthew 21-23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God’s Coming Judgment Upon the Jews and Jerusalem for the Rejection of Jesus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2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335383"/>
            <a:ext cx="10726782" cy="3065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The Second Coming of Christ, the Final Judgment, and the End of the World</a:t>
            </a:r>
            <a:br>
              <a:rPr lang="en-US" sz="3200" i="1" dirty="0"/>
            </a:b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290" y="2667815"/>
            <a:ext cx="8314509" cy="2583452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5400" b="1" dirty="0"/>
              <a:t>THE CONFUSION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2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Matthew 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335383"/>
            <a:ext cx="10726782" cy="3065417"/>
          </a:xfrm>
        </p:spPr>
        <p:txBody>
          <a:bodyPr>
            <a:noAutofit/>
          </a:bodyPr>
          <a:lstStyle/>
          <a:p>
            <a:r>
              <a:rPr lang="en-US" sz="3200" i="1" dirty="0"/>
              <a:t>  </a:t>
            </a:r>
            <a:r>
              <a:rPr lang="en-US" sz="5400" b="1" dirty="0"/>
              <a:t>Wise and Foolish Virgins</a:t>
            </a:r>
          </a:p>
          <a:p>
            <a:r>
              <a:rPr lang="en-US" sz="5400" b="1" i="1" dirty="0"/>
              <a:t>  </a:t>
            </a:r>
            <a:r>
              <a:rPr lang="en-US" sz="5400" b="1" dirty="0"/>
              <a:t>Talents</a:t>
            </a:r>
          </a:p>
          <a:p>
            <a:r>
              <a:rPr lang="en-US" sz="5400" b="1" i="1" dirty="0"/>
              <a:t>  </a:t>
            </a:r>
            <a:r>
              <a:rPr lang="en-US" sz="5400" b="1" dirty="0"/>
              <a:t>Sheep and Goats</a:t>
            </a:r>
            <a:br>
              <a:rPr lang="en-US" sz="3200" i="1" dirty="0"/>
            </a:br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8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12869"/>
            <a:ext cx="10256519" cy="243839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 </a:t>
            </a:r>
            <a:r>
              <a:rPr lang="en-US" sz="5400" b="1" dirty="0">
                <a:solidFill>
                  <a:srgbClr val="00B050"/>
                </a:solidFill>
              </a:rPr>
              <a:t>THE CONFUSION</a:t>
            </a:r>
          </a:p>
          <a:p>
            <a:r>
              <a:rPr lang="en-US" sz="5400" b="1" dirty="0"/>
              <a:t>  </a:t>
            </a:r>
            <a:r>
              <a:rPr lang="en-US" sz="5400" b="1" dirty="0">
                <a:solidFill>
                  <a:srgbClr val="00B050"/>
                </a:solidFill>
              </a:rPr>
              <a:t>THE COMPREHENSIVE CONTEXT</a:t>
            </a:r>
          </a:p>
          <a:p>
            <a:r>
              <a:rPr lang="en-US" sz="5400" b="1" dirty="0"/>
              <a:t>  THE CONSTRICTIVE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969623"/>
            <a:ext cx="10726782" cy="3431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Matthew 24:1-2 </a:t>
            </a:r>
            <a:r>
              <a:rPr lang="en-US" sz="3600" baseline="30000" dirty="0"/>
              <a:t> </a:t>
            </a:r>
            <a:r>
              <a:rPr lang="en-US" sz="3600" dirty="0"/>
              <a:t> </a:t>
            </a:r>
            <a:r>
              <a:rPr lang="en-US" sz="3600" i="1" dirty="0"/>
              <a:t>Then Jesus went out and departed from the temple, and His disciples came up to show Him the buildings of the temple. </a:t>
            </a:r>
            <a:r>
              <a:rPr lang="en-US" sz="3600" i="1" baseline="30000" dirty="0"/>
              <a:t>2 </a:t>
            </a:r>
            <a:r>
              <a:rPr lang="en-US" sz="3600" i="1" dirty="0"/>
              <a:t> And Jesus said to them, "Do you not see all these things? Assuredly, I say to you, not one stone shall be left here upon another, that shall not be thrown down." </a:t>
            </a:r>
            <a:br>
              <a:rPr lang="en-US" sz="3600" i="1" dirty="0"/>
            </a:br>
            <a:endParaRPr lang="en-US" sz="3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17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361509"/>
            <a:ext cx="10726782" cy="1672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Matthew 23:38 </a:t>
            </a:r>
            <a:r>
              <a:rPr lang="en-US" sz="5400" dirty="0"/>
              <a:t> </a:t>
            </a:r>
            <a:r>
              <a:rPr lang="en-US" sz="5400" i="1" dirty="0"/>
              <a:t>See! Your house is left to you desolate; </a:t>
            </a:r>
            <a:br>
              <a:rPr lang="en-US" sz="5400" dirty="0"/>
            </a:br>
            <a:endParaRPr lang="en-US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3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048000"/>
            <a:ext cx="10726782" cy="344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Matthew 24:3 </a:t>
            </a:r>
            <a:r>
              <a:rPr lang="en-US" sz="4400" dirty="0"/>
              <a:t> </a:t>
            </a:r>
            <a:r>
              <a:rPr lang="en-US" sz="4400" i="1" dirty="0"/>
              <a:t>Now as He sat on the Mount of Olives, the disciples came to Him privately, saying, "Tell us, </a:t>
            </a:r>
            <a:r>
              <a:rPr lang="en-US" sz="4400" b="1" i="1" u="sng" dirty="0"/>
              <a:t>when will these things be</a:t>
            </a:r>
            <a:r>
              <a:rPr lang="en-US" sz="4400" i="1" dirty="0"/>
              <a:t>? And </a:t>
            </a:r>
            <a:r>
              <a:rPr lang="en-US" sz="4400" b="1" i="1" u="sng" dirty="0"/>
              <a:t>what will be the sign of Your coming, and of the end of the age?" </a:t>
            </a:r>
            <a:br>
              <a:rPr lang="en-US" sz="4400" i="1" dirty="0"/>
            </a:br>
            <a:br>
              <a:rPr lang="en-US" sz="5400" dirty="0"/>
            </a:br>
            <a:endParaRPr lang="en-US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8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048000"/>
            <a:ext cx="10726782" cy="3444875"/>
          </a:xfrm>
        </p:spPr>
        <p:txBody>
          <a:bodyPr>
            <a:noAutofit/>
          </a:bodyPr>
          <a:lstStyle/>
          <a:p>
            <a:r>
              <a:rPr lang="en-US" sz="5400" dirty="0"/>
              <a:t>   </a:t>
            </a:r>
            <a:r>
              <a:rPr lang="en-US" sz="5400" b="1" i="1" dirty="0"/>
              <a:t>When shall these things be?</a:t>
            </a: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					Verses 4-35</a:t>
            </a:r>
            <a:br>
              <a:rPr lang="en-US" sz="5400" b="1" dirty="0"/>
            </a:br>
            <a:endParaRPr lang="en-US" sz="5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6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734492"/>
            <a:ext cx="10726782" cy="3479704"/>
          </a:xfrm>
        </p:spPr>
        <p:txBody>
          <a:bodyPr>
            <a:noAutofit/>
          </a:bodyPr>
          <a:lstStyle/>
          <a:p>
            <a:r>
              <a:rPr lang="en-US" sz="5400" dirty="0"/>
              <a:t>   </a:t>
            </a:r>
            <a:r>
              <a:rPr lang="en-US" sz="4800" b="1" i="1" dirty="0">
                <a:solidFill>
                  <a:srgbClr val="00B050"/>
                </a:solidFill>
              </a:rPr>
              <a:t>When shall these things be?</a:t>
            </a:r>
          </a:p>
          <a:p>
            <a:endParaRPr lang="en-US" sz="4800" b="1" i="1" dirty="0"/>
          </a:p>
          <a:p>
            <a:r>
              <a:rPr lang="en-US" sz="4800" b="1" i="1" dirty="0"/>
              <a:t>   What will be the sign of Your coming and the end of the age?    </a:t>
            </a:r>
            <a:r>
              <a:rPr lang="en-US" sz="4000" b="1" dirty="0"/>
              <a:t>Verses 36-25:46</a:t>
            </a:r>
            <a:br>
              <a:rPr lang="en-US" sz="4800" b="1" dirty="0"/>
            </a:br>
            <a:endParaRPr lang="en-US" sz="4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169920"/>
            <a:ext cx="10726782" cy="304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Matthew 24:36 </a:t>
            </a:r>
            <a:r>
              <a:rPr lang="en-US" sz="5400" dirty="0"/>
              <a:t> </a:t>
            </a:r>
            <a:r>
              <a:rPr lang="en-US" sz="5400" i="1" dirty="0"/>
              <a:t>"But of </a:t>
            </a:r>
            <a:r>
              <a:rPr lang="en-US" sz="5400" b="1" i="1" u="sng" dirty="0"/>
              <a:t>that day </a:t>
            </a:r>
            <a:r>
              <a:rPr lang="en-US" sz="5400" i="1" dirty="0"/>
              <a:t>and hour no one knows, not even the angels of heaven, but My Father only. </a:t>
            </a:r>
            <a:br>
              <a:rPr lang="en-US" sz="4400" i="1" dirty="0"/>
            </a:br>
            <a:endParaRPr lang="en-US" sz="6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8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169920"/>
            <a:ext cx="10726782" cy="304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Matthew 23:36 </a:t>
            </a:r>
            <a:r>
              <a:rPr lang="en-US" sz="6000" dirty="0"/>
              <a:t> </a:t>
            </a:r>
            <a:r>
              <a:rPr lang="en-US" sz="6000" i="1" dirty="0"/>
              <a:t>Assuredly, I say to you, </a:t>
            </a:r>
            <a:r>
              <a:rPr lang="en-US" sz="6000" b="1" i="1" u="sng" dirty="0"/>
              <a:t>all these things </a:t>
            </a:r>
            <a:r>
              <a:rPr lang="en-US" sz="6000" i="1" dirty="0"/>
              <a:t>will come upon this generation.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72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879726"/>
            <a:ext cx="10726782" cy="333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Matthew 24:2 </a:t>
            </a:r>
            <a:r>
              <a:rPr lang="en-US" sz="4800" dirty="0"/>
              <a:t> </a:t>
            </a:r>
            <a:r>
              <a:rPr lang="en-US" sz="4800" i="1" dirty="0"/>
              <a:t>And Jesus said to them, "Do you not see </a:t>
            </a:r>
            <a:r>
              <a:rPr lang="en-US" sz="4800" b="1" i="1" u="sng" dirty="0"/>
              <a:t>all these things</a:t>
            </a:r>
            <a:r>
              <a:rPr lang="en-US" sz="4800" i="1" dirty="0"/>
              <a:t>? Assuredly, I say to you, not one stone shall be left here upon another, that shall not be thrown down."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D559C41-B941-43AA-94AA-87A7E58FCC93}"/>
              </a:ext>
            </a:extLst>
          </p:cNvPr>
          <p:cNvSpPr/>
          <p:nvPr/>
        </p:nvSpPr>
        <p:spPr>
          <a:xfrm>
            <a:off x="201119" y="78372"/>
            <a:ext cx="5137240" cy="2575560"/>
          </a:xfrm>
          <a:prstGeom prst="wedgeRoundRectCallout">
            <a:avLst>
              <a:gd name="adj1" fmla="val 25591"/>
              <a:gd name="adj2" fmla="val 4863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/>
              <a:t>Matthew 23:36 </a:t>
            </a:r>
            <a:r>
              <a:rPr lang="en-US" sz="3200" dirty="0"/>
              <a:t> </a:t>
            </a:r>
            <a:r>
              <a:rPr lang="en-US" sz="3200" i="1" dirty="0"/>
              <a:t>Assuredly, I say to you, </a:t>
            </a:r>
            <a:r>
              <a:rPr lang="en-US" sz="3200" b="1" i="1" u="sng" dirty="0"/>
              <a:t>all these things </a:t>
            </a:r>
            <a:r>
              <a:rPr lang="en-US" sz="3200" i="1" dirty="0"/>
              <a:t>will come upon this generation. </a:t>
            </a:r>
          </a:p>
        </p:txBody>
      </p:sp>
    </p:spTree>
    <p:extLst>
      <p:ext uri="{BB962C8B-B14F-4D97-AF65-F5344CB8AC3E}">
        <p14:creationId xmlns:p14="http://schemas.microsoft.com/office/powerpoint/2010/main" val="331644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b="1" dirty="0"/>
              <a:t>THE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8331"/>
            <a:ext cx="10515599" cy="2272936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5400" b="1" dirty="0"/>
              <a:t>REALIZED ESCHATOLOGY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9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879726"/>
            <a:ext cx="10726782" cy="333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Matthew 24:3 </a:t>
            </a:r>
            <a:r>
              <a:rPr lang="en-US" sz="4400" dirty="0"/>
              <a:t> </a:t>
            </a:r>
            <a:r>
              <a:rPr lang="en-US" sz="4400" i="1" dirty="0"/>
              <a:t>Now as He sat on the Mount of Olives, the disciples came to Him privately, saying, "Tell us, when will </a:t>
            </a:r>
            <a:r>
              <a:rPr lang="en-US" sz="4400" b="1" i="1" u="sng" dirty="0"/>
              <a:t>these things </a:t>
            </a:r>
            <a:r>
              <a:rPr lang="en-US" sz="4400" i="1" dirty="0"/>
              <a:t>be? And what will be the sign of Your coming, and of the end of the age?" </a:t>
            </a:r>
            <a:br>
              <a:rPr lang="en-US" sz="3600" dirty="0"/>
            </a:br>
            <a:endParaRPr lang="en-US" sz="4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316E654-589A-45C0-AFA2-91A45DE2A608}"/>
              </a:ext>
            </a:extLst>
          </p:cNvPr>
          <p:cNvSpPr/>
          <p:nvPr/>
        </p:nvSpPr>
        <p:spPr>
          <a:xfrm>
            <a:off x="252549" y="191589"/>
            <a:ext cx="5225142" cy="2090057"/>
          </a:xfrm>
          <a:prstGeom prst="wedgeRoundRectCallout">
            <a:avLst>
              <a:gd name="adj1" fmla="val -22333"/>
              <a:gd name="adj2" fmla="val 5000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Matthew 23:36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i="1" dirty="0">
                <a:solidFill>
                  <a:schemeClr val="bg1"/>
                </a:solidFill>
              </a:rPr>
              <a:t>Assuredly, I say to you, </a:t>
            </a:r>
            <a:r>
              <a:rPr lang="en-US" sz="3200" b="1" i="1" u="sng" dirty="0">
                <a:solidFill>
                  <a:schemeClr val="bg1"/>
                </a:solidFill>
              </a:rPr>
              <a:t>all these things </a:t>
            </a:r>
            <a:r>
              <a:rPr lang="en-US" sz="3200" i="1" dirty="0">
                <a:solidFill>
                  <a:schemeClr val="bg1"/>
                </a:solidFill>
              </a:rPr>
              <a:t>will come upon this generation. </a:t>
            </a:r>
          </a:p>
        </p:txBody>
      </p:sp>
    </p:spTree>
    <p:extLst>
      <p:ext uri="{BB962C8B-B14F-4D97-AF65-F5344CB8AC3E}">
        <p14:creationId xmlns:p14="http://schemas.microsoft.com/office/powerpoint/2010/main" val="1228747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879726"/>
            <a:ext cx="10726782" cy="333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Matthew 24:6 </a:t>
            </a:r>
            <a:r>
              <a:rPr lang="en-US" sz="4800" dirty="0"/>
              <a:t> </a:t>
            </a:r>
            <a:r>
              <a:rPr lang="en-US" sz="4800" i="1" dirty="0"/>
              <a:t>And you will hear of wars and rumors of wars. See that you are not troubled; for </a:t>
            </a:r>
            <a:r>
              <a:rPr lang="en-US" sz="4800" b="1" i="1" u="sng" dirty="0"/>
              <a:t>all these things </a:t>
            </a:r>
            <a:r>
              <a:rPr lang="en-US" sz="4800" i="1" dirty="0"/>
              <a:t>must come to pass, but the end is not yet.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196B9CC-4893-4C6A-9615-5613F3E5C685}"/>
              </a:ext>
            </a:extLst>
          </p:cNvPr>
          <p:cNvSpPr/>
          <p:nvPr/>
        </p:nvSpPr>
        <p:spPr>
          <a:xfrm>
            <a:off x="252549" y="148046"/>
            <a:ext cx="5207725" cy="2220685"/>
          </a:xfrm>
          <a:prstGeom prst="wedgeRoundRectCallout">
            <a:avLst>
              <a:gd name="adj1" fmla="val -21669"/>
              <a:gd name="adj2" fmla="val 4799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/>
              <a:t>Matthew 23:36 </a:t>
            </a:r>
            <a:r>
              <a:rPr lang="en-US" sz="3200" dirty="0"/>
              <a:t> </a:t>
            </a:r>
            <a:r>
              <a:rPr lang="en-US" sz="3200" i="1" dirty="0"/>
              <a:t>Assuredly, I say to you, </a:t>
            </a:r>
            <a:r>
              <a:rPr lang="en-US" sz="3200" b="1" i="1" u="sng" dirty="0"/>
              <a:t>all these things </a:t>
            </a:r>
            <a:r>
              <a:rPr lang="en-US" sz="3200" i="1" dirty="0"/>
              <a:t>will come upon this generation. </a:t>
            </a:r>
          </a:p>
        </p:txBody>
      </p:sp>
    </p:spTree>
    <p:extLst>
      <p:ext uri="{BB962C8B-B14F-4D97-AF65-F5344CB8AC3E}">
        <p14:creationId xmlns:p14="http://schemas.microsoft.com/office/powerpoint/2010/main" val="328622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161210"/>
            <a:ext cx="10726782" cy="3052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Matthew 24:8 </a:t>
            </a:r>
            <a:r>
              <a:rPr lang="en-US" sz="6600" dirty="0"/>
              <a:t> </a:t>
            </a:r>
            <a:r>
              <a:rPr lang="en-US" sz="6600" b="1" i="1" u="sng" dirty="0"/>
              <a:t>All these </a:t>
            </a:r>
            <a:r>
              <a:rPr lang="en-US" sz="6600" i="1" dirty="0"/>
              <a:t>are the beginning of sorrows</a:t>
            </a:r>
            <a:r>
              <a:rPr lang="en-US" sz="6600" dirty="0"/>
              <a:t>. </a:t>
            </a:r>
            <a:br>
              <a:rPr lang="en-US" sz="6600" dirty="0"/>
            </a:br>
            <a:endParaRPr lang="en-US" sz="6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1A4456D-E739-46F8-B60D-A64B0ACC713F}"/>
              </a:ext>
            </a:extLst>
          </p:cNvPr>
          <p:cNvSpPr/>
          <p:nvPr/>
        </p:nvSpPr>
        <p:spPr>
          <a:xfrm>
            <a:off x="165462" y="191589"/>
            <a:ext cx="5366657" cy="2323011"/>
          </a:xfrm>
          <a:prstGeom prst="wedgeRoundRectCallout">
            <a:avLst>
              <a:gd name="adj1" fmla="val -21158"/>
              <a:gd name="adj2" fmla="val 4900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Matthew 23:36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i="1" dirty="0">
                <a:solidFill>
                  <a:schemeClr val="bg1"/>
                </a:solidFill>
              </a:rPr>
              <a:t>Assuredly, I say to you, </a:t>
            </a:r>
            <a:r>
              <a:rPr lang="en-US" sz="3200" b="1" i="1" u="sng" dirty="0">
                <a:solidFill>
                  <a:schemeClr val="bg1"/>
                </a:solidFill>
              </a:rPr>
              <a:t>all these things </a:t>
            </a:r>
            <a:r>
              <a:rPr lang="en-US" sz="3200" i="1" dirty="0">
                <a:solidFill>
                  <a:schemeClr val="bg1"/>
                </a:solidFill>
              </a:rPr>
              <a:t>will come upon this generation. </a:t>
            </a:r>
          </a:p>
        </p:txBody>
      </p:sp>
    </p:spTree>
    <p:extLst>
      <p:ext uri="{BB962C8B-B14F-4D97-AF65-F5344CB8AC3E}">
        <p14:creationId xmlns:p14="http://schemas.microsoft.com/office/powerpoint/2010/main" val="428096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3161210"/>
            <a:ext cx="10726782" cy="3052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Matthew 24:34 </a:t>
            </a:r>
            <a:r>
              <a:rPr lang="en-US" sz="5400" dirty="0"/>
              <a:t> </a:t>
            </a:r>
            <a:r>
              <a:rPr lang="en-US" sz="5400" i="1" dirty="0"/>
              <a:t>Assuredly, I say to you, </a:t>
            </a:r>
            <a:r>
              <a:rPr lang="en-US" sz="5400" b="1" i="1" u="sng" dirty="0"/>
              <a:t>this generation </a:t>
            </a:r>
            <a:r>
              <a:rPr lang="en-US" sz="5400" i="1" dirty="0"/>
              <a:t>will by no means pass away till </a:t>
            </a:r>
            <a:r>
              <a:rPr lang="en-US" sz="5400" b="1" i="1" u="sng" dirty="0"/>
              <a:t>all these things </a:t>
            </a:r>
            <a:r>
              <a:rPr lang="en-US" sz="5400" i="1" dirty="0"/>
              <a:t>take place.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52BB3E1-3CFC-43B5-AE1B-FC663C63FC98}"/>
              </a:ext>
            </a:extLst>
          </p:cNvPr>
          <p:cNvSpPr/>
          <p:nvPr/>
        </p:nvSpPr>
        <p:spPr>
          <a:xfrm>
            <a:off x="209005" y="121920"/>
            <a:ext cx="5268686" cy="2203269"/>
          </a:xfrm>
          <a:prstGeom prst="wedgeRoundRectCallout">
            <a:avLst>
              <a:gd name="adj1" fmla="val -19841"/>
              <a:gd name="adj2" fmla="val 4906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/>
              <a:t>Matthew 23:36 </a:t>
            </a:r>
            <a:r>
              <a:rPr lang="en-US" sz="3200" dirty="0"/>
              <a:t> </a:t>
            </a:r>
            <a:r>
              <a:rPr lang="en-US" sz="3200" i="1" dirty="0"/>
              <a:t>Assuredly, I say to you, </a:t>
            </a:r>
            <a:r>
              <a:rPr lang="en-US" sz="3200" b="1" i="1" u="sng" dirty="0"/>
              <a:t>all these things </a:t>
            </a:r>
            <a:r>
              <a:rPr lang="en-US" sz="3200" i="1" dirty="0"/>
              <a:t>will come </a:t>
            </a:r>
            <a:r>
              <a:rPr lang="en-US" sz="3200" b="1" i="1" u="sng" dirty="0"/>
              <a:t>upon this generation</a:t>
            </a:r>
            <a:r>
              <a:rPr lang="en-US" sz="32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1721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Sign of Your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408850"/>
            <a:ext cx="10726782" cy="4084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Matthew 24:34 </a:t>
            </a:r>
            <a:r>
              <a:rPr lang="en-US" sz="4000" dirty="0"/>
              <a:t> </a:t>
            </a:r>
            <a:r>
              <a:rPr lang="en-US" sz="4000" i="1" dirty="0"/>
              <a:t>Assuredly, I say to you, this generation will by no means pass away till </a:t>
            </a:r>
            <a:r>
              <a:rPr lang="en-US" sz="4000" b="1" i="1" u="sng" dirty="0"/>
              <a:t>all these things take place</a:t>
            </a:r>
            <a:r>
              <a:rPr lang="en-US" sz="4000" i="1" dirty="0"/>
              <a:t>. </a:t>
            </a:r>
            <a:br>
              <a:rPr lang="en-US" sz="4000" i="1" dirty="0"/>
            </a:br>
            <a:br>
              <a:rPr lang="en-US" sz="4000" dirty="0"/>
            </a:br>
            <a:r>
              <a:rPr lang="en-US" sz="4000" b="1" dirty="0"/>
              <a:t>Matthew 24:36 </a:t>
            </a:r>
            <a:r>
              <a:rPr lang="en-US" sz="4000" dirty="0"/>
              <a:t> </a:t>
            </a:r>
            <a:r>
              <a:rPr lang="en-US" sz="4000" i="1" dirty="0"/>
              <a:t>"</a:t>
            </a:r>
            <a:r>
              <a:rPr lang="en-US" sz="4000" b="1" i="1" u="sng" dirty="0"/>
              <a:t>But of that day </a:t>
            </a:r>
            <a:r>
              <a:rPr lang="en-US" sz="4000" i="1" dirty="0"/>
              <a:t>and hour no one knows, not even the angels of heaven, but My Father only. </a:t>
            </a:r>
            <a:br>
              <a:rPr lang="en-US" sz="4000" dirty="0"/>
            </a:br>
            <a:endParaRPr lang="en-US" sz="5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2724966" cy="20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5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COMPREHENSIVE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1358537"/>
            <a:ext cx="10972800" cy="5059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    </a:t>
            </a:r>
          </a:p>
          <a:p>
            <a:pPr marL="0" indent="0">
              <a:buNone/>
            </a:pPr>
            <a:r>
              <a:rPr lang="en-US" sz="4400" b="1" dirty="0"/>
              <a:t>Ch. 21-23</a:t>
            </a:r>
            <a:endParaRPr lang="en-US" sz="5400" b="1" dirty="0"/>
          </a:p>
          <a:p>
            <a:pPr marL="0" indent="0">
              <a:buNone/>
            </a:pPr>
            <a:r>
              <a:rPr lang="en-US" sz="3600" b="1" dirty="0"/>
              <a:t>God’s Coming Judgment Upon the Jews and Jerusalem for the Rejection of Jesus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</a:p>
          <a:p>
            <a:pPr marL="0" indent="0">
              <a:buNone/>
            </a:pPr>
            <a:r>
              <a:rPr lang="en-US" sz="4400" b="1" dirty="0"/>
              <a:t>Ch. 25</a:t>
            </a:r>
          </a:p>
          <a:p>
            <a:pPr marL="0" indent="0">
              <a:buNone/>
            </a:pPr>
            <a:r>
              <a:rPr lang="en-US" sz="3600" b="1" dirty="0"/>
              <a:t>The Second Coming of Christ, the Final Judgment, and the End of the World</a:t>
            </a:r>
            <a:br>
              <a:rPr lang="en-US" sz="3600" i="1" dirty="0"/>
            </a:br>
            <a:endParaRPr lang="en-US" sz="3600" b="1" i="1" dirty="0"/>
          </a:p>
          <a:p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981548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CONSTRICTIVE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1358537"/>
            <a:ext cx="10972800" cy="5059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    </a:t>
            </a:r>
          </a:p>
          <a:p>
            <a:pPr marL="0" indent="0">
              <a:buNone/>
            </a:pPr>
            <a:r>
              <a:rPr lang="en-US" sz="4400" b="1"/>
              <a:t>Matthew 24:4 </a:t>
            </a:r>
            <a:r>
              <a:rPr lang="en-US" sz="4400" b="1" dirty="0"/>
              <a:t>- 35</a:t>
            </a:r>
            <a:endParaRPr lang="en-US" sz="5400" b="1" dirty="0"/>
          </a:p>
          <a:p>
            <a:pPr marL="0" indent="0">
              <a:buNone/>
            </a:pPr>
            <a:r>
              <a:rPr lang="en-US" sz="3600" b="1" dirty="0"/>
              <a:t>Destruction of Jerusalem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</a:p>
          <a:p>
            <a:pPr marL="0" indent="0">
              <a:buNone/>
            </a:pPr>
            <a:r>
              <a:rPr lang="en-US" sz="4400" b="1" dirty="0"/>
              <a:t>Matthew 24:36 - 51</a:t>
            </a:r>
          </a:p>
          <a:p>
            <a:pPr marL="0" indent="0">
              <a:buNone/>
            </a:pPr>
            <a:r>
              <a:rPr lang="en-US" sz="3600" b="1" dirty="0"/>
              <a:t>The Second Coming of Christ, the Final Judgment, and the End of the World</a:t>
            </a:r>
            <a:br>
              <a:rPr lang="en-US" sz="3600" i="1" dirty="0"/>
            </a:br>
            <a:endParaRPr lang="en-US" sz="3600" b="1" i="1" dirty="0"/>
          </a:p>
          <a:p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181938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7CD7-2F74-4682-AA99-2DA1358E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53ED-4014-4E70-8BAC-860246E6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B298A-7B37-4267-8C5F-BA8B76D7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5D3B-17C5-4279-B282-76591C633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5749E-389C-4B39-8EE9-C8D8A69E8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660EC-79CE-47BD-83EB-09327528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2882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251460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4800" b="1" dirty="0"/>
              <a:t>SECOND COMING IS PAST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2514600"/>
          </a:xfrm>
        </p:spPr>
        <p:txBody>
          <a:bodyPr/>
          <a:lstStyle/>
          <a:p>
            <a:r>
              <a:rPr lang="en-US" sz="4800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SECOND COMING IS PAST</a:t>
            </a:r>
          </a:p>
          <a:p>
            <a:r>
              <a:rPr lang="en-US" sz="4800" b="1" dirty="0"/>
              <a:t>  FINAL JUDGMENT IS PAST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4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2514600"/>
          </a:xfrm>
        </p:spPr>
        <p:txBody>
          <a:bodyPr/>
          <a:lstStyle/>
          <a:p>
            <a:r>
              <a:rPr lang="en-US" sz="4800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SECOND COMING IS PAST</a:t>
            </a:r>
          </a:p>
          <a:p>
            <a:r>
              <a:rPr lang="en-US" sz="4800" b="1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FINAL JUDGMENT IS PAST</a:t>
            </a:r>
          </a:p>
          <a:p>
            <a:r>
              <a:rPr lang="en-US" sz="4800" b="1" dirty="0"/>
              <a:t>  END OF THE WORLD IS PAST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3246122"/>
          </a:xfrm>
        </p:spPr>
        <p:txBody>
          <a:bodyPr>
            <a:noAutofit/>
          </a:bodyPr>
          <a:lstStyle/>
          <a:p>
            <a:r>
              <a:rPr lang="en-US" sz="4800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SECOND COMING IS PAST</a:t>
            </a:r>
          </a:p>
          <a:p>
            <a:r>
              <a:rPr lang="en-US" sz="4800" b="1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FINAL JUDGMENT IS PAST</a:t>
            </a:r>
          </a:p>
          <a:p>
            <a:r>
              <a:rPr lang="en-US" sz="4800" b="1" dirty="0"/>
              <a:t> 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END OF THE WORLD IS PAST</a:t>
            </a:r>
          </a:p>
          <a:p>
            <a:r>
              <a:rPr lang="en-US" sz="4800" b="1" dirty="0"/>
              <a:t>  OLD &amp; NEW COVENANTS IN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3582-F4C1-4364-AFED-D97E389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/>
              <a:t>REALIZED ESCHATOLOGY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616A-B6E0-4730-BC12-0139A773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667"/>
            <a:ext cx="10515599" cy="3246122"/>
          </a:xfrm>
        </p:spPr>
        <p:txBody>
          <a:bodyPr>
            <a:noAutofit/>
          </a:bodyPr>
          <a:lstStyle/>
          <a:p>
            <a:r>
              <a:rPr lang="en-US" sz="4000" dirty="0"/>
              <a:t>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SECOND COMING IS PAST</a:t>
            </a:r>
          </a:p>
          <a:p>
            <a:r>
              <a:rPr lang="en-US" sz="4000" b="1" dirty="0"/>
              <a:t>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FINAL JUDGMENT IS PAST</a:t>
            </a:r>
          </a:p>
          <a:p>
            <a:r>
              <a:rPr lang="en-US" sz="4000" b="1" dirty="0"/>
              <a:t>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END OF THE WORLD IS PAST</a:t>
            </a:r>
          </a:p>
          <a:p>
            <a:r>
              <a:rPr lang="en-US" sz="4000" b="1" dirty="0"/>
              <a:t>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OLD &amp; NEW COVENANTS IN FORCE</a:t>
            </a:r>
          </a:p>
          <a:p>
            <a:r>
              <a:rPr lang="en-US" sz="4000" b="1" dirty="0"/>
              <a:t>  DENIES RESURRECTION OF THE DEAD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BB24F-FC2E-49AB-985A-F79AF637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1338</Words>
  <Application>Microsoft Office PowerPoint</Application>
  <PresentationFormat>Widescreen</PresentationFormat>
  <Paragraphs>134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THE CONFUSION</vt:lpstr>
      <vt:lpstr>REALIZED ESCHATOLOGY</vt:lpstr>
      <vt:lpstr>REALIZED ESCHATOLOGY</vt:lpstr>
      <vt:lpstr>REALIZED ESCHATOLOGY</vt:lpstr>
      <vt:lpstr>REALIZED ESCHATOLOGY</vt:lpstr>
      <vt:lpstr>REALIZED ESCHATOLOGY</vt:lpstr>
      <vt:lpstr>REALIZED ESCHATOLOGY</vt:lpstr>
      <vt:lpstr>REALIZED ESCHATOLOGY</vt:lpstr>
      <vt:lpstr>REALIZED ESCHATOLOGY</vt:lpstr>
      <vt:lpstr>THE CONFUSION</vt:lpstr>
      <vt:lpstr>PowerPoint Presentation</vt:lpstr>
      <vt:lpstr>THE CONFUSION</vt:lpstr>
      <vt:lpstr>IGNORANCE</vt:lpstr>
      <vt:lpstr>PowerPoint Presentation</vt:lpstr>
      <vt:lpstr>COMPREHENSIVE CONTEXT</vt:lpstr>
      <vt:lpstr>Matthew 21-23</vt:lpstr>
      <vt:lpstr>Matthew 21</vt:lpstr>
      <vt:lpstr>Matthew 21-22</vt:lpstr>
      <vt:lpstr>Matthew 23</vt:lpstr>
      <vt:lpstr>Matthew 23</vt:lpstr>
      <vt:lpstr>Matthew 23</vt:lpstr>
      <vt:lpstr>Matthew 23</vt:lpstr>
      <vt:lpstr>Matthew 23</vt:lpstr>
      <vt:lpstr>Matthew 23</vt:lpstr>
      <vt:lpstr>COMPREHENSIVE CONTEXT</vt:lpstr>
      <vt:lpstr>Matthew 25</vt:lpstr>
      <vt:lpstr>Matthew 25</vt:lpstr>
      <vt:lpstr>PowerPoint Presentation</vt:lpstr>
      <vt:lpstr>CONSTRICTIVE CONTEXT</vt:lpstr>
      <vt:lpstr>CONSTRICTIVE CONTEXT</vt:lpstr>
      <vt:lpstr>CONSTRICTIVE CONTEXT</vt:lpstr>
      <vt:lpstr>CONSTRICTIVE CONTEXT</vt:lpstr>
      <vt:lpstr>CONSTRICTIVE CONTEXT</vt:lpstr>
      <vt:lpstr>Sign of Your Coming?</vt:lpstr>
      <vt:lpstr>Sign of Your Coming?</vt:lpstr>
      <vt:lpstr>Sign of Your Coming?</vt:lpstr>
      <vt:lpstr>Sign of Your Coming?</vt:lpstr>
      <vt:lpstr>Sign of Your Coming?</vt:lpstr>
      <vt:lpstr>Sign of Your Coming?</vt:lpstr>
      <vt:lpstr>Sign of Your Coming?</vt:lpstr>
      <vt:lpstr>Sign of Your Coming?</vt:lpstr>
      <vt:lpstr>COMPREHENSIVE CONTEXT</vt:lpstr>
      <vt:lpstr>CONSTRICTIVE CONTEXT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Hines</dc:creator>
  <cp:lastModifiedBy>Phillip Hines</cp:lastModifiedBy>
  <cp:revision>29</cp:revision>
  <dcterms:created xsi:type="dcterms:W3CDTF">2020-08-31T15:51:08Z</dcterms:created>
  <dcterms:modified xsi:type="dcterms:W3CDTF">2020-09-02T16:21:33Z</dcterms:modified>
</cp:coreProperties>
</file>