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4"/>
  </p:notesMasterIdLst>
  <p:sldIdLst>
    <p:sldId id="311" r:id="rId3"/>
    <p:sldId id="297" r:id="rId4"/>
    <p:sldId id="299" r:id="rId5"/>
    <p:sldId id="321" r:id="rId6"/>
    <p:sldId id="303" r:id="rId7"/>
    <p:sldId id="304" r:id="rId8"/>
    <p:sldId id="300" r:id="rId9"/>
    <p:sldId id="305" r:id="rId10"/>
    <p:sldId id="312" r:id="rId11"/>
    <p:sldId id="313" r:id="rId12"/>
    <p:sldId id="314" r:id="rId13"/>
    <p:sldId id="315" r:id="rId14"/>
    <p:sldId id="317" r:id="rId15"/>
    <p:sldId id="318" r:id="rId16"/>
    <p:sldId id="319" r:id="rId17"/>
    <p:sldId id="307" r:id="rId18"/>
    <p:sldId id="316" r:id="rId19"/>
    <p:sldId id="301" r:id="rId20"/>
    <p:sldId id="322" r:id="rId21"/>
    <p:sldId id="259" r:id="rId22"/>
    <p:sldId id="320" r:id="rId2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EE"/>
    <a:srgbClr val="000000"/>
    <a:srgbClr val="F6F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 varScale="1">
        <p:scale>
          <a:sx n="68" d="100"/>
          <a:sy n="68" d="100"/>
        </p:scale>
        <p:origin x="10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A63143-5452-42DA-A356-C34053899C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1018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CE0AA-D078-458B-B21D-9A60A67FA17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7730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0764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729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3928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011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9440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6949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CE0AA-D078-458B-B21D-9A60A67FA171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0676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CE0AA-D078-458B-B21D-9A60A67FA171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381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CFADE-B58D-4044-8192-7B3900D544D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23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670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086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1017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1773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1657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631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BB687-7BF6-4756-8A75-994A88555091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657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Created by Matt Leverette</a:t>
            </a:r>
          </a:p>
          <a:p>
            <a:r>
              <a:rPr lang="en-US" altLang="en-US" dirty="0"/>
              <a:t>Edited and added to by Terry W. Benton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DE22086C-94B4-48EA-916D-DB5955CDEE3C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681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681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5FEAF-B3ED-4A34-BC8F-98CF0B6B5D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041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9B149-A599-4698-B99B-F24441DBD9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1859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80899" name="Rectangle 3" descr="Sand"/>
            <p:cNvSpPr>
              <a:spLocks noChangeArrowheads="1"/>
            </p:cNvSpPr>
            <p:nvPr/>
          </p:nvSpPr>
          <p:spPr bwMode="auto">
            <a:xfrm>
              <a:off x="0" y="0"/>
              <a:ext cx="5759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900" name="Rectangle 4"/>
            <p:cNvSpPr>
              <a:spLocks noChangeArrowheads="1"/>
            </p:cNvSpPr>
            <p:nvPr/>
          </p:nvSpPr>
          <p:spPr bwMode="auto">
            <a:xfrm>
              <a:off x="96" y="288"/>
              <a:ext cx="5280" cy="3984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240" y="96"/>
              <a:ext cx="5328" cy="4080"/>
            </a:xfrm>
            <a:prstGeom prst="rect">
              <a:avLst/>
            </a:prstGeom>
            <a:solidFill>
              <a:srgbClr val="DEDA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09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048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905000"/>
            <a:ext cx="7772400" cy="4038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9601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509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719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873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219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9619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5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6F602-2FB5-4D0E-B387-6FF1A813FF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016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6958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0536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8600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81000"/>
            <a:ext cx="8229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5926138"/>
            <a:ext cx="2286000" cy="474662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5926138"/>
            <a:ext cx="3581400" cy="474662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926138"/>
            <a:ext cx="2209800" cy="474662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656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95FD0-3C38-4E9E-8C5F-5ED743F9FF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59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5DD42-5466-4F32-8A24-92460713521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66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28262-9CDC-4A19-BB0F-B21E61BFC3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37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D546F-B114-4977-BF37-23B3348364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971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52AA-C305-43FE-A68C-8A978144EF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974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D6041-BA91-4187-A366-FFA6712656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298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668A1-25CE-46CA-804A-E90DD858929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689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 dirty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 dirty="0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55C458E-524F-4845-A561-8AB05F4EB2EC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578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 descr="Sand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76200" y="152400"/>
            <a:ext cx="8839200" cy="6629400"/>
            <a:chOff x="48" y="96"/>
            <a:chExt cx="5568" cy="4176"/>
          </a:xfrm>
        </p:grpSpPr>
        <p:sp>
          <p:nvSpPr>
            <p:cNvPr id="79876" name="Rectangle 4"/>
            <p:cNvSpPr>
              <a:spLocks noChangeArrowheads="1"/>
            </p:cNvSpPr>
            <p:nvPr/>
          </p:nvSpPr>
          <p:spPr bwMode="auto">
            <a:xfrm>
              <a:off x="48" y="242"/>
              <a:ext cx="5373" cy="4030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877" name="Rectangle 5"/>
            <p:cNvSpPr>
              <a:spLocks noChangeArrowheads="1"/>
            </p:cNvSpPr>
            <p:nvPr/>
          </p:nvSpPr>
          <p:spPr bwMode="auto">
            <a:xfrm>
              <a:off x="243" y="96"/>
              <a:ext cx="5373" cy="4030"/>
            </a:xfrm>
            <a:prstGeom prst="rect">
              <a:avLst/>
            </a:prstGeom>
            <a:solidFill>
              <a:srgbClr val="DEDA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5926138"/>
            <a:ext cx="22860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5926138"/>
            <a:ext cx="35814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926138"/>
            <a:ext cx="2209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385763" y="152400"/>
            <a:ext cx="0" cy="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058025" cy="63709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lumMod val="9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8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8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"All </a:t>
            </a:r>
            <a:r>
              <a:rPr lang="en-US" altLang="en-US" sz="8000" b="1" dirty="0">
                <a:solidFill>
                  <a:srgbClr val="C00000"/>
                </a:solidFill>
                <a:latin typeface="Book Antiqua" panose="02040602050305030304" pitchFamily="18" charset="0"/>
              </a:rPr>
              <a:t>You Need Is Love!"</a:t>
            </a:r>
            <a:r>
              <a:rPr lang="en-US" altLang="en-US" sz="6600" b="1" dirty="0">
                <a:latin typeface="Book Antiqua" panose="02040602050305030304" pitchFamily="18" charset="0"/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en-US" altLang="en-US" sz="3600" b="1" dirty="0" smtClean="0">
              <a:latin typeface="Book Antiqua" panose="0204060205030503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en-US" sz="3200" b="1" dirty="0">
              <a:latin typeface="Book Antiqua" panose="0204060205030503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4800" b="1" dirty="0" smtClean="0">
                <a:latin typeface="Book Antiqua" panose="02040602050305030304" pitchFamily="18" charset="0"/>
              </a:rPr>
              <a:t>1 </a:t>
            </a:r>
            <a:r>
              <a:rPr lang="en-US" altLang="en-US" sz="4800" b="1" dirty="0">
                <a:latin typeface="Book Antiqua" panose="02040602050305030304" pitchFamily="18" charset="0"/>
              </a:rPr>
              <a:t>Corinthians </a:t>
            </a:r>
            <a:r>
              <a:rPr lang="en-US" altLang="en-US" sz="4800" b="1" dirty="0" smtClean="0">
                <a:latin typeface="Book Antiqua" panose="02040602050305030304" pitchFamily="18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609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NT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John 14:21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400" dirty="0"/>
              <a:t>He who has My commandments and keeps them, it is he who loves Me. And he who loves Me will be loved by My Father, and I will love him and manifest Myself to him. </a:t>
            </a:r>
            <a:r>
              <a:rPr lang="en-US" altLang="en-US" sz="4000" dirty="0" smtClean="0"/>
              <a:t>	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638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NT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John 14:23, 24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/>
              <a:t>Jesus answered and said to him, “If anyone loves Me, he will keep My word; and My Father will love him, and We will come to him and make Our home with him. He who does not love Me does not keep My words; and the word which you hear is not Mine but the Father’s who sent Me. </a:t>
            </a:r>
            <a:r>
              <a:rPr lang="en-US" altLang="en-US" sz="4000" dirty="0" smtClean="0"/>
              <a:t>	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607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NT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John 14:23, 24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/>
              <a:t>Jesus answered and said to him, “If anyone loves Me, he will keep My word; and My Father will love him, and We will come to him and make Our home with him. He who does not love Me does not keep My words; and the word which you hear is not Mine but the Father’s who sent Me. </a:t>
            </a:r>
            <a:r>
              <a:rPr lang="en-US" altLang="en-US" sz="4000" dirty="0" smtClean="0"/>
              <a:t>	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086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NT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John 17:3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400" dirty="0"/>
              <a:t>And this is life eternal, that they might </a:t>
            </a:r>
            <a:r>
              <a:rPr lang="en-US" sz="4400" dirty="0">
                <a:solidFill>
                  <a:srgbClr val="00B0F0"/>
                </a:solidFill>
              </a:rPr>
              <a:t>know</a:t>
            </a:r>
            <a:r>
              <a:rPr lang="en-US" sz="4400" dirty="0"/>
              <a:t> thee the only true God, and Jesus Christ, whom thou hast sent.</a:t>
            </a:r>
            <a:r>
              <a:rPr lang="en-US" altLang="en-US" sz="4000" dirty="0" smtClean="0"/>
              <a:t>	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040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NT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1 John 2:3-5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Now by this we know that we know Him, if we keep His commandments</a:t>
            </a:r>
            <a:r>
              <a:rPr lang="en-US" dirty="0" smtClean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He </a:t>
            </a:r>
            <a:r>
              <a:rPr lang="en-US" dirty="0"/>
              <a:t>who says, “I know Him,” and does not keep His commandments, is a liar, and the truth is not in him</a:t>
            </a:r>
            <a:r>
              <a:rPr lang="en-US" dirty="0" smtClean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But whoever keeps His word, truly the love of God is perfected in him. By this we know that we are in Him.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8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NT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1 John 5:3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22542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 smtClean="0"/>
              <a:t>For </a:t>
            </a:r>
            <a:r>
              <a:rPr lang="en-US" sz="3600" dirty="0"/>
              <a:t>this is the love of God, that we keep His commandments. </a:t>
            </a:r>
            <a:r>
              <a:rPr lang="en-US" sz="3600" dirty="0" smtClean="0"/>
              <a:t>And </a:t>
            </a:r>
            <a:r>
              <a:rPr lang="en-US" sz="3600" dirty="0"/>
              <a:t>His commandments are not burdensome.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768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spcAft>
                <a:spcPts val="1200"/>
              </a:spcAft>
            </a:pPr>
            <a:r>
              <a:rPr lang="en-US" altLang="en-US" b="1" dirty="0" smtClean="0">
                <a:latin typeface="Book Antiqua" panose="02040602050305030304" pitchFamily="18" charset="0"/>
              </a:rPr>
              <a:t>Love’s Obedience </a:t>
            </a:r>
            <a:br>
              <a:rPr lang="en-US" altLang="en-US" b="1" dirty="0" smtClean="0">
                <a:latin typeface="Book Antiqua" panose="02040602050305030304" pitchFamily="18" charset="0"/>
              </a:rPr>
            </a:br>
            <a:r>
              <a:rPr lang="en-US" altLang="en-US" sz="3600" b="1" dirty="0" smtClean="0">
                <a:latin typeface="Book Antiqua" panose="02040602050305030304" pitchFamily="18" charset="0"/>
              </a:rPr>
              <a:t>Learning from Jesus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77724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n-lt"/>
              </a:rPr>
              <a:t>Hebrews 5:7-9</a:t>
            </a:r>
          </a:p>
          <a:p>
            <a:r>
              <a:rPr lang="en-US" sz="36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prayers 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supplications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strong crying</a:t>
            </a:r>
          </a:p>
          <a:p>
            <a:r>
              <a:rPr lang="en-US" sz="2400" dirty="0" smtClean="0">
                <a:latin typeface="+mn-lt"/>
              </a:rPr>
              <a:t>	tears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feared</a:t>
            </a:r>
          </a:p>
          <a:p>
            <a:r>
              <a:rPr lang="en-US" sz="3600" dirty="0" smtClean="0">
                <a:latin typeface="+mn-lt"/>
              </a:rPr>
              <a:t>Philippians 2:5-11</a:t>
            </a:r>
          </a:p>
          <a:p>
            <a:r>
              <a:rPr lang="en-US" sz="1200" dirty="0" smtClean="0">
                <a:latin typeface="+mn-lt"/>
              </a:rPr>
              <a:t> </a:t>
            </a:r>
            <a:endParaRPr lang="en-US" sz="2400" dirty="0" smtClean="0">
              <a:latin typeface="+mn-lt"/>
            </a:endParaRP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obedient unto death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even the death of the cross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908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spcAft>
                <a:spcPts val="1200"/>
              </a:spcAft>
            </a:pPr>
            <a:r>
              <a:rPr lang="en-US" altLang="en-US" b="1" dirty="0" smtClean="0">
                <a:latin typeface="Book Antiqua" panose="02040602050305030304" pitchFamily="18" charset="0"/>
              </a:rPr>
              <a:t>Love’s Obedience – Lk. 6:46-49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4038600" cy="2819400"/>
          </a:xfrm>
        </p:spPr>
        <p:txBody>
          <a:bodyPr/>
          <a:lstStyle/>
          <a:p>
            <a:pPr marL="0" indent="969963">
              <a:spcBef>
                <a:spcPts val="3000"/>
              </a:spcBef>
              <a:buNone/>
            </a:pPr>
            <a:r>
              <a:rPr lang="en-US" sz="4000" dirty="0" smtClean="0"/>
              <a:t>Question:</a:t>
            </a:r>
          </a:p>
          <a:p>
            <a:pPr marL="0" indent="969963">
              <a:spcBef>
                <a:spcPts val="1800"/>
              </a:spcBef>
              <a:buNone/>
            </a:pPr>
            <a:r>
              <a:rPr lang="en-US" sz="4000" dirty="0" smtClean="0"/>
              <a:t>Illustration:</a:t>
            </a:r>
          </a:p>
          <a:p>
            <a:pPr marL="0" indent="969963">
              <a:spcBef>
                <a:spcPts val="1800"/>
              </a:spcBef>
              <a:buNone/>
            </a:pPr>
            <a:r>
              <a:rPr lang="en-US" sz="4000" dirty="0" smtClean="0"/>
              <a:t>Application: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2819401"/>
          </a:xfrm>
        </p:spPr>
        <p:txBody>
          <a:bodyPr/>
          <a:lstStyle/>
          <a:p>
            <a:pPr marL="0" indent="858838">
              <a:spcBef>
                <a:spcPts val="1800"/>
              </a:spcBef>
              <a:buNone/>
            </a:pPr>
            <a:r>
              <a:rPr lang="en-US" sz="4000" dirty="0" smtClean="0"/>
              <a:t>Concise</a:t>
            </a:r>
          </a:p>
          <a:p>
            <a:pPr marL="0" indent="858838">
              <a:spcBef>
                <a:spcPts val="1800"/>
              </a:spcBef>
              <a:buNone/>
            </a:pPr>
            <a:r>
              <a:rPr lang="en-US" sz="4000" dirty="0" smtClean="0"/>
              <a:t>Clear</a:t>
            </a:r>
          </a:p>
          <a:p>
            <a:pPr marL="0" indent="858838">
              <a:spcBef>
                <a:spcPts val="1800"/>
              </a:spcBef>
              <a:buNone/>
            </a:pPr>
            <a:r>
              <a:rPr lang="en-US" sz="4000" dirty="0" smtClean="0"/>
              <a:t>Crucial</a:t>
            </a:r>
          </a:p>
          <a:p>
            <a:pPr>
              <a:spcBef>
                <a:spcPts val="1800"/>
              </a:spcBef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2672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It is as foolish to hear the teaching of Jesus without obeying it, as it is to build a house on a foundation that won’t stand. This is the tragedy of a disobedient life: decide where you stand in relation to My words.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100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endParaRPr lang="en-US" altLang="en-US" sz="3000" dirty="0" smtClean="0"/>
          </a:p>
          <a:p>
            <a:pPr marL="0" indent="0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	</a:t>
            </a:r>
            <a:r>
              <a:rPr lang="en-US" altLang="en-US" sz="5400" dirty="0" smtClean="0"/>
              <a:t>“I always had to be careful what I told him to do, because I knew he would do it.”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443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endParaRPr lang="en-US" altLang="en-US" sz="3000" dirty="0" smtClean="0"/>
          </a:p>
          <a:p>
            <a:pPr marL="0" indent="0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	</a:t>
            </a:r>
            <a:r>
              <a:rPr lang="en-US" altLang="en-US" sz="5400" dirty="0" smtClean="0"/>
              <a:t>“I always had to be careful what I told him to do, because I knew he would do it.”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7195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Outline of 1 Corinthians 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0"/>
              </a:spcBef>
              <a:spcAft>
                <a:spcPts val="24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Priority of Love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Particulars of Love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Permanency of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8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042988" y="836613"/>
            <a:ext cx="7058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800" b="1" i="1" dirty="0" smtClean="0">
                <a:latin typeface="Times New Roman" panose="02020603050405020304" pitchFamily="18" charset="0"/>
              </a:rPr>
              <a:t>Blank Slide</a:t>
            </a:r>
            <a:r>
              <a:rPr lang="en-US" altLang="en-US" sz="4800" dirty="0" smtClean="0">
                <a:latin typeface="Times New Roman" panose="02020603050405020304" pitchFamily="18" charset="0"/>
              </a:rPr>
              <a:t> </a:t>
            </a:r>
            <a:endParaRPr lang="en-US" altLang="en-US" sz="4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755650" y="1407616"/>
            <a:ext cx="756126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Love </a:t>
            </a:r>
            <a:r>
              <a:rPr lang="en-US" sz="7200" dirty="0">
                <a:solidFill>
                  <a:srgbClr val="C00000"/>
                </a:solidFill>
                <a:latin typeface="Book Antiqua" panose="02040602050305030304" pitchFamily="18" charset="0"/>
              </a:rPr>
              <a:t>Demonstrated </a:t>
            </a:r>
            <a:r>
              <a:rPr lang="en-US" sz="7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By Obedience</a:t>
            </a:r>
            <a:r>
              <a:rPr lang="en-US" sz="6000" b="1" dirty="0"/>
              <a:t> </a:t>
            </a:r>
            <a:endParaRPr lang="en-US" sz="6000" b="1" dirty="0" smtClean="0"/>
          </a:p>
          <a:p>
            <a:pPr eaLnBrk="0" hangingPunct="0">
              <a:spcBef>
                <a:spcPct val="50000"/>
              </a:spcBef>
            </a:pP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23161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Defining the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0"/>
              </a:spcBef>
              <a:spcAft>
                <a:spcPts val="24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Demonstrate – to show clearly; to prove or make clear by reasoning or evidence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Obedience – an act or instance of obeying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Obey – to follow the commands or guidance of; to conform to or comply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3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OT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Exodus 19:5</a:t>
            </a:r>
          </a:p>
          <a:p>
            <a:pPr marL="0" indent="0"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4000" dirty="0" smtClean="0"/>
              <a:t>Now therefore, if you will indeed </a:t>
            </a:r>
            <a:r>
              <a:rPr lang="en-US" altLang="en-US" sz="4000" dirty="0" smtClean="0">
                <a:solidFill>
                  <a:srgbClr val="00B0F0"/>
                </a:solidFill>
              </a:rPr>
              <a:t>obey</a:t>
            </a:r>
            <a:r>
              <a:rPr lang="en-US" altLang="en-US" sz="4000" dirty="0" smtClean="0"/>
              <a:t> My voice and </a:t>
            </a:r>
            <a:r>
              <a:rPr lang="en-US" altLang="en-US" sz="4000" dirty="0" smtClean="0">
                <a:solidFill>
                  <a:srgbClr val="00B0F0"/>
                </a:solidFill>
              </a:rPr>
              <a:t>keep</a:t>
            </a:r>
            <a:r>
              <a:rPr lang="en-US" altLang="en-US" sz="4000" dirty="0" smtClean="0"/>
              <a:t> My covenant, then you shall be a special treasure to Me above all people; for all the earth is Mine.</a:t>
            </a:r>
          </a:p>
          <a:p>
            <a:pPr marL="0" indent="0"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	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4656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OT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Exodus 23:20-22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 smtClean="0"/>
              <a:t>Behold, I send an Angel before you to keep you in the way and to bring you into the place which I have prepared. Beware of Him and </a:t>
            </a:r>
            <a:r>
              <a:rPr lang="en-US" altLang="en-US" dirty="0" smtClean="0">
                <a:solidFill>
                  <a:srgbClr val="00B0F0"/>
                </a:solidFill>
              </a:rPr>
              <a:t>obey</a:t>
            </a:r>
            <a:r>
              <a:rPr lang="en-US" altLang="en-US" dirty="0" smtClean="0"/>
              <a:t> His voice; do not provoke Him, for He will not pardon your transgressions; for My name is in Him. But if you indeed </a:t>
            </a:r>
            <a:r>
              <a:rPr lang="en-US" altLang="en-US" dirty="0" smtClean="0">
                <a:solidFill>
                  <a:srgbClr val="00B0F0"/>
                </a:solidFill>
              </a:rPr>
              <a:t>obey</a:t>
            </a:r>
            <a:r>
              <a:rPr lang="en-US" altLang="en-US" dirty="0" smtClean="0"/>
              <a:t> His voice and </a:t>
            </a:r>
            <a:r>
              <a:rPr lang="en-US" altLang="en-US" dirty="0" smtClean="0">
                <a:solidFill>
                  <a:srgbClr val="00B0F0"/>
                </a:solidFill>
              </a:rPr>
              <a:t>do</a:t>
            </a:r>
            <a:r>
              <a:rPr lang="en-US" altLang="en-US" dirty="0" smtClean="0"/>
              <a:t> all that I speak, then I will be an enemy to your enemies and an adversary to your adversaries.</a:t>
            </a:r>
          </a:p>
          <a:p>
            <a:pPr marL="0" indent="0"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	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9883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OT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Deut. 10:12-13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en-US" sz="3600" dirty="0" smtClean="0"/>
              <a:t>And now, Israel, what does the Lord your God require of you, but to </a:t>
            </a:r>
            <a:r>
              <a:rPr lang="en-US" altLang="en-US" sz="3600" dirty="0" smtClean="0">
                <a:solidFill>
                  <a:srgbClr val="00B0F0"/>
                </a:solidFill>
              </a:rPr>
              <a:t>fear</a:t>
            </a:r>
            <a:r>
              <a:rPr lang="en-US" altLang="en-US" sz="3600" dirty="0" smtClean="0"/>
              <a:t> the Lord your God, to </a:t>
            </a:r>
            <a:r>
              <a:rPr lang="en-US" altLang="en-US" sz="3600" dirty="0" smtClean="0">
                <a:solidFill>
                  <a:srgbClr val="00B0F0"/>
                </a:solidFill>
              </a:rPr>
              <a:t>walk</a:t>
            </a:r>
            <a:r>
              <a:rPr lang="en-US" altLang="en-US" sz="3600" dirty="0" smtClean="0"/>
              <a:t> in all His ways and to </a:t>
            </a:r>
            <a:r>
              <a:rPr lang="en-US" altLang="en-US" sz="3600" dirty="0" smtClean="0">
                <a:solidFill>
                  <a:srgbClr val="00B0F0"/>
                </a:solidFill>
              </a:rPr>
              <a:t>love</a:t>
            </a:r>
            <a:r>
              <a:rPr lang="en-US" altLang="en-US" sz="3600" dirty="0" smtClean="0"/>
              <a:t> Him, to </a:t>
            </a:r>
            <a:r>
              <a:rPr lang="en-US" altLang="en-US" sz="3600" dirty="0" smtClean="0">
                <a:solidFill>
                  <a:srgbClr val="00B0F0"/>
                </a:solidFill>
              </a:rPr>
              <a:t>serve</a:t>
            </a:r>
            <a:r>
              <a:rPr lang="en-US" altLang="en-US" sz="3600" dirty="0" smtClean="0"/>
              <a:t> the Lord your God with </a:t>
            </a:r>
            <a:r>
              <a:rPr lang="en-US" altLang="en-US" sz="3600" dirty="0" smtClean="0">
                <a:solidFill>
                  <a:srgbClr val="00B0F0"/>
                </a:solidFill>
              </a:rPr>
              <a:t>all</a:t>
            </a:r>
            <a:r>
              <a:rPr lang="en-US" altLang="en-US" sz="3600" dirty="0" smtClean="0"/>
              <a:t> your heart and with </a:t>
            </a:r>
            <a:r>
              <a:rPr lang="en-US" altLang="en-US" sz="3600" dirty="0" smtClean="0">
                <a:solidFill>
                  <a:srgbClr val="00B0F0"/>
                </a:solidFill>
              </a:rPr>
              <a:t>all</a:t>
            </a:r>
            <a:r>
              <a:rPr lang="en-US" altLang="en-US" sz="3600" dirty="0" smtClean="0"/>
              <a:t> your soul, and to </a:t>
            </a:r>
            <a:r>
              <a:rPr lang="en-US" altLang="en-US" sz="3600" dirty="0" smtClean="0">
                <a:solidFill>
                  <a:srgbClr val="00B0F0"/>
                </a:solidFill>
              </a:rPr>
              <a:t>keep</a:t>
            </a:r>
            <a:r>
              <a:rPr lang="en-US" altLang="en-US" sz="3600" dirty="0" smtClean="0"/>
              <a:t> the commandments of the Lord and His statues which I command you today for your good?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989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OT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Deut. 11:26-28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 smtClean="0"/>
              <a:t>Behold, I set before you today a blessing and a curse: the blessing, if you </a:t>
            </a:r>
            <a:r>
              <a:rPr lang="en-US" altLang="en-US" dirty="0" smtClean="0">
                <a:solidFill>
                  <a:srgbClr val="00B0F0"/>
                </a:solidFill>
              </a:rPr>
              <a:t>obey</a:t>
            </a:r>
            <a:r>
              <a:rPr lang="en-US" altLang="en-US" dirty="0" smtClean="0"/>
              <a:t> the commandments of the Lord your God which I command you today; and the curse, if you </a:t>
            </a:r>
            <a:r>
              <a:rPr lang="en-US" altLang="en-US" dirty="0" smtClean="0">
                <a:solidFill>
                  <a:srgbClr val="00B0F0"/>
                </a:solidFill>
              </a:rPr>
              <a:t>do not obey </a:t>
            </a:r>
            <a:r>
              <a:rPr lang="en-US" altLang="en-US" dirty="0" smtClean="0"/>
              <a:t>the commandments of the Lord your God, but turn aside from the way which I command you today, to go after other gods which you have not known.</a:t>
            </a:r>
          </a:p>
          <a:p>
            <a:pPr marL="0" indent="0"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	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071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b="1" dirty="0" smtClean="0">
                <a:latin typeface="Book Antiqua" panose="02040602050305030304" pitchFamily="18" charset="0"/>
              </a:rPr>
              <a:t>Love’s Obedience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altLang="en-US" sz="3000" dirty="0" smtClean="0"/>
              <a:t>Emphasized in NT –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John 14:15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600" dirty="0" smtClean="0"/>
              <a:t>If </a:t>
            </a:r>
            <a:r>
              <a:rPr lang="en-US" sz="6600" dirty="0"/>
              <a:t>you love Me, </a:t>
            </a:r>
            <a:r>
              <a:rPr lang="en-US" sz="6600" dirty="0" smtClean="0"/>
              <a:t>keep </a:t>
            </a:r>
            <a:r>
              <a:rPr lang="en-US" sz="6600" dirty="0"/>
              <a:t>My commandments.</a:t>
            </a:r>
            <a:r>
              <a:rPr lang="en-US" altLang="en-US" sz="3000" dirty="0" smtClean="0"/>
              <a:t>	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1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ABLET">
  <a:themeElements>
    <a:clrScheme name="1_TABLET 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TABLE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TABLET 1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BLET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BLE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811</Words>
  <Application>Microsoft Office PowerPoint</Application>
  <PresentationFormat>On-screen Show (4:3)</PresentationFormat>
  <Paragraphs>99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Times New Roman</vt:lpstr>
      <vt:lpstr>Wingdings</vt:lpstr>
      <vt:lpstr>Quadrant</vt:lpstr>
      <vt:lpstr>1_TABLET</vt:lpstr>
      <vt:lpstr>PowerPoint Presentation</vt:lpstr>
      <vt:lpstr>Outline of 1 Corinthians 13</vt:lpstr>
      <vt:lpstr>PowerPoint Presentation</vt:lpstr>
      <vt:lpstr>Defining the terms</vt:lpstr>
      <vt:lpstr>Love’s Obedience</vt:lpstr>
      <vt:lpstr>Love’s Obedience</vt:lpstr>
      <vt:lpstr>Love’s Obedience</vt:lpstr>
      <vt:lpstr>Love’s Obedience</vt:lpstr>
      <vt:lpstr>Love’s Obedience</vt:lpstr>
      <vt:lpstr>Love’s Obedience</vt:lpstr>
      <vt:lpstr>Love’s Obedience</vt:lpstr>
      <vt:lpstr>Love’s Obedience</vt:lpstr>
      <vt:lpstr>Love’s Obedience</vt:lpstr>
      <vt:lpstr>Love’s Obedience</vt:lpstr>
      <vt:lpstr>Love’s Obedience</vt:lpstr>
      <vt:lpstr>Love’s Obedience  Learning from Jesus</vt:lpstr>
      <vt:lpstr>Love’s Obedience – Lk. 6:46-49</vt:lpstr>
      <vt:lpstr>Love’s Obedience</vt:lpstr>
      <vt:lpstr>Love’s Obedience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Queen B</cp:lastModifiedBy>
  <cp:revision>55</cp:revision>
  <cp:lastPrinted>2019-08-21T19:19:02Z</cp:lastPrinted>
  <dcterms:created xsi:type="dcterms:W3CDTF">2005-06-26T16:25:15Z</dcterms:created>
  <dcterms:modified xsi:type="dcterms:W3CDTF">2019-08-21T20:41:17Z</dcterms:modified>
</cp:coreProperties>
</file>