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3" r:id="rId3"/>
    <p:sldId id="376" r:id="rId4"/>
    <p:sldId id="375" r:id="rId5"/>
    <p:sldId id="374" r:id="rId6"/>
    <p:sldId id="377" r:id="rId7"/>
    <p:sldId id="378" r:id="rId8"/>
    <p:sldId id="379" r:id="rId9"/>
    <p:sldId id="380" r:id="rId10"/>
    <p:sldId id="381" r:id="rId11"/>
    <p:sldId id="382" r:id="rId12"/>
    <p:sldId id="383" r:id="rId13"/>
    <p:sldId id="384" r:id="rId14"/>
    <p:sldId id="386" r:id="rId15"/>
    <p:sldId id="387" r:id="rId16"/>
    <p:sldId id="389" r:id="rId17"/>
    <p:sldId id="388" r:id="rId18"/>
    <p:sldId id="390" r:id="rId19"/>
    <p:sldId id="391" r:id="rId20"/>
    <p:sldId id="392" r:id="rId21"/>
    <p:sldId id="385" r:id="rId22"/>
    <p:sldId id="371" r:id="rId23"/>
    <p:sldId id="360" r:id="rId24"/>
    <p:sldId id="361" r:id="rId25"/>
    <p:sldId id="362" r:id="rId26"/>
    <p:sldId id="363" r:id="rId27"/>
    <p:sldId id="364" r:id="rId28"/>
    <p:sldId id="365" r:id="rId29"/>
    <p:sldId id="366" r:id="rId30"/>
    <p:sldId id="367" r:id="rId31"/>
    <p:sldId id="368" r:id="rId32"/>
    <p:sldId id="369" r:id="rId33"/>
    <p:sldId id="370" r:id="rId34"/>
    <p:sldId id="372" r:id="rId35"/>
    <p:sldId id="3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232C78-A3DF-436D-92C9-F298E9BD33C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22809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280734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04679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1EE87DD-FFB8-40F5-AAB9-EF8DEF66EB0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6270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43622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232C78-A3DF-436D-92C9-F298E9BD33C4}"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412680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232C78-A3DF-436D-92C9-F298E9BD33C4}"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43027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32C78-A3DF-436D-92C9-F298E9BD33C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60818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232C78-A3DF-436D-92C9-F298E9BD33C4}" type="datetimeFigureOut">
              <a:rPr lang="en-US" smtClean="0"/>
              <a:t>2/27/2019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1EE87DD-FFB8-40F5-AAB9-EF8DEF66EB0F}" type="slidenum">
              <a:rPr lang="en-US" smtClean="0"/>
              <a:t>‹#›</a:t>
            </a:fld>
            <a:endParaRPr lang="en-US"/>
          </a:p>
        </p:txBody>
      </p:sp>
    </p:spTree>
    <p:extLst>
      <p:ext uri="{BB962C8B-B14F-4D97-AF65-F5344CB8AC3E}">
        <p14:creationId xmlns:p14="http://schemas.microsoft.com/office/powerpoint/2010/main" val="171892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32C78-A3DF-436D-92C9-F298E9BD33C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05806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32C78-A3DF-436D-92C9-F298E9BD33C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82968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32584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232C78-A3DF-436D-92C9-F298E9BD33C4}"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4808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232C78-A3DF-436D-92C9-F298E9BD33C4}"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64185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5232C78-A3DF-436D-92C9-F298E9BD33C4}"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98750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234914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38562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232C78-A3DF-436D-92C9-F298E9BD33C4}" type="datetimeFigureOut">
              <a:rPr lang="en-US" smtClean="0"/>
              <a:t>2/27/2019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1EE87DD-FFB8-40F5-AAB9-EF8DEF66EB0F}" type="slidenum">
              <a:rPr lang="en-US" smtClean="0"/>
              <a:t>‹#›</a:t>
            </a:fld>
            <a:endParaRPr lang="en-US"/>
          </a:p>
        </p:txBody>
      </p:sp>
    </p:spTree>
    <p:extLst>
      <p:ext uri="{BB962C8B-B14F-4D97-AF65-F5344CB8AC3E}">
        <p14:creationId xmlns:p14="http://schemas.microsoft.com/office/powerpoint/2010/main" val="1880743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imh.nih.gov/statistics/index.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489" y="2733709"/>
            <a:ext cx="8144134" cy="1373070"/>
          </a:xfrm>
        </p:spPr>
        <p:txBody>
          <a:bodyPr/>
          <a:lstStyle/>
          <a:p>
            <a:r>
              <a:rPr lang="en-US" dirty="0" smtClean="0"/>
              <a:t/>
            </a:r>
            <a:br>
              <a:rPr lang="en-US" dirty="0" smtClean="0"/>
            </a:br>
            <a:r>
              <a:rPr lang="en-US" sz="4000" dirty="0" smtClean="0"/>
              <a:t>Mental Health and Christianity</a:t>
            </a:r>
            <a:br>
              <a:rPr lang="en-US" sz="4000" dirty="0" smtClean="0"/>
            </a:br>
            <a:r>
              <a:rPr lang="en-US" sz="2000" dirty="0" smtClean="0"/>
              <a:t>by Tim A. Thrasher, LMSW</a:t>
            </a:r>
            <a:endParaRPr lang="en-US" sz="2000" dirty="0"/>
          </a:p>
        </p:txBody>
      </p:sp>
      <p:sp>
        <p:nvSpPr>
          <p:cNvPr id="3" name="Subtitle 2"/>
          <p:cNvSpPr>
            <a:spLocks noGrp="1"/>
          </p:cNvSpPr>
          <p:nvPr>
            <p:ph type="subTitle" idx="1"/>
          </p:nvPr>
        </p:nvSpPr>
        <p:spPr>
          <a:xfrm>
            <a:off x="-260059" y="7105474"/>
            <a:ext cx="8540807" cy="2059499"/>
          </a:xfrm>
        </p:spPr>
        <p:txBody>
          <a:bodyPr>
            <a:normAutofit/>
          </a:bodyPr>
          <a:lstStyle/>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26817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1703778" y="2211039"/>
            <a:ext cx="8590403" cy="4458210"/>
          </a:xfrm>
        </p:spPr>
        <p:txBody>
          <a:bodyPr>
            <a:normAutofit/>
          </a:bodyPr>
          <a:lstStyle/>
          <a:p>
            <a:pPr marL="0" indent="0">
              <a:buNone/>
            </a:pPr>
            <a:r>
              <a:rPr lang="en-US" b="1" baseline="30000" dirty="0"/>
              <a:t> </a:t>
            </a:r>
            <a:r>
              <a:rPr lang="en-US" sz="3200" dirty="0" smtClean="0">
                <a:solidFill>
                  <a:schemeClr val="bg1"/>
                </a:solidFill>
              </a:rPr>
              <a:t>For </a:t>
            </a:r>
            <a:r>
              <a:rPr lang="en-US" sz="3200" dirty="0">
                <a:solidFill>
                  <a:schemeClr val="bg1"/>
                </a:solidFill>
              </a:rPr>
              <a:t>as </a:t>
            </a:r>
            <a:r>
              <a:rPr lang="en-US" sz="3200" dirty="0" smtClean="0">
                <a:solidFill>
                  <a:schemeClr val="bg1"/>
                </a:solidFill>
              </a:rPr>
              <a:t>a man </a:t>
            </a:r>
            <a:r>
              <a:rPr lang="en-US" sz="3200" b="1" dirty="0" err="1" smtClean="0">
                <a:solidFill>
                  <a:schemeClr val="bg1"/>
                </a:solidFill>
              </a:rPr>
              <a:t>thinketh</a:t>
            </a:r>
            <a:r>
              <a:rPr lang="en-US" sz="3200" dirty="0" smtClean="0">
                <a:solidFill>
                  <a:schemeClr val="bg1"/>
                </a:solidFill>
              </a:rPr>
              <a:t> in </a:t>
            </a:r>
            <a:r>
              <a:rPr lang="en-US" sz="3200" dirty="0">
                <a:solidFill>
                  <a:schemeClr val="bg1"/>
                </a:solidFill>
              </a:rPr>
              <a:t>his heart, so </a:t>
            </a:r>
            <a:r>
              <a:rPr lang="en-US" sz="3200" i="1" dirty="0">
                <a:solidFill>
                  <a:schemeClr val="bg1"/>
                </a:solidFill>
              </a:rPr>
              <a:t>is</a:t>
            </a:r>
            <a:r>
              <a:rPr lang="en-US" sz="3200" dirty="0">
                <a:solidFill>
                  <a:schemeClr val="bg1"/>
                </a:solidFill>
              </a:rPr>
              <a:t> he.</a:t>
            </a:r>
            <a:endParaRPr lang="en-US" sz="3200" dirty="0" smtClean="0">
              <a:solidFill>
                <a:schemeClr val="bg1"/>
              </a:solidFill>
            </a:endParaRPr>
          </a:p>
          <a:p>
            <a:pPr marL="0" indent="0" algn="r">
              <a:buNone/>
            </a:pPr>
            <a:r>
              <a:rPr lang="en-US" sz="3200" dirty="0" smtClean="0">
                <a:solidFill>
                  <a:schemeClr val="bg1"/>
                </a:solidFill>
              </a:rPr>
              <a:t>Proverbs 23:7</a:t>
            </a:r>
          </a:p>
          <a:p>
            <a:pPr marL="0" indent="0" algn="r">
              <a:buNone/>
            </a:pPr>
            <a:endParaRPr lang="en-US" sz="3200" dirty="0" smtClean="0">
              <a:solidFill>
                <a:schemeClr val="bg1"/>
              </a:solidFill>
            </a:endParaRPr>
          </a:p>
          <a:p>
            <a:pPr marL="0" indent="0">
              <a:buNone/>
            </a:pPr>
            <a:r>
              <a:rPr lang="en-US" sz="3200" b="1" dirty="0">
                <a:solidFill>
                  <a:schemeClr val="bg1"/>
                </a:solidFill>
              </a:rPr>
              <a:t>Be</a:t>
            </a:r>
            <a:r>
              <a:rPr lang="en-US" sz="3200" dirty="0">
                <a:solidFill>
                  <a:schemeClr val="bg1"/>
                </a:solidFill>
              </a:rPr>
              <a:t> </a:t>
            </a:r>
            <a:r>
              <a:rPr lang="en-US" sz="3200" b="1" dirty="0">
                <a:solidFill>
                  <a:schemeClr val="bg1"/>
                </a:solidFill>
              </a:rPr>
              <a:t>anxious</a:t>
            </a:r>
            <a:r>
              <a:rPr lang="en-US" sz="3200" dirty="0">
                <a:solidFill>
                  <a:schemeClr val="bg1"/>
                </a:solidFill>
              </a:rPr>
              <a:t> for </a:t>
            </a:r>
            <a:r>
              <a:rPr lang="en-US" sz="3200" b="1" dirty="0">
                <a:solidFill>
                  <a:schemeClr val="bg1"/>
                </a:solidFill>
              </a:rPr>
              <a:t>not</a:t>
            </a:r>
            <a:r>
              <a:rPr lang="en-US" sz="3200" dirty="0">
                <a:solidFill>
                  <a:schemeClr val="bg1"/>
                </a:solidFill>
              </a:rPr>
              <a:t>hing, but in everything by prayer and supplication, with thanksgiving, let your requests </a:t>
            </a:r>
            <a:r>
              <a:rPr lang="en-US" sz="3200" b="1" dirty="0">
                <a:solidFill>
                  <a:schemeClr val="bg1"/>
                </a:solidFill>
              </a:rPr>
              <a:t>be</a:t>
            </a:r>
            <a:r>
              <a:rPr lang="en-US" sz="3200" dirty="0">
                <a:solidFill>
                  <a:schemeClr val="bg1"/>
                </a:solidFill>
              </a:rPr>
              <a:t> made known to </a:t>
            </a:r>
            <a:r>
              <a:rPr lang="en-US" sz="3200" dirty="0" smtClean="0">
                <a:solidFill>
                  <a:schemeClr val="bg1"/>
                </a:solidFill>
              </a:rPr>
              <a:t>God</a:t>
            </a:r>
            <a:r>
              <a:rPr lang="en-US" sz="3200" dirty="0">
                <a:solidFill>
                  <a:schemeClr val="bg1"/>
                </a:solidFill>
              </a:rPr>
              <a:t>; </a:t>
            </a:r>
            <a:endParaRPr lang="en-US" sz="3200" dirty="0" smtClean="0">
              <a:solidFill>
                <a:schemeClr val="bg1"/>
              </a:solidFill>
            </a:endParaRPr>
          </a:p>
          <a:p>
            <a:pPr marL="0" indent="0" algn="r">
              <a:buNone/>
            </a:pPr>
            <a:r>
              <a:rPr lang="en-US" sz="3200" dirty="0" smtClean="0">
                <a:solidFill>
                  <a:schemeClr val="bg1"/>
                </a:solidFill>
              </a:rPr>
              <a:t>Philippians 4:6</a:t>
            </a:r>
            <a:endParaRPr lang="en-US" sz="3200" dirty="0">
              <a:solidFill>
                <a:schemeClr val="bg1"/>
              </a:solidFill>
            </a:endParaRPr>
          </a:p>
        </p:txBody>
      </p:sp>
    </p:spTree>
    <p:extLst>
      <p:ext uri="{BB962C8B-B14F-4D97-AF65-F5344CB8AC3E}">
        <p14:creationId xmlns:p14="http://schemas.microsoft.com/office/powerpoint/2010/main" val="330826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78985" y="2827090"/>
            <a:ext cx="10737095" cy="3775046"/>
          </a:xfrm>
        </p:spPr>
        <p:txBody>
          <a:bodyPr/>
          <a:lstStyle/>
          <a:p>
            <a:pPr marL="0" indent="0">
              <a:buNone/>
            </a:pPr>
            <a:r>
              <a:rPr lang="en-US" sz="3200" dirty="0">
                <a:solidFill>
                  <a:schemeClr val="bg1"/>
                </a:solidFill>
              </a:rPr>
              <a:t>For those who live according to the flesh set their </a:t>
            </a:r>
            <a:r>
              <a:rPr lang="en-US" sz="3200" b="1" dirty="0">
                <a:solidFill>
                  <a:schemeClr val="bg1"/>
                </a:solidFill>
              </a:rPr>
              <a:t>mind</a:t>
            </a:r>
            <a:r>
              <a:rPr lang="en-US" sz="3200" dirty="0">
                <a:solidFill>
                  <a:schemeClr val="bg1"/>
                </a:solidFill>
              </a:rPr>
              <a:t>s on the things of the flesh, but those </a:t>
            </a:r>
            <a:r>
              <a:rPr lang="en-US" sz="3200" i="1" dirty="0">
                <a:solidFill>
                  <a:schemeClr val="bg1"/>
                </a:solidFill>
              </a:rPr>
              <a:t>who live</a:t>
            </a:r>
            <a:r>
              <a:rPr lang="en-US" sz="3200" dirty="0">
                <a:solidFill>
                  <a:schemeClr val="bg1"/>
                </a:solidFill>
              </a:rPr>
              <a:t> according to the Spirit, the things of the Spirit. For to be carnally </a:t>
            </a:r>
            <a:r>
              <a:rPr lang="en-US" sz="3200" b="1" dirty="0">
                <a:solidFill>
                  <a:schemeClr val="bg1"/>
                </a:solidFill>
              </a:rPr>
              <a:t>mind</a:t>
            </a:r>
            <a:r>
              <a:rPr lang="en-US" sz="3200" dirty="0">
                <a:solidFill>
                  <a:schemeClr val="bg1"/>
                </a:solidFill>
              </a:rPr>
              <a:t>ed </a:t>
            </a:r>
            <a:r>
              <a:rPr lang="en-US" sz="3200" i="1" dirty="0">
                <a:solidFill>
                  <a:schemeClr val="bg1"/>
                </a:solidFill>
              </a:rPr>
              <a:t>is</a:t>
            </a:r>
            <a:r>
              <a:rPr lang="en-US" sz="3200" dirty="0">
                <a:solidFill>
                  <a:schemeClr val="bg1"/>
                </a:solidFill>
              </a:rPr>
              <a:t> death, but to be spiritually </a:t>
            </a:r>
            <a:r>
              <a:rPr lang="en-US" sz="3200" b="1" dirty="0">
                <a:solidFill>
                  <a:schemeClr val="bg1"/>
                </a:solidFill>
              </a:rPr>
              <a:t>mind</a:t>
            </a:r>
            <a:r>
              <a:rPr lang="en-US" sz="3200" dirty="0">
                <a:solidFill>
                  <a:schemeClr val="bg1"/>
                </a:solidFill>
              </a:rPr>
              <a:t>ed </a:t>
            </a:r>
            <a:r>
              <a:rPr lang="en-US" sz="3200" i="1" dirty="0">
                <a:solidFill>
                  <a:schemeClr val="bg1"/>
                </a:solidFill>
              </a:rPr>
              <a:t>is</a:t>
            </a:r>
            <a:r>
              <a:rPr lang="en-US" sz="3200" dirty="0">
                <a:solidFill>
                  <a:schemeClr val="bg1"/>
                </a:solidFill>
              </a:rPr>
              <a:t> life and peace. </a:t>
            </a:r>
            <a:endParaRPr lang="en-US" sz="3200" dirty="0" smtClean="0">
              <a:solidFill>
                <a:schemeClr val="bg1"/>
              </a:solidFill>
            </a:endParaRPr>
          </a:p>
          <a:p>
            <a:pPr marL="0" indent="0" algn="r">
              <a:buNone/>
            </a:pPr>
            <a:r>
              <a:rPr lang="en-US" sz="3200" dirty="0" smtClean="0">
                <a:solidFill>
                  <a:schemeClr val="bg1"/>
                </a:solidFill>
              </a:rPr>
              <a:t>Romans 8:5-6</a:t>
            </a:r>
          </a:p>
          <a:p>
            <a:pPr marL="0" indent="0" algn="r">
              <a:buNone/>
            </a:pPr>
            <a:endParaRPr lang="en-US" b="1" baseline="30000" dirty="0" smtClean="0">
              <a:solidFill>
                <a:schemeClr val="bg1"/>
              </a:solidFill>
            </a:endParaRPr>
          </a:p>
        </p:txBody>
      </p:sp>
    </p:spTree>
    <p:extLst>
      <p:ext uri="{BB962C8B-B14F-4D97-AF65-F5344CB8AC3E}">
        <p14:creationId xmlns:p14="http://schemas.microsoft.com/office/powerpoint/2010/main" val="221430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36894" y="2336872"/>
            <a:ext cx="10536573" cy="4433043"/>
          </a:xfrm>
        </p:spPr>
        <p:txBody>
          <a:bodyPr>
            <a:normAutofit/>
          </a:bodyPr>
          <a:lstStyle/>
          <a:p>
            <a:pPr marL="0" indent="0">
              <a:buNone/>
            </a:pPr>
            <a:r>
              <a:rPr lang="en-US" sz="3200" dirty="0" smtClean="0">
                <a:solidFill>
                  <a:schemeClr val="bg1"/>
                </a:solidFill>
              </a:rPr>
              <a:t>Who </a:t>
            </a:r>
            <a:r>
              <a:rPr lang="en-US" sz="3200" dirty="0">
                <a:solidFill>
                  <a:schemeClr val="bg1"/>
                </a:solidFill>
              </a:rPr>
              <a:t>has put wisdom in </a:t>
            </a:r>
            <a:r>
              <a:rPr lang="en-US" sz="3200" dirty="0" smtClean="0">
                <a:solidFill>
                  <a:schemeClr val="bg1"/>
                </a:solidFill>
              </a:rPr>
              <a:t>the </a:t>
            </a:r>
            <a:r>
              <a:rPr lang="en-US" sz="3200" dirty="0">
                <a:solidFill>
                  <a:schemeClr val="bg1"/>
                </a:solidFill>
              </a:rPr>
              <a:t>mind?</a:t>
            </a:r>
            <a:br>
              <a:rPr lang="en-US" sz="3200" dirty="0">
                <a:solidFill>
                  <a:schemeClr val="bg1"/>
                </a:solidFill>
              </a:rPr>
            </a:br>
            <a:r>
              <a:rPr lang="en-US" sz="3200" dirty="0" smtClean="0">
                <a:solidFill>
                  <a:schemeClr val="bg1"/>
                </a:solidFill>
              </a:rPr>
              <a:t>Or </a:t>
            </a:r>
            <a:r>
              <a:rPr lang="en-US" sz="3200" dirty="0">
                <a:solidFill>
                  <a:schemeClr val="bg1"/>
                </a:solidFill>
              </a:rPr>
              <a:t>who has given understanding to the heart</a:t>
            </a:r>
            <a:r>
              <a:rPr lang="en-US" sz="3200" dirty="0" smtClean="0">
                <a:solidFill>
                  <a:schemeClr val="bg1"/>
                </a:solidFill>
              </a:rPr>
              <a:t>?</a:t>
            </a:r>
          </a:p>
          <a:p>
            <a:pPr marL="0" indent="0" algn="r">
              <a:buNone/>
            </a:pPr>
            <a:r>
              <a:rPr lang="en-US" sz="3200" dirty="0" smtClean="0">
                <a:solidFill>
                  <a:schemeClr val="bg1"/>
                </a:solidFill>
              </a:rPr>
              <a:t>Job 38:36</a:t>
            </a:r>
            <a:r>
              <a:rPr lang="en-US" sz="3200" b="1" baseline="30000" dirty="0">
                <a:solidFill>
                  <a:schemeClr val="bg1"/>
                </a:solidFill>
              </a:rPr>
              <a:t> </a:t>
            </a:r>
            <a:endParaRPr lang="en-US" sz="3200" b="1" baseline="30000" dirty="0" smtClean="0">
              <a:solidFill>
                <a:schemeClr val="bg1"/>
              </a:solidFill>
            </a:endParaRPr>
          </a:p>
          <a:p>
            <a:pPr marL="0" indent="0" algn="r">
              <a:buNone/>
            </a:pPr>
            <a:endParaRPr lang="en-US" sz="3200" b="1" baseline="30000" dirty="0">
              <a:solidFill>
                <a:schemeClr val="bg1"/>
              </a:solidFill>
            </a:endParaRPr>
          </a:p>
          <a:p>
            <a:pPr marL="0" indent="0">
              <a:buNone/>
            </a:pPr>
            <a:r>
              <a:rPr lang="en-US" sz="3200" dirty="0" smtClean="0">
                <a:solidFill>
                  <a:schemeClr val="bg1"/>
                </a:solidFill>
              </a:rPr>
              <a:t>I </a:t>
            </a:r>
            <a:r>
              <a:rPr lang="en-US" sz="3200" dirty="0">
                <a:solidFill>
                  <a:schemeClr val="bg1"/>
                </a:solidFill>
              </a:rPr>
              <a:t>am forgotten as a dead man out of mind: I am like a broken vessel</a:t>
            </a:r>
            <a:r>
              <a:rPr lang="en-US" sz="3200" dirty="0" smtClean="0">
                <a:solidFill>
                  <a:schemeClr val="bg1"/>
                </a:solidFill>
              </a:rPr>
              <a:t>.</a:t>
            </a:r>
          </a:p>
          <a:p>
            <a:pPr marL="0" indent="0" algn="r">
              <a:buNone/>
            </a:pPr>
            <a:r>
              <a:rPr lang="en-US" sz="3200" dirty="0" smtClean="0">
                <a:solidFill>
                  <a:schemeClr val="bg1"/>
                </a:solidFill>
              </a:rPr>
              <a:t>Psalms 31:12</a:t>
            </a:r>
            <a:endParaRPr lang="en-US" sz="3200" dirty="0">
              <a:solidFill>
                <a:schemeClr val="bg1"/>
              </a:solidFill>
            </a:endParaRPr>
          </a:p>
        </p:txBody>
      </p:sp>
    </p:spTree>
    <p:extLst>
      <p:ext uri="{BB962C8B-B14F-4D97-AF65-F5344CB8AC3E}">
        <p14:creationId xmlns:p14="http://schemas.microsoft.com/office/powerpoint/2010/main" val="49091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 and Christianity-“</a:t>
            </a:r>
            <a:r>
              <a:rPr lang="en-US" dirty="0"/>
              <a:t>For as a man thinks in his heart (mind), so </a:t>
            </a:r>
            <a:r>
              <a:rPr lang="en-US" i="1" dirty="0"/>
              <a:t>is</a:t>
            </a:r>
            <a:r>
              <a:rPr lang="en-US" dirty="0"/>
              <a:t> he.” Proverbs 23:7</a:t>
            </a:r>
            <a:br>
              <a:rPr lang="en-US" dirty="0"/>
            </a:br>
            <a:endParaRPr lang="en-US" dirty="0"/>
          </a:p>
        </p:txBody>
      </p:sp>
      <p:sp>
        <p:nvSpPr>
          <p:cNvPr id="3" name="Content Placeholder 2"/>
          <p:cNvSpPr>
            <a:spLocks noGrp="1"/>
          </p:cNvSpPr>
          <p:nvPr>
            <p:ph idx="1"/>
          </p:nvPr>
        </p:nvSpPr>
        <p:spPr>
          <a:xfrm>
            <a:off x="1" y="2030136"/>
            <a:ext cx="9060109" cy="4639111"/>
          </a:xfrm>
        </p:spPr>
        <p:txBody>
          <a:bodyPr>
            <a:normAutofit lnSpcReduction="10000"/>
          </a:bodyPr>
          <a:lstStyle/>
          <a:p>
            <a:pPr marL="0" indent="0">
              <a:buNone/>
            </a:pPr>
            <a:r>
              <a:rPr lang="en-US" dirty="0">
                <a:solidFill>
                  <a:schemeClr val="bg1"/>
                </a:solidFill>
              </a:rPr>
              <a:t/>
            </a:r>
            <a:br>
              <a:rPr lang="en-US" dirty="0">
                <a:solidFill>
                  <a:schemeClr val="bg1"/>
                </a:solidFill>
              </a:rPr>
            </a:br>
            <a:r>
              <a:rPr lang="en-US" sz="2800" dirty="0" smtClean="0">
                <a:solidFill>
                  <a:schemeClr val="bg1"/>
                </a:solidFill>
              </a:rPr>
              <a:t>How is your brain wired?</a:t>
            </a:r>
          </a:p>
          <a:p>
            <a:pPr marL="0" indent="0">
              <a:buNone/>
            </a:pPr>
            <a:endParaRPr lang="en-US" sz="2800" dirty="0" smtClean="0">
              <a:solidFill>
                <a:schemeClr val="bg1"/>
              </a:solidFill>
            </a:endParaRPr>
          </a:p>
          <a:p>
            <a:pPr marL="0" indent="0">
              <a:buNone/>
            </a:pPr>
            <a:r>
              <a:rPr lang="en-US" sz="2800" dirty="0" smtClean="0">
                <a:solidFill>
                  <a:schemeClr val="bg1"/>
                </a:solidFill>
              </a:rPr>
              <a:t>“I beseech </a:t>
            </a:r>
            <a:r>
              <a:rPr lang="en-US" sz="2800" dirty="0">
                <a:solidFill>
                  <a:schemeClr val="bg1"/>
                </a:solidFill>
              </a:rPr>
              <a:t>you therefore, brethren, by the </a:t>
            </a:r>
            <a:r>
              <a:rPr lang="en-US" sz="2800" dirty="0" smtClean="0">
                <a:solidFill>
                  <a:schemeClr val="bg1"/>
                </a:solidFill>
              </a:rPr>
              <a:t>mercies</a:t>
            </a:r>
          </a:p>
          <a:p>
            <a:pPr marL="0" indent="0">
              <a:buNone/>
            </a:pPr>
            <a:r>
              <a:rPr lang="en-US" sz="2800" dirty="0" smtClean="0">
                <a:solidFill>
                  <a:schemeClr val="bg1"/>
                </a:solidFill>
              </a:rPr>
              <a:t> </a:t>
            </a:r>
            <a:r>
              <a:rPr lang="en-US" sz="2800" dirty="0">
                <a:solidFill>
                  <a:schemeClr val="bg1"/>
                </a:solidFill>
              </a:rPr>
              <a:t>of God, that you present your bodies a living sacrifice</a:t>
            </a:r>
            <a:r>
              <a:rPr lang="en-US" sz="2800" dirty="0" smtClean="0">
                <a:solidFill>
                  <a:schemeClr val="bg1"/>
                </a:solidFill>
              </a:rPr>
              <a:t>,</a:t>
            </a:r>
          </a:p>
          <a:p>
            <a:pPr marL="0" indent="0">
              <a:buNone/>
            </a:pPr>
            <a:r>
              <a:rPr lang="en-US" sz="2800" dirty="0" smtClean="0">
                <a:solidFill>
                  <a:schemeClr val="bg1"/>
                </a:solidFill>
              </a:rPr>
              <a:t> </a:t>
            </a:r>
            <a:r>
              <a:rPr lang="en-US" sz="2800" dirty="0">
                <a:solidFill>
                  <a:schemeClr val="bg1"/>
                </a:solidFill>
              </a:rPr>
              <a:t>holy, acceptable to God, </a:t>
            </a:r>
            <a:r>
              <a:rPr lang="en-US" sz="2800" i="1" dirty="0">
                <a:solidFill>
                  <a:schemeClr val="bg1"/>
                </a:solidFill>
              </a:rPr>
              <a:t>which is</a:t>
            </a:r>
            <a:r>
              <a:rPr lang="en-US" sz="2800" dirty="0">
                <a:solidFill>
                  <a:schemeClr val="bg1"/>
                </a:solidFill>
              </a:rPr>
              <a:t> your </a:t>
            </a:r>
            <a:r>
              <a:rPr lang="en-US" sz="2800" dirty="0" smtClean="0">
                <a:solidFill>
                  <a:schemeClr val="bg1"/>
                </a:solidFill>
              </a:rPr>
              <a:t>reasonable</a:t>
            </a:r>
          </a:p>
          <a:p>
            <a:pPr marL="0" indent="0">
              <a:buNone/>
            </a:pPr>
            <a:r>
              <a:rPr lang="en-US" sz="2800" dirty="0" smtClean="0">
                <a:solidFill>
                  <a:schemeClr val="bg1"/>
                </a:solidFill>
              </a:rPr>
              <a:t> </a:t>
            </a:r>
            <a:r>
              <a:rPr lang="en-US" sz="2800" dirty="0">
                <a:solidFill>
                  <a:schemeClr val="bg1"/>
                </a:solidFill>
              </a:rPr>
              <a:t>service</a:t>
            </a:r>
            <a:r>
              <a:rPr lang="en-US" sz="2800" dirty="0" smtClean="0">
                <a:solidFill>
                  <a:schemeClr val="bg1"/>
                </a:solidFill>
              </a:rPr>
              <a:t>.</a:t>
            </a:r>
            <a:r>
              <a:rPr lang="en-US" sz="2800" b="1" baseline="30000" dirty="0">
                <a:solidFill>
                  <a:schemeClr val="bg1"/>
                </a:solidFill>
              </a:rPr>
              <a:t> </a:t>
            </a:r>
            <a:r>
              <a:rPr lang="en-US" sz="2800" dirty="0">
                <a:solidFill>
                  <a:schemeClr val="bg1"/>
                </a:solidFill>
              </a:rPr>
              <a:t>And do not be conformed to this world, </a:t>
            </a:r>
            <a:r>
              <a:rPr lang="en-US" sz="2800" dirty="0" smtClean="0">
                <a:solidFill>
                  <a:schemeClr val="bg1"/>
                </a:solidFill>
              </a:rPr>
              <a:t>but</a:t>
            </a:r>
          </a:p>
          <a:p>
            <a:pPr marL="0" indent="0">
              <a:buNone/>
            </a:pPr>
            <a:r>
              <a:rPr lang="en-US" sz="2800" dirty="0" smtClean="0">
                <a:solidFill>
                  <a:schemeClr val="bg1"/>
                </a:solidFill>
              </a:rPr>
              <a:t> </a:t>
            </a:r>
            <a:r>
              <a:rPr lang="en-US" sz="2800" dirty="0">
                <a:solidFill>
                  <a:schemeClr val="bg1"/>
                </a:solidFill>
              </a:rPr>
              <a:t>be transformed by the renewing of your mind, that </a:t>
            </a:r>
            <a:endParaRPr lang="en-US" sz="2800" dirty="0" smtClean="0">
              <a:solidFill>
                <a:schemeClr val="bg1"/>
              </a:solidFill>
            </a:endParaRPr>
          </a:p>
          <a:p>
            <a:pPr marL="0" indent="0">
              <a:buNone/>
            </a:pPr>
            <a:r>
              <a:rPr lang="en-US" sz="2800" dirty="0" smtClean="0">
                <a:solidFill>
                  <a:schemeClr val="bg1"/>
                </a:solidFill>
              </a:rPr>
              <a:t>you </a:t>
            </a:r>
            <a:r>
              <a:rPr lang="en-US" sz="2800" dirty="0">
                <a:solidFill>
                  <a:schemeClr val="bg1"/>
                </a:solidFill>
              </a:rPr>
              <a:t>may prove what </a:t>
            </a:r>
            <a:r>
              <a:rPr lang="en-US" sz="2800" i="1" dirty="0">
                <a:solidFill>
                  <a:schemeClr val="bg1"/>
                </a:solidFill>
              </a:rPr>
              <a:t>is</a:t>
            </a:r>
            <a:r>
              <a:rPr lang="en-US" sz="2800" dirty="0">
                <a:solidFill>
                  <a:schemeClr val="bg1"/>
                </a:solidFill>
              </a:rPr>
              <a:t> that good and acceptable </a:t>
            </a:r>
            <a:r>
              <a:rPr lang="en-US" sz="2800" dirty="0" smtClean="0">
                <a:solidFill>
                  <a:schemeClr val="bg1"/>
                </a:solidFill>
              </a:rPr>
              <a:t>and</a:t>
            </a:r>
          </a:p>
          <a:p>
            <a:pPr marL="0" indent="0">
              <a:buNone/>
            </a:pPr>
            <a:r>
              <a:rPr lang="en-US" sz="2800" dirty="0" smtClean="0">
                <a:solidFill>
                  <a:schemeClr val="bg1"/>
                </a:solidFill>
              </a:rPr>
              <a:t> </a:t>
            </a:r>
            <a:r>
              <a:rPr lang="en-US" sz="2800" dirty="0">
                <a:solidFill>
                  <a:schemeClr val="bg1"/>
                </a:solidFill>
              </a:rPr>
              <a:t>perfect will of God</a:t>
            </a:r>
            <a:r>
              <a:rPr lang="en-US" sz="2800" dirty="0" smtClean="0">
                <a:solidFill>
                  <a:schemeClr val="bg1"/>
                </a:solidFill>
              </a:rPr>
              <a:t>.” Romans 12:1-2</a:t>
            </a:r>
            <a:endParaRPr lang="en-US" sz="2800" dirty="0">
              <a:solidFill>
                <a:schemeClr val="bg1"/>
              </a:solidFill>
            </a:endParaRPr>
          </a:p>
        </p:txBody>
      </p:sp>
    </p:spTree>
    <p:extLst>
      <p:ext uri="{BB962C8B-B14F-4D97-AF65-F5344CB8AC3E}">
        <p14:creationId xmlns:p14="http://schemas.microsoft.com/office/powerpoint/2010/main" val="84502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152186"/>
            <a:ext cx="10116310" cy="4609342"/>
          </a:xfrm>
        </p:spPr>
        <p:txBody>
          <a:bodyPr>
            <a:normAutofit/>
          </a:bodyPr>
          <a:lstStyle/>
          <a:p>
            <a:pPr marL="0" indent="0">
              <a:buNone/>
            </a:pPr>
            <a:r>
              <a:rPr lang="en-US" sz="2800" b="1" dirty="0">
                <a:solidFill>
                  <a:schemeClr val="bg1"/>
                </a:solidFill>
              </a:rPr>
              <a:t>The Great Commandment</a:t>
            </a:r>
          </a:p>
          <a:p>
            <a:pPr marL="0" indent="0">
              <a:buNone/>
            </a:pPr>
            <a:r>
              <a:rPr lang="en-US" sz="2800" b="1" baseline="30000" dirty="0">
                <a:solidFill>
                  <a:schemeClr val="bg1"/>
                </a:solidFill>
              </a:rPr>
              <a:t>34 </a:t>
            </a:r>
            <a:r>
              <a:rPr lang="en-US" sz="2800" b="1" dirty="0">
                <a:solidFill>
                  <a:schemeClr val="bg1"/>
                </a:solidFill>
              </a:rPr>
              <a:t>But when the Pharisees heard that he had silenced the Sadducees, they gathered together. </a:t>
            </a:r>
            <a:r>
              <a:rPr lang="en-US" sz="2800" b="1" baseline="30000" dirty="0">
                <a:solidFill>
                  <a:schemeClr val="bg1"/>
                </a:solidFill>
              </a:rPr>
              <a:t>35 </a:t>
            </a:r>
            <a:r>
              <a:rPr lang="en-US" sz="2800" b="1" dirty="0">
                <a:solidFill>
                  <a:schemeClr val="bg1"/>
                </a:solidFill>
              </a:rPr>
              <a:t>And one of them, a lawyer, asked him a question to test him. </a:t>
            </a:r>
            <a:r>
              <a:rPr lang="en-US" sz="2800" b="1" baseline="30000" dirty="0">
                <a:solidFill>
                  <a:schemeClr val="bg1"/>
                </a:solidFill>
              </a:rPr>
              <a:t>36 </a:t>
            </a:r>
            <a:r>
              <a:rPr lang="en-US" sz="2800" b="1" dirty="0">
                <a:solidFill>
                  <a:schemeClr val="bg1"/>
                </a:solidFill>
              </a:rPr>
              <a:t>“Teacher, which is the great commandment in the Law?” </a:t>
            </a:r>
            <a:r>
              <a:rPr lang="en-US" sz="2800" b="1" baseline="30000" dirty="0">
                <a:solidFill>
                  <a:schemeClr val="bg1"/>
                </a:solidFill>
              </a:rPr>
              <a:t>37 </a:t>
            </a:r>
            <a:r>
              <a:rPr lang="en-US" sz="2800" b="1" dirty="0">
                <a:solidFill>
                  <a:schemeClr val="bg1"/>
                </a:solidFill>
              </a:rPr>
              <a:t>And he said to him, “You shall love the Lord your God with all your heart and with all your soul and with </a:t>
            </a:r>
            <a:r>
              <a:rPr lang="en-US" sz="2800" b="1" dirty="0">
                <a:solidFill>
                  <a:srgbClr val="FFFF00"/>
                </a:solidFill>
              </a:rPr>
              <a:t>all your mind</a:t>
            </a:r>
            <a:r>
              <a:rPr lang="en-US" sz="2800" b="1" dirty="0">
                <a:solidFill>
                  <a:schemeClr val="bg1"/>
                </a:solidFill>
              </a:rPr>
              <a:t>. </a:t>
            </a:r>
            <a:r>
              <a:rPr lang="en-US" sz="2800" b="1" baseline="30000" dirty="0">
                <a:solidFill>
                  <a:schemeClr val="bg1"/>
                </a:solidFill>
              </a:rPr>
              <a:t>38 </a:t>
            </a:r>
            <a:r>
              <a:rPr lang="en-US" sz="2800" b="1" dirty="0">
                <a:solidFill>
                  <a:schemeClr val="bg1"/>
                </a:solidFill>
              </a:rPr>
              <a:t>This is the great and first commandment. </a:t>
            </a:r>
            <a:r>
              <a:rPr lang="en-US" sz="2800" b="1" baseline="30000" dirty="0">
                <a:solidFill>
                  <a:schemeClr val="bg1"/>
                </a:solidFill>
              </a:rPr>
              <a:t>39 </a:t>
            </a:r>
            <a:r>
              <a:rPr lang="en-US" sz="2800" b="1" dirty="0">
                <a:solidFill>
                  <a:schemeClr val="bg1"/>
                </a:solidFill>
              </a:rPr>
              <a:t>And a second is like it: You shall love your neighbor as yourself. </a:t>
            </a:r>
            <a:r>
              <a:rPr lang="en-US" sz="2800" b="1" baseline="30000" dirty="0">
                <a:solidFill>
                  <a:schemeClr val="bg1"/>
                </a:solidFill>
              </a:rPr>
              <a:t>40 </a:t>
            </a:r>
            <a:r>
              <a:rPr lang="en-US" sz="2800" b="1" dirty="0">
                <a:solidFill>
                  <a:schemeClr val="bg1"/>
                </a:solidFill>
              </a:rPr>
              <a:t>On these two commandments depend all the Law and the Prophets.”</a:t>
            </a:r>
          </a:p>
          <a:p>
            <a:endParaRPr lang="en-US" dirty="0">
              <a:solidFill>
                <a:schemeClr val="bg1"/>
              </a:solidFill>
            </a:endParaRPr>
          </a:p>
        </p:txBody>
      </p:sp>
    </p:spTree>
    <p:extLst>
      <p:ext uri="{BB962C8B-B14F-4D97-AF65-F5344CB8AC3E}">
        <p14:creationId xmlns:p14="http://schemas.microsoft.com/office/powerpoint/2010/main" val="414576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029522"/>
            <a:ext cx="10116310" cy="4732005"/>
          </a:xfrm>
        </p:spPr>
        <p:txBody>
          <a:bodyPr>
            <a:normAutofit fontScale="92500" lnSpcReduction="10000"/>
          </a:bodyPr>
          <a:lstStyle/>
          <a:p>
            <a:pPr marL="0" indent="0">
              <a:buNone/>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1Corinthians 2: 12-16</a:t>
            </a:r>
          </a:p>
          <a:p>
            <a:pPr marL="0" indent="0">
              <a:buNone/>
            </a:pPr>
            <a:r>
              <a:rPr lang="en-US" sz="30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Now we have received not the spirit of the world, but the Spirit who is from God, that we might understand the things freely given us by God. </a:t>
            </a:r>
            <a:r>
              <a:rPr lang="en-US" sz="30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And we impart this in words not taught by human wisdom but taught by the Spirit, interpreting spiritual truths to those who are </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spiritual</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natural person does not accept the things of the Spirit of God, for they are folly to him, and he is not able to understand them because they are spiritually </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discerned. The </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spiritual person judges all things, but is himself to be judged by no one</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3000" baseline="30000" dirty="0">
                <a:latin typeface="Tahoma" panose="020B0604030504040204" pitchFamily="34" charset="0"/>
                <a:ea typeface="Tahoma" panose="020B0604030504040204" pitchFamily="34" charset="0"/>
                <a:cs typeface="Tahoma" panose="020B0604030504040204" pitchFamily="34" charset="0"/>
              </a:rPr>
              <a:t> </a:t>
            </a:r>
            <a:r>
              <a:rPr lang="en-US" sz="3000" dirty="0">
                <a:solidFill>
                  <a:srgbClr val="FFFF00"/>
                </a:solidFill>
                <a:latin typeface="Tahoma" panose="020B0604030504040204" pitchFamily="34" charset="0"/>
                <a:ea typeface="Tahoma" panose="020B0604030504040204" pitchFamily="34" charset="0"/>
                <a:cs typeface="Tahoma" panose="020B0604030504040204" pitchFamily="34" charset="0"/>
              </a:rPr>
              <a:t>“For who has understood the mind of the Lord so as to instruct him?” But we have the mind of Christ.</a:t>
            </a:r>
          </a:p>
          <a:p>
            <a:endParaRPr lang="en-US" dirty="0">
              <a:solidFill>
                <a:schemeClr val="bg1"/>
              </a:solidFill>
            </a:endParaRPr>
          </a:p>
        </p:txBody>
      </p:sp>
    </p:spTree>
    <p:extLst>
      <p:ext uri="{BB962C8B-B14F-4D97-AF65-F5344CB8AC3E}">
        <p14:creationId xmlns:p14="http://schemas.microsoft.com/office/powerpoint/2010/main" val="284978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Christianity-Suicide</a:t>
            </a:r>
            <a:endParaRPr lang="en-US" dirty="0"/>
          </a:p>
        </p:txBody>
      </p:sp>
      <p:sp>
        <p:nvSpPr>
          <p:cNvPr id="3" name="Content Placeholder 2"/>
          <p:cNvSpPr>
            <a:spLocks noGrp="1"/>
          </p:cNvSpPr>
          <p:nvPr>
            <p:ph idx="1"/>
          </p:nvPr>
        </p:nvSpPr>
        <p:spPr>
          <a:xfrm>
            <a:off x="591014" y="2051824"/>
            <a:ext cx="11113305" cy="4709703"/>
          </a:xfrm>
        </p:spPr>
        <p:txBody>
          <a:bodyPr>
            <a:normAutofit/>
          </a:bodyPr>
          <a:lstStyle/>
          <a:p>
            <a:pPr marL="0" indent="0">
              <a:buNone/>
            </a:pPr>
            <a:r>
              <a:rPr lang="en-US" sz="2800" dirty="0" smtClean="0"/>
              <a:t>Judas-Matthew 27:5-hanging-due to remorse of betraying Jesus</a:t>
            </a:r>
          </a:p>
          <a:p>
            <a:pPr marL="0" indent="0">
              <a:buNone/>
            </a:pPr>
            <a:r>
              <a:rPr lang="en-US" sz="2800" dirty="0" smtClean="0"/>
              <a:t>One of the original apostles selected by Jesus</a:t>
            </a:r>
          </a:p>
          <a:p>
            <a:pPr marL="0" indent="0">
              <a:buNone/>
            </a:pPr>
            <a:r>
              <a:rPr lang="en-US" sz="2800" dirty="0" smtClean="0"/>
              <a:t>Betrayed Jesus for 30 pieces of silver with a kiss in the Garden of Gethsemane</a:t>
            </a:r>
          </a:p>
          <a:p>
            <a:pPr marL="0" indent="0">
              <a:buNone/>
            </a:pPr>
            <a:r>
              <a:rPr lang="en-US" sz="2800" dirty="0" smtClean="0"/>
              <a:t>Betrayal predicted at last supper</a:t>
            </a:r>
          </a:p>
          <a:p>
            <a:pPr marL="0" indent="0">
              <a:buNone/>
            </a:pPr>
            <a:r>
              <a:rPr lang="en-US" sz="2800" dirty="0" smtClean="0"/>
              <a:t>Tried to return the silver to the chief priests</a:t>
            </a:r>
          </a:p>
          <a:p>
            <a:pPr marL="0" indent="0">
              <a:buNone/>
            </a:pPr>
            <a:r>
              <a:rPr lang="en-US" sz="2800" dirty="0" smtClean="0"/>
              <a:t>Committed suicide by hanging</a:t>
            </a:r>
          </a:p>
          <a:p>
            <a:pPr marL="0" indent="0">
              <a:buNone/>
            </a:pPr>
            <a:endParaRPr lang="en-US" sz="2800" dirty="0" smtClean="0">
              <a:solidFill>
                <a:schemeClr val="bg1"/>
              </a:solidFill>
            </a:endParaRPr>
          </a:p>
          <a:p>
            <a:pPr marL="0" indent="0">
              <a:buNone/>
            </a:pPr>
            <a:endParaRPr lang="en-US" sz="2800" dirty="0" smtClean="0">
              <a:solidFill>
                <a:schemeClr val="bg1"/>
              </a:solidFill>
            </a:endParaRPr>
          </a:p>
          <a:p>
            <a:pPr marL="0" indent="0">
              <a:buNone/>
            </a:pPr>
            <a:endParaRPr lang="en-US" sz="2800" dirty="0" smtClean="0">
              <a:solidFill>
                <a:schemeClr val="bg1"/>
              </a:solidFill>
            </a:endParaRPr>
          </a:p>
          <a:p>
            <a:pPr marL="0" indent="0">
              <a:buNone/>
            </a:pPr>
            <a:endParaRPr lang="en-US" sz="2800" dirty="0" smtClean="0">
              <a:solidFill>
                <a:schemeClr val="bg1"/>
              </a:solidFill>
            </a:endParaRPr>
          </a:p>
          <a:p>
            <a:pPr marL="0" indent="0">
              <a:buNone/>
            </a:pPr>
            <a:endParaRPr lang="en-US" sz="2800" dirty="0" smtClean="0">
              <a:solidFill>
                <a:schemeClr val="bg1"/>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23330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Christianity-Suicide</a:t>
            </a:r>
            <a:endParaRPr lang="en-US" dirty="0"/>
          </a:p>
        </p:txBody>
      </p:sp>
      <p:sp>
        <p:nvSpPr>
          <p:cNvPr id="3" name="Content Placeholder 2"/>
          <p:cNvSpPr>
            <a:spLocks noGrp="1"/>
          </p:cNvSpPr>
          <p:nvPr>
            <p:ph idx="1"/>
          </p:nvPr>
        </p:nvSpPr>
        <p:spPr>
          <a:xfrm>
            <a:off x="285750" y="2051824"/>
            <a:ext cx="11715750" cy="4709703"/>
          </a:xfrm>
        </p:spPr>
        <p:txBody>
          <a:bodyPr>
            <a:normAutofit/>
          </a:bodyPr>
          <a:lstStyle/>
          <a:p>
            <a:pPr marL="0" indent="0">
              <a:buNone/>
            </a:pPr>
            <a:r>
              <a:rPr lang="en-US" sz="2800" b="1" dirty="0" smtClean="0">
                <a:solidFill>
                  <a:schemeClr val="bg1"/>
                </a:solidFill>
              </a:rPr>
              <a:t>If you were in the twin towers and couldn’t get out what would you have done? </a:t>
            </a:r>
          </a:p>
          <a:p>
            <a:pPr marL="0" indent="0">
              <a:buNone/>
            </a:pPr>
            <a:endParaRPr lang="en-US" sz="2800" b="1" dirty="0" smtClean="0">
              <a:solidFill>
                <a:schemeClr val="bg1"/>
              </a:solidFill>
            </a:endParaRPr>
          </a:p>
          <a:p>
            <a:pPr marL="0" indent="0">
              <a:buNone/>
            </a:pPr>
            <a:r>
              <a:rPr lang="en-US" sz="2800" b="1" dirty="0" smtClean="0">
                <a:solidFill>
                  <a:schemeClr val="bg1"/>
                </a:solidFill>
              </a:rPr>
              <a:t>We have to realize that individuals who commit suicide do so for a variety of reasons, through a variety of methods and only God understands their circumstances.</a:t>
            </a:r>
          </a:p>
          <a:p>
            <a:pPr marL="0" indent="0">
              <a:buNone/>
            </a:pPr>
            <a:endParaRPr lang="en-US" sz="2800" b="1" dirty="0">
              <a:solidFill>
                <a:schemeClr val="bg1"/>
              </a:solidFill>
            </a:endParaRPr>
          </a:p>
          <a:p>
            <a:pPr marL="0" indent="0">
              <a:buNone/>
            </a:pPr>
            <a:r>
              <a:rPr lang="en-US" sz="2800" b="1" dirty="0" smtClean="0">
                <a:solidFill>
                  <a:schemeClr val="bg1"/>
                </a:solidFill>
              </a:rPr>
              <a:t>Let’s continue to love the families of those who have been affected by suicide. Being judgmental will not return their loved ones or encourage their spiritual well being. </a:t>
            </a:r>
          </a:p>
          <a:p>
            <a:pPr marL="0" indent="0">
              <a:buNone/>
            </a:pPr>
            <a:endParaRPr lang="en-US" sz="2800" dirty="0">
              <a:solidFill>
                <a:schemeClr val="bg1"/>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58155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Christianity-Depression</a:t>
            </a:r>
            <a:endParaRPr lang="en-US" dirty="0"/>
          </a:p>
        </p:txBody>
      </p:sp>
      <p:sp>
        <p:nvSpPr>
          <p:cNvPr id="3" name="Content Placeholder 2"/>
          <p:cNvSpPr>
            <a:spLocks noGrp="1"/>
          </p:cNvSpPr>
          <p:nvPr>
            <p:ph idx="1"/>
          </p:nvPr>
        </p:nvSpPr>
        <p:spPr>
          <a:xfrm>
            <a:off x="592398" y="1925515"/>
            <a:ext cx="9613861" cy="4853353"/>
          </a:xfrm>
        </p:spPr>
        <p:txBody>
          <a:bodyPr>
            <a:noAutofit/>
          </a:bodyPr>
          <a:lstStyle/>
          <a:p>
            <a:r>
              <a:rPr lang="en-US" sz="2800" dirty="0" smtClean="0"/>
              <a:t>Lamentations 3-Depression</a:t>
            </a:r>
          </a:p>
          <a:p>
            <a:pPr lvl="1"/>
            <a:r>
              <a:rPr lang="en-US" sz="2800" dirty="0" smtClean="0"/>
              <a:t>Symptoms</a:t>
            </a:r>
          </a:p>
          <a:p>
            <a:pPr lvl="2"/>
            <a:r>
              <a:rPr lang="en-US" sz="2800" dirty="0" smtClean="0"/>
              <a:t>Affliction v. 1</a:t>
            </a:r>
          </a:p>
          <a:p>
            <a:pPr lvl="2"/>
            <a:r>
              <a:rPr lang="en-US" sz="2800" dirty="0" smtClean="0"/>
              <a:t>Darkness without light v. 2</a:t>
            </a:r>
          </a:p>
          <a:p>
            <a:pPr lvl="2"/>
            <a:r>
              <a:rPr lang="en-US" sz="2800" dirty="0" smtClean="0"/>
              <a:t>God is against him v. 3</a:t>
            </a:r>
          </a:p>
          <a:p>
            <a:pPr lvl="2"/>
            <a:r>
              <a:rPr lang="en-US" sz="2800" dirty="0" smtClean="0"/>
              <a:t>Skin and flesh waste away-broken bones v. 4</a:t>
            </a:r>
          </a:p>
          <a:p>
            <a:pPr lvl="2"/>
            <a:r>
              <a:rPr lang="en-US" sz="2800" dirty="0" smtClean="0"/>
              <a:t>Besieged and enveloped with bitterness and tribulation v. 5</a:t>
            </a:r>
          </a:p>
          <a:p>
            <a:pPr lvl="2"/>
            <a:r>
              <a:rPr lang="en-US" sz="2800" dirty="0" smtClean="0"/>
              <a:t>Dwell as if dead- v. 6</a:t>
            </a:r>
          </a:p>
          <a:p>
            <a:pPr lvl="2"/>
            <a:r>
              <a:rPr lang="en-US" sz="2800" dirty="0" smtClean="0"/>
              <a:t>Imprisoned-a wall about him v. 7</a:t>
            </a:r>
          </a:p>
          <a:p>
            <a:pPr lvl="2"/>
            <a:r>
              <a:rPr lang="en-US" sz="2800" dirty="0" smtClean="0"/>
              <a:t>Prayer is not heard v. 8</a:t>
            </a:r>
          </a:p>
        </p:txBody>
      </p:sp>
    </p:spTree>
    <p:extLst>
      <p:ext uri="{BB962C8B-B14F-4D97-AF65-F5344CB8AC3E}">
        <p14:creationId xmlns:p14="http://schemas.microsoft.com/office/powerpoint/2010/main" val="200186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Christianity-Depression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684" y="1738842"/>
            <a:ext cx="8889024" cy="5014507"/>
          </a:xfrm>
        </p:spPr>
      </p:pic>
    </p:spTree>
    <p:extLst>
      <p:ext uri="{BB962C8B-B14F-4D97-AF65-F5344CB8AC3E}">
        <p14:creationId xmlns:p14="http://schemas.microsoft.com/office/powerpoint/2010/main" val="355594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516" y="2239861"/>
            <a:ext cx="6174295" cy="34730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844" y="2239861"/>
            <a:ext cx="5466464" cy="3428432"/>
          </a:xfrm>
          <a:prstGeom prst="rect">
            <a:avLst/>
          </a:prstGeom>
        </p:spPr>
      </p:pic>
      <p:sp>
        <p:nvSpPr>
          <p:cNvPr id="6" name="TextBox 5"/>
          <p:cNvSpPr txBox="1"/>
          <p:nvPr/>
        </p:nvSpPr>
        <p:spPr>
          <a:xfrm>
            <a:off x="426642" y="5938470"/>
            <a:ext cx="11091442" cy="584775"/>
          </a:xfrm>
          <a:prstGeom prst="rect">
            <a:avLst/>
          </a:prstGeom>
          <a:noFill/>
        </p:spPr>
        <p:txBody>
          <a:bodyPr wrap="square" rtlCol="0">
            <a:spAutoFit/>
          </a:bodyPr>
          <a:lstStyle/>
          <a:p>
            <a:pPr algn="ctr"/>
            <a:r>
              <a:rPr lang="en-US" sz="3200" dirty="0" smtClean="0"/>
              <a:t>CRAZY, COMMITTED, OR NEED TO BE COMMITTED?</a:t>
            </a:r>
            <a:endParaRPr lang="en-US" sz="3200" dirty="0"/>
          </a:p>
        </p:txBody>
      </p:sp>
    </p:spTree>
    <p:extLst>
      <p:ext uri="{BB962C8B-B14F-4D97-AF65-F5344CB8AC3E}">
        <p14:creationId xmlns:p14="http://schemas.microsoft.com/office/powerpoint/2010/main" val="139279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Christianity-Depression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483" y="2004491"/>
            <a:ext cx="8994529" cy="4704895"/>
          </a:xfrm>
        </p:spPr>
      </p:pic>
    </p:spTree>
    <p:extLst>
      <p:ext uri="{BB962C8B-B14F-4D97-AF65-F5344CB8AC3E}">
        <p14:creationId xmlns:p14="http://schemas.microsoft.com/office/powerpoint/2010/main" val="44490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541864"/>
            <a:ext cx="10116310" cy="4219663"/>
          </a:xfrm>
        </p:spPr>
        <p:txBody>
          <a:bodyPr>
            <a:normAutofit/>
          </a:bodyPr>
          <a:lstStyle/>
          <a:p>
            <a:pPr marL="0" indent="0">
              <a:buNone/>
            </a:pPr>
            <a:r>
              <a:rPr lang="en-US" sz="2800" dirty="0" smtClean="0"/>
              <a:t>Mental Illness does affect our ability to comprehend God’s plan by preventing rational/logical thought.</a:t>
            </a:r>
          </a:p>
          <a:p>
            <a:pPr marL="0" indent="0">
              <a:buNone/>
            </a:pPr>
            <a:endParaRPr lang="en-US" sz="2800" dirty="0"/>
          </a:p>
          <a:p>
            <a:pPr marL="0" indent="0">
              <a:buNone/>
            </a:pPr>
            <a:r>
              <a:rPr lang="en-US" sz="2800" dirty="0" smtClean="0"/>
              <a:t>Mental illness does affect our ability to comprehend God’s plan by limiting our ability to process truth. </a:t>
            </a:r>
          </a:p>
          <a:p>
            <a:pPr marL="0" indent="0">
              <a:buNone/>
            </a:pPr>
            <a:endParaRPr lang="en-US" sz="2800" dirty="0"/>
          </a:p>
          <a:p>
            <a:pPr marL="0" indent="0">
              <a:buNone/>
            </a:pPr>
            <a:r>
              <a:rPr lang="en-US" sz="2800" dirty="0" smtClean="0"/>
              <a:t>Mental illness at times causes us to be unable to realize the importance of faith in God. </a:t>
            </a:r>
            <a:endParaRPr lang="en-US" sz="2800" dirty="0"/>
          </a:p>
        </p:txBody>
      </p:sp>
    </p:spTree>
    <p:extLst>
      <p:ext uri="{BB962C8B-B14F-4D97-AF65-F5344CB8AC3E}">
        <p14:creationId xmlns:p14="http://schemas.microsoft.com/office/powerpoint/2010/main" val="159551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179409" y="2037144"/>
            <a:ext cx="11875624" cy="4728259"/>
          </a:xfrm>
        </p:spPr>
        <p:txBody>
          <a:bodyPr>
            <a:normAutofit/>
          </a:bodyPr>
          <a:lstStyle/>
          <a:p>
            <a:pPr marL="0" indent="0">
              <a:buNone/>
            </a:pPr>
            <a:r>
              <a:rPr lang="en-US" sz="2800" dirty="0"/>
              <a:t>My family has always been in the church. Dad was a pastor for 10 years. When schizophrenia came knocking, we were steeped in church life, yet the church was mostly silent on the reality of mental illness—and we got the message that we should be silent as well. This silence was isolating and cruel.</a:t>
            </a:r>
          </a:p>
          <a:p>
            <a:pPr marL="0" indent="0">
              <a:buNone/>
            </a:pPr>
            <a:r>
              <a:rPr lang="en-US" sz="2800" dirty="0"/>
              <a:t>Yet our greatest moments of hope have come through encounters with individuals in the church who have made eye contact, visited Mom in prison, answered late-night phone calls to help her sort through her thoughts, showed up for small group when Dad cried every week. These are simple acts of love that reflect the heart of our creator, who knows far more than we do about how wretched we all are.</a:t>
            </a:r>
          </a:p>
          <a:p>
            <a:pPr marL="0" indent="0">
              <a:buNone/>
            </a:pPr>
            <a:endParaRPr lang="en-US" dirty="0"/>
          </a:p>
        </p:txBody>
      </p:sp>
    </p:spTree>
    <p:extLst>
      <p:ext uri="{BB962C8B-B14F-4D97-AF65-F5344CB8AC3E}">
        <p14:creationId xmlns:p14="http://schemas.microsoft.com/office/powerpoint/2010/main" val="278756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3"/>
            <a:ext cx="9613861" cy="4214398"/>
          </a:xfrm>
        </p:spPr>
        <p:txBody>
          <a:bodyPr>
            <a:normAutofit/>
          </a:bodyPr>
          <a:lstStyle/>
          <a:p>
            <a:r>
              <a:rPr lang="en-US" sz="2800" dirty="0" smtClean="0"/>
              <a:t>So how can we as a Church address mental illness?</a:t>
            </a:r>
            <a:r>
              <a:rPr lang="en-US" sz="2800" b="1" dirty="0"/>
              <a:t> </a:t>
            </a:r>
            <a:endParaRPr lang="en-US" sz="2800" b="1" dirty="0" smtClean="0"/>
          </a:p>
          <a:p>
            <a:pPr marL="0" indent="0">
              <a:buNone/>
            </a:pPr>
            <a:r>
              <a:rPr lang="en-US" sz="2800" b="1" dirty="0" smtClean="0"/>
              <a:t>1. Do </a:t>
            </a:r>
            <a:r>
              <a:rPr lang="en-US" sz="2800" b="1" dirty="0"/>
              <a:t>Not Judge. </a:t>
            </a:r>
            <a:endParaRPr lang="en-US" sz="2800" b="1" dirty="0" smtClean="0"/>
          </a:p>
          <a:p>
            <a:pPr marL="0" indent="0">
              <a:buNone/>
            </a:pPr>
            <a:r>
              <a:rPr lang="en-US" sz="2800" dirty="0" smtClean="0"/>
              <a:t>Judgement</a:t>
            </a:r>
            <a:r>
              <a:rPr lang="en-US" sz="2800" dirty="0"/>
              <a:t>, and even well-intended religious statements (“You just need to pray more.”), will further isolate those with mental illness and potentially exacerbate their struggles. Try meeting these individuals with compassion and a listening ear. Church leaders do not need all the answers in order to be supportive. “More listening, less talking” is a good motto.</a:t>
            </a:r>
            <a:endParaRPr lang="en-US" sz="2800" dirty="0" smtClean="0"/>
          </a:p>
          <a:p>
            <a:endParaRPr lang="en-US" dirty="0"/>
          </a:p>
        </p:txBody>
      </p:sp>
    </p:spTree>
    <p:extLst>
      <p:ext uri="{BB962C8B-B14F-4D97-AF65-F5344CB8AC3E}">
        <p14:creationId xmlns:p14="http://schemas.microsoft.com/office/powerpoint/2010/main" val="242723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2"/>
            <a:ext cx="9613861" cy="4029203"/>
          </a:xfrm>
        </p:spPr>
        <p:txBody>
          <a:bodyPr>
            <a:noAutofit/>
          </a:bodyPr>
          <a:lstStyle/>
          <a:p>
            <a:pPr marL="0" indent="0">
              <a:buNone/>
            </a:pPr>
            <a:r>
              <a:rPr lang="en-US" sz="2800" dirty="0" smtClean="0"/>
              <a:t>2. </a:t>
            </a:r>
            <a:r>
              <a:rPr lang="en-US" sz="2800" b="1" dirty="0"/>
              <a:t>Read and </a:t>
            </a:r>
            <a:r>
              <a:rPr lang="en-US" sz="2800" b="1" dirty="0" smtClean="0"/>
              <a:t>Research</a:t>
            </a:r>
          </a:p>
          <a:p>
            <a:pPr marL="0" indent="0">
              <a:buNone/>
            </a:pPr>
            <a:r>
              <a:rPr lang="en-US" sz="2800" dirty="0" smtClean="0"/>
              <a:t>Although </a:t>
            </a:r>
            <a:r>
              <a:rPr lang="en-US" sz="2800" dirty="0"/>
              <a:t>most church leaders are not in a position to treat mental illness, they do need to have basic knowledge of mental health disorders and diseases. Why? Many struggling individuals may first seek help among their church leaders. It is important to recognize when church members’ struggles are related to mental health issues so that church leadership can help them find adequate support and treatment. </a:t>
            </a:r>
          </a:p>
        </p:txBody>
      </p:sp>
    </p:spTree>
    <p:extLst>
      <p:ext uri="{BB962C8B-B14F-4D97-AF65-F5344CB8AC3E}">
        <p14:creationId xmlns:p14="http://schemas.microsoft.com/office/powerpoint/2010/main" val="133984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2"/>
            <a:ext cx="9613861" cy="3925031"/>
          </a:xfrm>
        </p:spPr>
        <p:txBody>
          <a:bodyPr>
            <a:normAutofit/>
          </a:bodyPr>
          <a:lstStyle/>
          <a:p>
            <a:pPr marL="0" indent="0">
              <a:buNone/>
            </a:pPr>
            <a:r>
              <a:rPr lang="en-US" sz="2800" dirty="0" smtClean="0"/>
              <a:t>3. </a:t>
            </a:r>
            <a:r>
              <a:rPr lang="en-US" sz="2800" b="1" dirty="0"/>
              <a:t>Refer </a:t>
            </a:r>
            <a:r>
              <a:rPr lang="en-US" sz="2800" b="1" dirty="0" smtClean="0"/>
              <a:t>Out</a:t>
            </a:r>
          </a:p>
          <a:p>
            <a:pPr marL="0" indent="0">
              <a:buNone/>
            </a:pPr>
            <a:r>
              <a:rPr lang="en-US" sz="2800" dirty="0" smtClean="0"/>
              <a:t>Church </a:t>
            </a:r>
            <a:r>
              <a:rPr lang="en-US" sz="2800" dirty="0"/>
              <a:t>leaders are not typically trained to treat mental illness; it is simply not their job. When church members demonstrate mental health issues, leaders should offer compassion and support, but also provide them with proper referrals for treatment. Generate a referral list and utilize when needed.</a:t>
            </a:r>
          </a:p>
        </p:txBody>
      </p:sp>
    </p:spTree>
    <p:extLst>
      <p:ext uri="{BB962C8B-B14F-4D97-AF65-F5344CB8AC3E}">
        <p14:creationId xmlns:p14="http://schemas.microsoft.com/office/powerpoint/2010/main" val="38588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188396" y="2089232"/>
            <a:ext cx="12003603" cy="5197032"/>
          </a:xfrm>
        </p:spPr>
        <p:txBody>
          <a:bodyPr>
            <a:normAutofit lnSpcReduction="10000"/>
          </a:bodyPr>
          <a:lstStyle/>
          <a:p>
            <a:pPr marL="0" indent="0">
              <a:buNone/>
            </a:pPr>
            <a:r>
              <a:rPr lang="en-US" sz="2800" dirty="0" smtClean="0"/>
              <a:t>4. </a:t>
            </a:r>
            <a:r>
              <a:rPr lang="en-US" sz="2800" b="1" dirty="0"/>
              <a:t>Stop the </a:t>
            </a:r>
            <a:r>
              <a:rPr lang="en-US" sz="2800" b="1" dirty="0" smtClean="0"/>
              <a:t>Stigma</a:t>
            </a:r>
          </a:p>
          <a:p>
            <a:pPr marL="0" indent="0">
              <a:buNone/>
            </a:pPr>
            <a:r>
              <a:rPr lang="en-US" sz="2800" b="1" dirty="0"/>
              <a:t> </a:t>
            </a:r>
            <a:r>
              <a:rPr lang="en-US" sz="2800" dirty="0"/>
              <a:t>Stigma regarding mental illness still exists in both our country and our churches. As church leaders, there are simple ways to help reduce that stigma, including:</a:t>
            </a:r>
          </a:p>
          <a:p>
            <a:pPr marL="0" indent="0">
              <a:buNone/>
            </a:pPr>
            <a:r>
              <a:rPr lang="en-US" sz="2800" dirty="0"/>
              <a:t>Avoid offensive language (i.e. words and phrases involving psycho, crazy, they are nuts, etc.).</a:t>
            </a:r>
          </a:p>
          <a:p>
            <a:pPr marL="0" indent="0">
              <a:buNone/>
            </a:pPr>
            <a:r>
              <a:rPr lang="en-US" sz="2800" dirty="0"/>
              <a:t>Discuss mental health issues from the pulpit and in leadership meetings.</a:t>
            </a:r>
          </a:p>
          <a:p>
            <a:pPr marL="0" indent="0">
              <a:buNone/>
            </a:pPr>
            <a:r>
              <a:rPr lang="en-US" sz="2800" dirty="0"/>
              <a:t>Use the church bulletin to feature mental health topics and supportive resources.</a:t>
            </a:r>
          </a:p>
          <a:p>
            <a:pPr marL="0" indent="0">
              <a:buNone/>
            </a:pPr>
            <a:r>
              <a:rPr lang="en-US" sz="2800" dirty="0"/>
              <a:t>Acknowledge that mental health issues are complex in nature and involve biological, psychological, developmental, societal, spiritual, and familial components.</a:t>
            </a:r>
          </a:p>
          <a:p>
            <a:pPr marL="0" indent="0">
              <a:buNone/>
            </a:pPr>
            <a:endParaRPr lang="en-US" dirty="0"/>
          </a:p>
        </p:txBody>
      </p:sp>
    </p:spTree>
    <p:extLst>
      <p:ext uri="{BB962C8B-B14F-4D97-AF65-F5344CB8AC3E}">
        <p14:creationId xmlns:p14="http://schemas.microsoft.com/office/powerpoint/2010/main" val="361081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130524" y="2336873"/>
            <a:ext cx="11970808" cy="3599316"/>
          </a:xfrm>
        </p:spPr>
        <p:txBody>
          <a:bodyPr>
            <a:noAutofit/>
          </a:bodyPr>
          <a:lstStyle/>
          <a:p>
            <a:pPr marL="0" indent="0">
              <a:buNone/>
            </a:pPr>
            <a:r>
              <a:rPr lang="en-US" sz="2800" dirty="0" smtClean="0"/>
              <a:t>5. </a:t>
            </a:r>
            <a:r>
              <a:rPr lang="en-US" sz="2800" b="1" dirty="0"/>
              <a:t>Recognize </a:t>
            </a:r>
            <a:r>
              <a:rPr lang="en-US" sz="2800" b="1" dirty="0" smtClean="0"/>
              <a:t>Complexity</a:t>
            </a:r>
          </a:p>
          <a:p>
            <a:pPr marL="0" indent="0">
              <a:buNone/>
            </a:pPr>
            <a:r>
              <a:rPr lang="en-US" sz="2800" b="1" dirty="0"/>
              <a:t> </a:t>
            </a:r>
            <a:r>
              <a:rPr lang="en-US" sz="2800" dirty="0"/>
              <a:t>Although I believe all diseases and disorders are a result of humanity’s fall, I do not believe all diseases and disorders are direct results from one’s own sinful nature. To categorize mental illness as simply a spiritual issue is to ignore the beautiful complexity of which </a:t>
            </a:r>
            <a:r>
              <a:rPr lang="en-US" sz="2800" dirty="0" smtClean="0"/>
              <a:t>we </a:t>
            </a:r>
            <a:r>
              <a:rPr lang="en-US" sz="2800" dirty="0"/>
              <a:t>are designed. </a:t>
            </a:r>
            <a:r>
              <a:rPr lang="en-US" sz="2800" dirty="0" smtClean="0"/>
              <a:t>Mental </a:t>
            </a:r>
            <a:r>
              <a:rPr lang="en-US" sz="2800" dirty="0"/>
              <a:t>health issues are typically a combination of psychological, biological, developmental, societal, spiritual, and familial issues. Infant depression, schizophrenia, and Autism Spectrum Disorders are great examples of complex mental health issues.</a:t>
            </a:r>
          </a:p>
        </p:txBody>
      </p:sp>
    </p:spTree>
    <p:extLst>
      <p:ext uri="{BB962C8B-B14F-4D97-AF65-F5344CB8AC3E}">
        <p14:creationId xmlns:p14="http://schemas.microsoft.com/office/powerpoint/2010/main" val="374965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6.</a:t>
            </a:r>
            <a:r>
              <a:rPr lang="en-US" sz="2800" b="1" dirty="0"/>
              <a:t> Understand the Impact on Family and </a:t>
            </a:r>
            <a:r>
              <a:rPr lang="en-US" sz="2800" b="1" dirty="0" smtClean="0"/>
              <a:t>Friends</a:t>
            </a:r>
          </a:p>
          <a:p>
            <a:pPr marL="0" indent="0">
              <a:buNone/>
            </a:pPr>
            <a:r>
              <a:rPr lang="en-US" sz="2800" dirty="0" smtClean="0"/>
              <a:t>Not </a:t>
            </a:r>
            <a:r>
              <a:rPr lang="en-US" sz="2800" dirty="0"/>
              <a:t>all victims of mental illness are individuals with a diagnosable condition. Family and friends of individuals with mental illness often struggle with helping their loved one. Be careful what you say, offer support, and pray for them too.</a:t>
            </a:r>
          </a:p>
        </p:txBody>
      </p:sp>
    </p:spTree>
    <p:extLst>
      <p:ext uri="{BB962C8B-B14F-4D97-AF65-F5344CB8AC3E}">
        <p14:creationId xmlns:p14="http://schemas.microsoft.com/office/powerpoint/2010/main" val="251279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7.</a:t>
            </a:r>
            <a:r>
              <a:rPr lang="en-US" sz="2800" b="1" dirty="0"/>
              <a:t> Care for Personal Mental </a:t>
            </a:r>
            <a:r>
              <a:rPr lang="en-US" sz="2800" b="1" dirty="0" smtClean="0"/>
              <a:t>Health</a:t>
            </a:r>
          </a:p>
          <a:p>
            <a:pPr marL="0" indent="0">
              <a:buNone/>
            </a:pPr>
            <a:r>
              <a:rPr lang="en-US" sz="2800" dirty="0" smtClean="0"/>
              <a:t>Last</a:t>
            </a:r>
            <a:r>
              <a:rPr lang="en-US" sz="2800" dirty="0"/>
              <a:t>, but certainly not least, church leaders should take care of their own mental health. Leading a church can be a stressful position, and stress alone can lead to physical and mental deterioration. Church leaders should have adequate support, take time to relax, and reach out for support if they are struggling. Remember, it is okay to say “no” to requests for additional work. If church leaders are suffering, so will their ministries.</a:t>
            </a:r>
          </a:p>
        </p:txBody>
      </p:sp>
    </p:spTree>
    <p:extLst>
      <p:ext uri="{BB962C8B-B14F-4D97-AF65-F5344CB8AC3E}">
        <p14:creationId xmlns:p14="http://schemas.microsoft.com/office/powerpoint/2010/main" val="112715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038526"/>
            <a:ext cx="9613861" cy="4819474"/>
          </a:xfrm>
        </p:spPr>
        <p:txBody>
          <a:bodyPr>
            <a:normAutofit fontScale="25000" lnSpcReduction="20000"/>
          </a:bodyPr>
          <a:lstStyle/>
          <a:p>
            <a:r>
              <a:rPr lang="en-US" sz="12000" dirty="0" smtClean="0">
                <a:solidFill>
                  <a:schemeClr val="bg1"/>
                </a:solidFill>
              </a:rPr>
              <a:t>Can mental health difficulties become mental illness?</a:t>
            </a:r>
          </a:p>
          <a:p>
            <a:pPr marL="0" indent="0">
              <a:buNone/>
            </a:pPr>
            <a:r>
              <a:rPr lang="en-US" sz="12000" dirty="0" smtClean="0">
                <a:solidFill>
                  <a:schemeClr val="bg1"/>
                </a:solidFill>
              </a:rPr>
              <a:t>Yes challenges can cause mental illness based on an individuals:</a:t>
            </a:r>
          </a:p>
          <a:p>
            <a:pPr marL="0" indent="0">
              <a:buNone/>
            </a:pPr>
            <a:r>
              <a:rPr lang="en-US" sz="12000" dirty="0">
                <a:solidFill>
                  <a:schemeClr val="bg1"/>
                </a:solidFill>
              </a:rPr>
              <a:t>	</a:t>
            </a:r>
            <a:r>
              <a:rPr lang="en-US" sz="12000" dirty="0" smtClean="0">
                <a:solidFill>
                  <a:schemeClr val="bg1"/>
                </a:solidFill>
              </a:rPr>
              <a:t>Genetic make up-brain chemistry</a:t>
            </a:r>
          </a:p>
          <a:p>
            <a:pPr marL="0" indent="0">
              <a:buNone/>
            </a:pPr>
            <a:r>
              <a:rPr lang="en-US" sz="12000" dirty="0">
                <a:solidFill>
                  <a:schemeClr val="bg1"/>
                </a:solidFill>
              </a:rPr>
              <a:t>	</a:t>
            </a:r>
            <a:r>
              <a:rPr lang="en-US" sz="12000" dirty="0" smtClean="0">
                <a:solidFill>
                  <a:schemeClr val="bg1"/>
                </a:solidFill>
              </a:rPr>
              <a:t>Life experiences-multiple traumatic events</a:t>
            </a:r>
          </a:p>
          <a:p>
            <a:pPr marL="0" indent="0">
              <a:buNone/>
            </a:pPr>
            <a:r>
              <a:rPr lang="en-US" sz="12000" dirty="0">
                <a:solidFill>
                  <a:schemeClr val="bg1"/>
                </a:solidFill>
              </a:rPr>
              <a:t>	</a:t>
            </a:r>
            <a:r>
              <a:rPr lang="en-US" sz="12000" dirty="0" smtClean="0">
                <a:solidFill>
                  <a:schemeClr val="bg1"/>
                </a:solidFill>
              </a:rPr>
              <a:t>Spiritual inward </a:t>
            </a:r>
            <a:r>
              <a:rPr lang="en-US" sz="12000" dirty="0" smtClean="0">
                <a:solidFill>
                  <a:schemeClr val="bg1"/>
                </a:solidFill>
              </a:rPr>
              <a:t>strength-not </a:t>
            </a:r>
            <a:r>
              <a:rPr lang="en-US" sz="12000" dirty="0" smtClean="0">
                <a:solidFill>
                  <a:schemeClr val="bg1"/>
                </a:solidFill>
              </a:rPr>
              <a:t>ours to determine or judge if adequate</a:t>
            </a:r>
          </a:p>
          <a:p>
            <a:pPr marL="0" indent="0">
              <a:buNone/>
            </a:pPr>
            <a:r>
              <a:rPr lang="en-US" sz="12000" dirty="0">
                <a:solidFill>
                  <a:schemeClr val="bg1"/>
                </a:solidFill>
              </a:rPr>
              <a:t>	</a:t>
            </a:r>
            <a:r>
              <a:rPr lang="en-US" sz="12000" dirty="0" smtClean="0">
                <a:solidFill>
                  <a:schemeClr val="bg1"/>
                </a:solidFill>
              </a:rPr>
              <a:t>Ability to cope with challenging and difficult situations</a:t>
            </a:r>
          </a:p>
          <a:p>
            <a:pPr marL="0" indent="0">
              <a:buNone/>
            </a:pPr>
            <a:endParaRPr lang="en-US" sz="12000" dirty="0" smtClean="0">
              <a:solidFill>
                <a:schemeClr val="bg1"/>
              </a:solidFill>
            </a:endParaRPr>
          </a:p>
          <a:p>
            <a:pPr marL="0" indent="0" algn="ctr">
              <a:buNone/>
            </a:pPr>
            <a:r>
              <a:rPr lang="en-US" sz="12000" b="1" dirty="0" smtClean="0">
                <a:solidFill>
                  <a:schemeClr val="bg1"/>
                </a:solidFill>
              </a:rPr>
              <a:t>But with God, illness and challenges can be addressed…</a:t>
            </a:r>
          </a:p>
          <a:p>
            <a:pPr marL="0" indent="0" algn="ctr">
              <a:buNone/>
            </a:pPr>
            <a:r>
              <a:rPr lang="en-US" sz="8000" b="1" dirty="0"/>
              <a:t>	</a:t>
            </a:r>
            <a:endParaRPr lang="en-US" sz="8000" b="1" dirty="0" smtClean="0"/>
          </a:p>
          <a:p>
            <a:pPr marL="0" indent="0">
              <a:buNone/>
            </a:pPr>
            <a:r>
              <a:rPr lang="en-US" dirty="0"/>
              <a:t>	</a:t>
            </a:r>
          </a:p>
        </p:txBody>
      </p:sp>
    </p:spTree>
    <p:extLst>
      <p:ext uri="{BB962C8B-B14F-4D97-AF65-F5344CB8AC3E}">
        <p14:creationId xmlns:p14="http://schemas.microsoft.com/office/powerpoint/2010/main" val="267692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8. </a:t>
            </a:r>
            <a:r>
              <a:rPr lang="en-US" sz="2800" dirty="0"/>
              <a:t>Talk about it. </a:t>
            </a:r>
            <a:endParaRPr lang="en-US" sz="2800" dirty="0" smtClean="0"/>
          </a:p>
          <a:p>
            <a:pPr marL="0" indent="0">
              <a:buNone/>
            </a:pPr>
            <a:r>
              <a:rPr lang="en-US" sz="2800" dirty="0" smtClean="0"/>
              <a:t>Every </a:t>
            </a:r>
            <a:r>
              <a:rPr lang="en-US" sz="2800" dirty="0"/>
              <a:t>year, </a:t>
            </a:r>
            <a:r>
              <a:rPr lang="en-US" sz="2800" u="sng" dirty="0">
                <a:hlinkClick r:id="rId2"/>
              </a:rPr>
              <a:t>more than 25 percent</a:t>
            </a:r>
            <a:r>
              <a:rPr lang="en-US" sz="2800" dirty="0"/>
              <a:t> of the U.S. adult population suffers from a diagnosable mental illness—mostly quietly and in shame.</a:t>
            </a:r>
          </a:p>
        </p:txBody>
      </p:sp>
    </p:spTree>
    <p:extLst>
      <p:ext uri="{BB962C8B-B14F-4D97-AF65-F5344CB8AC3E}">
        <p14:creationId xmlns:p14="http://schemas.microsoft.com/office/powerpoint/2010/main" val="3547158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9. </a:t>
            </a:r>
            <a:r>
              <a:rPr lang="en-US" sz="2800" dirty="0"/>
              <a:t>Assemble a </a:t>
            </a:r>
            <a:r>
              <a:rPr lang="en-US" sz="2800" dirty="0" smtClean="0"/>
              <a:t>network</a:t>
            </a:r>
          </a:p>
          <a:p>
            <a:pPr marL="0" indent="0">
              <a:buNone/>
            </a:pPr>
            <a:r>
              <a:rPr lang="en-US" sz="2800" dirty="0" smtClean="0"/>
              <a:t>Before </a:t>
            </a:r>
            <a:r>
              <a:rPr lang="en-US" sz="2800" dirty="0"/>
              <a:t>a crisis, find professionals with a variety of specialties. Build relationships with them, ask for advice, and be ready to partner when someone needs care. </a:t>
            </a:r>
          </a:p>
        </p:txBody>
      </p:sp>
    </p:spTree>
    <p:extLst>
      <p:ext uri="{BB962C8B-B14F-4D97-AF65-F5344CB8AC3E}">
        <p14:creationId xmlns:p14="http://schemas.microsoft.com/office/powerpoint/2010/main" val="1210245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10. </a:t>
            </a:r>
            <a:r>
              <a:rPr lang="en-US" sz="3200" dirty="0"/>
              <a:t>Foster </a:t>
            </a:r>
            <a:r>
              <a:rPr lang="en-US" sz="3200" dirty="0" smtClean="0"/>
              <a:t>friendships</a:t>
            </a:r>
          </a:p>
          <a:p>
            <a:pPr marL="0" indent="0">
              <a:buNone/>
            </a:pPr>
            <a:r>
              <a:rPr lang="en-US" sz="3200" dirty="0" smtClean="0"/>
              <a:t>People </a:t>
            </a:r>
            <a:r>
              <a:rPr lang="en-US" sz="3200" dirty="0"/>
              <a:t>affected by mental illness need friends who will not abandon them when they’re symptomatic. </a:t>
            </a:r>
          </a:p>
        </p:txBody>
      </p:sp>
    </p:spTree>
    <p:extLst>
      <p:ext uri="{BB962C8B-B14F-4D97-AF65-F5344CB8AC3E}">
        <p14:creationId xmlns:p14="http://schemas.microsoft.com/office/powerpoint/2010/main" val="315297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11.Walk </a:t>
            </a:r>
            <a:r>
              <a:rPr lang="en-US" sz="2800" dirty="0"/>
              <a:t>through </a:t>
            </a:r>
            <a:r>
              <a:rPr lang="en-US" sz="2800" dirty="0" smtClean="0"/>
              <a:t>treatment</a:t>
            </a:r>
          </a:p>
          <a:p>
            <a:pPr marL="0" indent="0">
              <a:buNone/>
            </a:pPr>
            <a:r>
              <a:rPr lang="en-US" sz="2800" dirty="0" smtClean="0"/>
              <a:t> </a:t>
            </a:r>
            <a:r>
              <a:rPr lang="en-US" sz="2800" dirty="0"/>
              <a:t>Visit the hospital. Bring casseroles. Help with the cost of medications. Ask how treatments are going. Minister to people with mental illness in the ways you minister to people recovering from surgery or enduring cancer treatments. </a:t>
            </a:r>
          </a:p>
        </p:txBody>
      </p:sp>
    </p:spTree>
    <p:extLst>
      <p:ext uri="{BB962C8B-B14F-4D97-AF65-F5344CB8AC3E}">
        <p14:creationId xmlns:p14="http://schemas.microsoft.com/office/powerpoint/2010/main" val="7610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Like it or not, the church is the first place many turn in crisis. And fair or not, the church’s silence or rejection feels like rejection from God. We cannot keep turning away from the most vulnerable among us. It’s time to be part of the solution.</a:t>
            </a:r>
          </a:p>
        </p:txBody>
      </p:sp>
    </p:spTree>
    <p:extLst>
      <p:ext uri="{BB962C8B-B14F-4D97-AF65-F5344CB8AC3E}">
        <p14:creationId xmlns:p14="http://schemas.microsoft.com/office/powerpoint/2010/main" val="2969754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Christianity-Depression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485" y="2051691"/>
            <a:ext cx="8273561" cy="4548187"/>
          </a:xfrm>
        </p:spPr>
      </p:pic>
    </p:spTree>
    <p:extLst>
      <p:ext uri="{BB962C8B-B14F-4D97-AF65-F5344CB8AC3E}">
        <p14:creationId xmlns:p14="http://schemas.microsoft.com/office/powerpoint/2010/main" val="335125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3"/>
            <a:ext cx="9613861" cy="4172984"/>
          </a:xfrm>
        </p:spPr>
        <p:txBody>
          <a:bodyPr>
            <a:normAutofit lnSpcReduction="10000"/>
          </a:bodyPr>
          <a:lstStyle/>
          <a:p>
            <a:r>
              <a:rPr lang="en-US" sz="3200" dirty="0" smtClean="0">
                <a:solidFill>
                  <a:schemeClr val="bg1"/>
                </a:solidFill>
              </a:rPr>
              <a:t>Ways to get help?</a:t>
            </a:r>
          </a:p>
          <a:p>
            <a:pPr lvl="1"/>
            <a:r>
              <a:rPr lang="en-US" sz="3200" dirty="0" smtClean="0">
                <a:solidFill>
                  <a:schemeClr val="bg1"/>
                </a:solidFill>
              </a:rPr>
              <a:t>Talk to your doctor</a:t>
            </a:r>
          </a:p>
          <a:p>
            <a:pPr lvl="1"/>
            <a:r>
              <a:rPr lang="en-US" sz="3200" dirty="0" smtClean="0">
                <a:solidFill>
                  <a:schemeClr val="bg1"/>
                </a:solidFill>
              </a:rPr>
              <a:t>Connect with other individuals or family</a:t>
            </a:r>
          </a:p>
          <a:p>
            <a:pPr lvl="1"/>
            <a:r>
              <a:rPr lang="en-US" sz="3200" dirty="0" smtClean="0">
                <a:solidFill>
                  <a:schemeClr val="bg1"/>
                </a:solidFill>
              </a:rPr>
              <a:t>Educate yourself on your diagnosed mental illness</a:t>
            </a:r>
          </a:p>
          <a:p>
            <a:pPr lvl="1"/>
            <a:r>
              <a:rPr lang="en-US" sz="3200" dirty="0" smtClean="0">
                <a:solidFill>
                  <a:schemeClr val="bg1"/>
                </a:solidFill>
              </a:rPr>
              <a:t>Talk to the great physician</a:t>
            </a:r>
          </a:p>
          <a:p>
            <a:pPr lvl="1"/>
            <a:r>
              <a:rPr lang="en-US" sz="3200" dirty="0" smtClean="0">
                <a:solidFill>
                  <a:schemeClr val="bg1"/>
                </a:solidFill>
              </a:rPr>
              <a:t>Find solace in God’s word</a:t>
            </a:r>
          </a:p>
          <a:p>
            <a:pPr lvl="1"/>
            <a:r>
              <a:rPr lang="en-US" sz="3200" dirty="0" smtClean="0">
                <a:solidFill>
                  <a:schemeClr val="bg1"/>
                </a:solidFill>
              </a:rPr>
              <a:t>Connect with supportive members of the Church</a:t>
            </a:r>
          </a:p>
          <a:p>
            <a:pPr marL="457200" lvl="1" indent="0">
              <a:buNone/>
            </a:pPr>
            <a:endParaRPr lang="en-US" dirty="0" smtClean="0"/>
          </a:p>
        </p:txBody>
      </p:sp>
    </p:spTree>
    <p:extLst>
      <p:ext uri="{BB962C8B-B14F-4D97-AF65-F5344CB8AC3E}">
        <p14:creationId xmlns:p14="http://schemas.microsoft.com/office/powerpoint/2010/main" val="323966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Christianity-Objectives</a:t>
            </a:r>
            <a:endParaRPr lang="en-US" dirty="0"/>
          </a:p>
        </p:txBody>
      </p:sp>
      <p:sp>
        <p:nvSpPr>
          <p:cNvPr id="3" name="Content Placeholder 2"/>
          <p:cNvSpPr>
            <a:spLocks noGrp="1"/>
          </p:cNvSpPr>
          <p:nvPr>
            <p:ph idx="1"/>
          </p:nvPr>
        </p:nvSpPr>
        <p:spPr>
          <a:xfrm>
            <a:off x="511728" y="2030136"/>
            <a:ext cx="11392250" cy="4827864"/>
          </a:xfrm>
        </p:spPr>
        <p:txBody>
          <a:bodyPr>
            <a:noAutofit/>
          </a:bodyPr>
          <a:lstStyle/>
          <a:p>
            <a:pPr marL="0" indent="0">
              <a:buNone/>
            </a:pPr>
            <a:r>
              <a:rPr lang="en-US" sz="2900" dirty="0" smtClean="0">
                <a:solidFill>
                  <a:schemeClr val="bg1"/>
                </a:solidFill>
              </a:rPr>
              <a:t>To assist in helping each of us realize that Mental Health is important.</a:t>
            </a:r>
          </a:p>
          <a:p>
            <a:pPr marL="0" indent="0">
              <a:buNone/>
            </a:pPr>
            <a:r>
              <a:rPr lang="en-US" sz="2900" dirty="0" smtClean="0">
                <a:solidFill>
                  <a:schemeClr val="bg1"/>
                </a:solidFill>
              </a:rPr>
              <a:t>To help us identify that all have and will face challenges and difficulties that can cause poor mental health which can lead to mental illness.</a:t>
            </a:r>
          </a:p>
          <a:p>
            <a:pPr marL="0" indent="0">
              <a:buNone/>
            </a:pPr>
            <a:r>
              <a:rPr lang="en-US" sz="2900" dirty="0" smtClean="0">
                <a:solidFill>
                  <a:schemeClr val="bg1"/>
                </a:solidFill>
              </a:rPr>
              <a:t>To provide Biblical examples of men with challenges and difficulties that caused mental health concerns in their lives.</a:t>
            </a:r>
          </a:p>
          <a:p>
            <a:pPr marL="0" indent="0">
              <a:buNone/>
            </a:pPr>
            <a:r>
              <a:rPr lang="en-US" sz="2900" dirty="0" smtClean="0">
                <a:solidFill>
                  <a:schemeClr val="bg1"/>
                </a:solidFill>
              </a:rPr>
              <a:t>To look at ways to cope with difficulties and challenges through the support of the Lord and His Church without judgment or stigma compared with defense mechanisms that we utilize on a daily basis.</a:t>
            </a:r>
          </a:p>
        </p:txBody>
      </p:sp>
    </p:spTree>
    <p:extLst>
      <p:ext uri="{BB962C8B-B14F-4D97-AF65-F5344CB8AC3E}">
        <p14:creationId xmlns:p14="http://schemas.microsoft.com/office/powerpoint/2010/main" val="346252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0" y="2281806"/>
            <a:ext cx="9814307" cy="4446165"/>
          </a:xfrm>
        </p:spPr>
        <p:txBody>
          <a:bodyPr>
            <a:normAutofit/>
          </a:bodyPr>
          <a:lstStyle/>
          <a:p>
            <a:pPr marL="0" indent="0">
              <a:buNone/>
            </a:pP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Wherefore </a:t>
            </a:r>
            <a:r>
              <a:rPr lang="en-US" sz="3200" dirty="0">
                <a:solidFill>
                  <a:schemeClr val="bg1"/>
                </a:solidFill>
              </a:rPr>
              <a:t>gird up the loins of your </a:t>
            </a:r>
            <a:r>
              <a:rPr lang="en-US" sz="3200" b="1" dirty="0">
                <a:solidFill>
                  <a:schemeClr val="bg1"/>
                </a:solidFill>
              </a:rPr>
              <a:t>mind</a:t>
            </a:r>
            <a:r>
              <a:rPr lang="en-US" sz="3200" dirty="0">
                <a:solidFill>
                  <a:schemeClr val="bg1"/>
                </a:solidFill>
              </a:rPr>
              <a:t>, be sober, and hope to the end for the grace that is to be brought unto you at the revelation of Jesus </a:t>
            </a:r>
            <a:r>
              <a:rPr lang="en-US" sz="3200" dirty="0" smtClean="0">
                <a:solidFill>
                  <a:schemeClr val="bg1"/>
                </a:solidFill>
              </a:rPr>
              <a:t>Christ</a:t>
            </a:r>
          </a:p>
          <a:p>
            <a:pPr marL="0" indent="0" algn="r">
              <a:buNone/>
            </a:pPr>
            <a:r>
              <a:rPr lang="en-US" sz="3200" dirty="0">
                <a:solidFill>
                  <a:schemeClr val="bg1"/>
                </a:solidFill>
              </a:rPr>
              <a:t>I Peter 1:13</a:t>
            </a:r>
            <a:endParaRPr lang="en-US" sz="3200" dirty="0" smtClean="0">
              <a:solidFill>
                <a:schemeClr val="bg1"/>
              </a:solidFill>
            </a:endParaRPr>
          </a:p>
          <a:p>
            <a:pPr marL="0" indent="0">
              <a:buNone/>
            </a:pPr>
            <a:endParaRPr lang="en-US" dirty="0" smtClean="0">
              <a:solidFill>
                <a:schemeClr val="bg1"/>
              </a:solidFill>
            </a:endParaRPr>
          </a:p>
        </p:txBody>
      </p:sp>
    </p:spTree>
    <p:extLst>
      <p:ext uri="{BB962C8B-B14F-4D97-AF65-F5344CB8AC3E}">
        <p14:creationId xmlns:p14="http://schemas.microsoft.com/office/powerpoint/2010/main" val="419379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2"/>
            <a:ext cx="10225572" cy="4175439"/>
          </a:xfrm>
        </p:spPr>
        <p:txBody>
          <a:bodyPr>
            <a:normAutofit/>
          </a:bodyPr>
          <a:lstStyle/>
          <a:p>
            <a:pPr marL="0" indent="0">
              <a:buNone/>
            </a:pPr>
            <a:endParaRPr lang="en-US" dirty="0" smtClean="0">
              <a:solidFill>
                <a:schemeClr val="bg1"/>
              </a:solidFill>
            </a:endParaRPr>
          </a:p>
          <a:p>
            <a:pPr marL="0" indent="0">
              <a:buNone/>
            </a:pPr>
            <a:r>
              <a:rPr lang="en-US" sz="3200" dirty="0" smtClean="0">
                <a:solidFill>
                  <a:schemeClr val="bg1"/>
                </a:solidFill>
              </a:rPr>
              <a:t>Finally</a:t>
            </a:r>
            <a:r>
              <a:rPr lang="en-US" sz="3200" dirty="0">
                <a:solidFill>
                  <a:schemeClr val="bg1"/>
                </a:solidFill>
              </a:rPr>
              <a:t>, be ye all of one mind, having compassion one of another, love as brethren, be pitiful, be </a:t>
            </a:r>
            <a:r>
              <a:rPr lang="en-US" sz="3200" dirty="0" smtClean="0">
                <a:solidFill>
                  <a:schemeClr val="bg1"/>
                </a:solidFill>
              </a:rPr>
              <a:t>courteous: Not </a:t>
            </a:r>
            <a:r>
              <a:rPr lang="en-US" sz="3200" dirty="0">
                <a:solidFill>
                  <a:schemeClr val="bg1"/>
                </a:solidFill>
              </a:rPr>
              <a:t>rendering evil for evil, or railing for railing: but contrariwise blessing; knowing that ye are thereunto called, that ye should inherit a blessing.</a:t>
            </a:r>
          </a:p>
          <a:p>
            <a:pPr marL="0" indent="0" algn="r">
              <a:buNone/>
            </a:pPr>
            <a:r>
              <a:rPr lang="en-US" sz="3200" dirty="0">
                <a:solidFill>
                  <a:schemeClr val="bg1"/>
                </a:solidFill>
              </a:rPr>
              <a:t>I Peter 3:7-9</a:t>
            </a:r>
            <a:endParaRPr lang="en-US" sz="3200" dirty="0"/>
          </a:p>
        </p:txBody>
      </p:sp>
    </p:spTree>
    <p:extLst>
      <p:ext uri="{BB962C8B-B14F-4D97-AF65-F5344CB8AC3E}">
        <p14:creationId xmlns:p14="http://schemas.microsoft.com/office/powerpoint/2010/main" val="322447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3"/>
            <a:ext cx="11215268" cy="4357542"/>
          </a:xfrm>
        </p:spPr>
        <p:txBody>
          <a:bodyPr>
            <a:normAutofit/>
          </a:bodyPr>
          <a:lstStyle/>
          <a:p>
            <a:r>
              <a:rPr lang="en-US" sz="3000" dirty="0" smtClean="0">
                <a:solidFill>
                  <a:schemeClr val="bg1"/>
                </a:solidFill>
              </a:rPr>
              <a:t>How do you cope with challenges and difficulties in your life? </a:t>
            </a:r>
          </a:p>
          <a:p>
            <a:pPr marL="0" indent="0">
              <a:buNone/>
            </a:pPr>
            <a:endParaRPr lang="en-US" sz="3000" dirty="0" smtClean="0">
              <a:solidFill>
                <a:schemeClr val="bg1"/>
              </a:solidFill>
            </a:endParaRPr>
          </a:p>
          <a:p>
            <a:pPr lvl="1"/>
            <a:r>
              <a:rPr lang="en-US" sz="3000" dirty="0" smtClean="0">
                <a:solidFill>
                  <a:schemeClr val="bg1"/>
                </a:solidFill>
              </a:rPr>
              <a:t>Saul-turn to the occult</a:t>
            </a:r>
          </a:p>
          <a:p>
            <a:pPr lvl="1"/>
            <a:r>
              <a:rPr lang="en-US" sz="3000" dirty="0" smtClean="0">
                <a:solidFill>
                  <a:schemeClr val="bg1"/>
                </a:solidFill>
              </a:rPr>
              <a:t>Moses-turn to violence-murder</a:t>
            </a:r>
          </a:p>
          <a:p>
            <a:pPr lvl="1"/>
            <a:r>
              <a:rPr lang="en-US" sz="3000" dirty="0" smtClean="0">
                <a:solidFill>
                  <a:schemeClr val="bg1"/>
                </a:solidFill>
              </a:rPr>
              <a:t>Jonah-turn completely away from</a:t>
            </a:r>
          </a:p>
          <a:p>
            <a:pPr marL="457200" lvl="1" indent="0">
              <a:buNone/>
            </a:pPr>
            <a:r>
              <a:rPr lang="en-US" sz="3000" dirty="0">
                <a:solidFill>
                  <a:schemeClr val="bg1"/>
                </a:solidFill>
              </a:rPr>
              <a:t> </a:t>
            </a:r>
            <a:r>
              <a:rPr lang="en-US" sz="3000" dirty="0" smtClean="0">
                <a:solidFill>
                  <a:schemeClr val="bg1"/>
                </a:solidFill>
              </a:rPr>
              <a:t>  the important</a:t>
            </a:r>
          </a:p>
          <a:p>
            <a:pPr marL="457200" lvl="1" indent="0">
              <a:buNone/>
            </a:pPr>
            <a:endParaRPr lang="en-US" sz="3000" dirty="0">
              <a:solidFill>
                <a:schemeClr val="bg1"/>
              </a:solidFill>
            </a:endParaRPr>
          </a:p>
          <a:p>
            <a:pPr marL="457200" lvl="1" indent="0">
              <a:buNone/>
            </a:pPr>
            <a:r>
              <a:rPr lang="en-US" sz="3000" dirty="0" smtClean="0">
                <a:solidFill>
                  <a:schemeClr val="bg1"/>
                </a:solidFill>
              </a:rPr>
              <a:t>Have you turned your back on God/others?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883" y="3118975"/>
            <a:ext cx="3435479" cy="3499940"/>
          </a:xfrm>
          <a:prstGeom prst="rect">
            <a:avLst/>
          </a:prstGeom>
        </p:spPr>
      </p:pic>
    </p:spTree>
    <p:extLst>
      <p:ext uri="{BB962C8B-B14F-4D97-AF65-F5344CB8AC3E}">
        <p14:creationId xmlns:p14="http://schemas.microsoft.com/office/powerpoint/2010/main" val="418366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11061" y="2281805"/>
            <a:ext cx="11358693" cy="4513277"/>
          </a:xfrm>
        </p:spPr>
        <p:txBody>
          <a:bodyPr>
            <a:normAutofit lnSpcReduction="10000"/>
          </a:bodyPr>
          <a:lstStyle/>
          <a:p>
            <a:pPr marL="0" indent="0">
              <a:buNone/>
            </a:pPr>
            <a:r>
              <a:rPr lang="en-US" b="1" baseline="30000" dirty="0"/>
              <a:t> </a:t>
            </a:r>
            <a:r>
              <a:rPr lang="en-US" sz="3200" dirty="0">
                <a:solidFill>
                  <a:schemeClr val="bg1"/>
                </a:solidFill>
              </a:rPr>
              <a:t>I can do all things through him who strengthens me</a:t>
            </a:r>
            <a:r>
              <a:rPr lang="en-US" sz="3200" dirty="0" smtClean="0">
                <a:solidFill>
                  <a:schemeClr val="bg1"/>
                </a:solidFill>
              </a:rPr>
              <a:t>. </a:t>
            </a:r>
          </a:p>
          <a:p>
            <a:pPr marL="0" indent="0" algn="r">
              <a:buNone/>
            </a:pPr>
            <a:r>
              <a:rPr lang="en-US" sz="3200" dirty="0" smtClean="0">
                <a:solidFill>
                  <a:schemeClr val="bg1"/>
                </a:solidFill>
              </a:rPr>
              <a:t>Philippians 4:13</a:t>
            </a:r>
          </a:p>
          <a:p>
            <a:pPr marL="0" indent="0">
              <a:buNone/>
            </a:pPr>
            <a:r>
              <a:rPr lang="en-US" sz="3200" dirty="0">
                <a:solidFill>
                  <a:schemeClr val="bg1"/>
                </a:solidFill>
              </a:rPr>
              <a:t>And the peace of God, which </a:t>
            </a:r>
            <a:r>
              <a:rPr lang="en-US" sz="3200" dirty="0" err="1">
                <a:solidFill>
                  <a:schemeClr val="bg1"/>
                </a:solidFill>
              </a:rPr>
              <a:t>passeth</a:t>
            </a:r>
            <a:r>
              <a:rPr lang="en-US" sz="3200" dirty="0">
                <a:solidFill>
                  <a:schemeClr val="bg1"/>
                </a:solidFill>
              </a:rPr>
              <a:t> all understanding, shall keep your hearts and minds through Christ </a:t>
            </a:r>
            <a:r>
              <a:rPr lang="en-US" sz="3200" dirty="0" smtClean="0">
                <a:solidFill>
                  <a:schemeClr val="bg1"/>
                </a:solidFill>
              </a:rPr>
              <a:t>Jesus. Finally</a:t>
            </a:r>
            <a:r>
              <a:rPr lang="en-US" sz="3200" dirty="0">
                <a:solidFill>
                  <a:schemeClr val="bg1"/>
                </a:solidFill>
              </a:rPr>
              <a:t>, brethren, whatsoever things are true, whatsoever things are honest, whatsoever things are just, whatsoever things are pure, whatsoever things are lovely, whatsoever things are of good report; if there be any virtue, and if there be any praise, think on these things.</a:t>
            </a:r>
          </a:p>
          <a:p>
            <a:pPr marL="0" indent="0" algn="r">
              <a:buNone/>
            </a:pPr>
            <a:r>
              <a:rPr lang="en-US" sz="3200" dirty="0" smtClean="0">
                <a:solidFill>
                  <a:schemeClr val="bg1"/>
                </a:solidFill>
              </a:rPr>
              <a:t>Philippians 4: 7-8</a:t>
            </a:r>
          </a:p>
        </p:txBody>
      </p:sp>
    </p:spTree>
    <p:extLst>
      <p:ext uri="{BB962C8B-B14F-4D97-AF65-F5344CB8AC3E}">
        <p14:creationId xmlns:p14="http://schemas.microsoft.com/office/powerpoint/2010/main" val="341357047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830</TotalTime>
  <Words>1304</Words>
  <Application>Microsoft Office PowerPoint</Application>
  <PresentationFormat>Widescreen</PresentationFormat>
  <Paragraphs>162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Tahoma</vt:lpstr>
      <vt:lpstr>Trebuchet MS</vt:lpstr>
      <vt:lpstr>Berlin</vt:lpstr>
      <vt:lpstr> Mental Health and Christianity by Tim A. Thrasher, LMSW</vt:lpstr>
      <vt:lpstr>Mental Health and Christianity</vt:lpstr>
      <vt:lpstr>Mental Health and Christianity</vt:lpstr>
      <vt:lpstr>Mental Health and Christianity</vt:lpstr>
      <vt:lpstr>Mental Health and Christianity-Objectives</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 Mental Health and Christianity-“For as a man thinks in his heart (mind), so is he.” Proverbs 23:7 </vt:lpstr>
      <vt:lpstr>Mental Health and Christianity</vt:lpstr>
      <vt:lpstr>Mental Health and Christianity</vt:lpstr>
      <vt:lpstr>Mental Health and Christianity-Suicide</vt:lpstr>
      <vt:lpstr>Mental Health and Christianity-Suicide</vt:lpstr>
      <vt:lpstr>Mental Health and Christianity-Depression</vt:lpstr>
      <vt:lpstr>Mental Health and Christianity-Depression</vt:lpstr>
      <vt:lpstr>Mental Health and Christianity-Depression</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Christianity-Depression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Christianity</dc:title>
  <dc:creator>Tim Thrasher</dc:creator>
  <cp:lastModifiedBy>Tim Thrasher</cp:lastModifiedBy>
  <cp:revision>89</cp:revision>
  <dcterms:created xsi:type="dcterms:W3CDTF">2018-12-19T01:13:00Z</dcterms:created>
  <dcterms:modified xsi:type="dcterms:W3CDTF">2019-02-28T00:02:29Z</dcterms:modified>
</cp:coreProperties>
</file>