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68" r:id="rId4"/>
    <p:sldId id="257" r:id="rId5"/>
    <p:sldId id="258" r:id="rId6"/>
    <p:sldId id="259" r:id="rId7"/>
    <p:sldId id="280" r:id="rId8"/>
    <p:sldId id="281" r:id="rId9"/>
    <p:sldId id="282" r:id="rId10"/>
    <p:sldId id="293" r:id="rId11"/>
    <p:sldId id="294" r:id="rId12"/>
    <p:sldId id="285" r:id="rId13"/>
    <p:sldId id="263" r:id="rId14"/>
    <p:sldId id="261" r:id="rId15"/>
    <p:sldId id="262" r:id="rId16"/>
    <p:sldId id="264" r:id="rId17"/>
    <p:sldId id="265" r:id="rId18"/>
    <p:sldId id="292" r:id="rId19"/>
    <p:sldId id="295" r:id="rId20"/>
    <p:sldId id="286" r:id="rId21"/>
    <p:sldId id="287" r:id="rId22"/>
    <p:sldId id="296" r:id="rId23"/>
    <p:sldId id="288" r:id="rId24"/>
    <p:sldId id="297" r:id="rId25"/>
    <p:sldId id="289" r:id="rId26"/>
    <p:sldId id="298" r:id="rId27"/>
    <p:sldId id="291" r:id="rId28"/>
    <p:sldId id="299" r:id="rId29"/>
    <p:sldId id="290" r:id="rId30"/>
    <p:sldId id="300" r:id="rId31"/>
    <p:sldId id="266" r:id="rId32"/>
    <p:sldId id="283" r:id="rId33"/>
    <p:sldId id="301" r:id="rId34"/>
    <p:sldId id="284" r:id="rId35"/>
    <p:sldId id="302" r:id="rId36"/>
    <p:sldId id="267" r:id="rId37"/>
    <p:sldId id="303" r:id="rId38"/>
    <p:sldId id="270" r:id="rId39"/>
    <p:sldId id="274" r:id="rId40"/>
    <p:sldId id="275" r:id="rId41"/>
    <p:sldId id="272" r:id="rId42"/>
    <p:sldId id="304" r:id="rId43"/>
    <p:sldId id="307" r:id="rId44"/>
    <p:sldId id="273" r:id="rId45"/>
    <p:sldId id="306" r:id="rId46"/>
    <p:sldId id="305" r:id="rId47"/>
    <p:sldId id="276" r:id="rId48"/>
    <p:sldId id="308" r:id="rId49"/>
    <p:sldId id="271" r:id="rId50"/>
    <p:sldId id="309" r:id="rId51"/>
    <p:sldId id="277" r:id="rId52"/>
    <p:sldId id="310" r:id="rId53"/>
    <p:sldId id="278" r:id="rId54"/>
    <p:sldId id="311" r:id="rId55"/>
    <p:sldId id="279" r:id="rId56"/>
    <p:sldId id="31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210"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232C78-A3DF-436D-92C9-F298E9BD33C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122809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280734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04679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1EE87DD-FFB8-40F5-AAB9-EF8DEF66EB0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62709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43622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5232C78-A3DF-436D-92C9-F298E9BD33C4}"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412680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5232C78-A3DF-436D-92C9-F298E9BD33C4}"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43027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32C78-A3DF-436D-92C9-F298E9BD33C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608180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232C78-A3DF-436D-92C9-F298E9BD33C4}" type="datetimeFigureOut">
              <a:rPr lang="en-US" smtClean="0"/>
              <a:t>1/22/2019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1EE87DD-FFB8-40F5-AAB9-EF8DEF66EB0F}" type="slidenum">
              <a:rPr lang="en-US" smtClean="0"/>
              <a:t>‹#›</a:t>
            </a:fld>
            <a:endParaRPr lang="en-US"/>
          </a:p>
        </p:txBody>
      </p:sp>
    </p:spTree>
    <p:extLst>
      <p:ext uri="{BB962C8B-B14F-4D97-AF65-F5344CB8AC3E}">
        <p14:creationId xmlns:p14="http://schemas.microsoft.com/office/powerpoint/2010/main" val="171892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32C78-A3DF-436D-92C9-F298E9BD33C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105806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32C78-A3DF-436D-92C9-F298E9BD33C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182968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232C78-A3DF-436D-92C9-F298E9BD33C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32584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232C78-A3DF-436D-92C9-F298E9BD33C4}"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4808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232C78-A3DF-436D-92C9-F298E9BD33C4}"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64185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5232C78-A3DF-436D-92C9-F298E9BD33C4}"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198750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234914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32C78-A3DF-436D-92C9-F298E9BD33C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E87DD-FFB8-40F5-AAB9-EF8DEF66EB0F}" type="slidenum">
              <a:rPr lang="en-US" smtClean="0"/>
              <a:t>‹#›</a:t>
            </a:fld>
            <a:endParaRPr lang="en-US"/>
          </a:p>
        </p:txBody>
      </p:sp>
    </p:spTree>
    <p:extLst>
      <p:ext uri="{BB962C8B-B14F-4D97-AF65-F5344CB8AC3E}">
        <p14:creationId xmlns:p14="http://schemas.microsoft.com/office/powerpoint/2010/main" val="338562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5232C78-A3DF-436D-92C9-F298E9BD33C4}" type="datetimeFigureOut">
              <a:rPr lang="en-US" smtClean="0"/>
              <a:t>1/22/2019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1EE87DD-FFB8-40F5-AAB9-EF8DEF66EB0F}" type="slidenum">
              <a:rPr lang="en-US" smtClean="0"/>
              <a:t>‹#›</a:t>
            </a:fld>
            <a:endParaRPr lang="en-US"/>
          </a:p>
        </p:txBody>
      </p:sp>
    </p:spTree>
    <p:extLst>
      <p:ext uri="{BB962C8B-B14F-4D97-AF65-F5344CB8AC3E}">
        <p14:creationId xmlns:p14="http://schemas.microsoft.com/office/powerpoint/2010/main" val="18807431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489" y="2733709"/>
            <a:ext cx="8144134" cy="1373070"/>
          </a:xfrm>
        </p:spPr>
        <p:txBody>
          <a:bodyPr/>
          <a:lstStyle/>
          <a:p>
            <a:r>
              <a:rPr lang="en-US" dirty="0" smtClean="0"/>
              <a:t/>
            </a:r>
            <a:br>
              <a:rPr lang="en-US" dirty="0" smtClean="0"/>
            </a:br>
            <a:r>
              <a:rPr lang="en-US" sz="4000" dirty="0" smtClean="0"/>
              <a:t>Mental Health and Christianity</a:t>
            </a:r>
            <a:br>
              <a:rPr lang="en-US" sz="4000" dirty="0" smtClean="0"/>
            </a:br>
            <a:r>
              <a:rPr lang="en-US" sz="2000" dirty="0" smtClean="0"/>
              <a:t>by Tim A. Thrasher, LMSW</a:t>
            </a:r>
            <a:endParaRPr lang="en-US" sz="2000" dirty="0"/>
          </a:p>
        </p:txBody>
      </p:sp>
      <p:sp>
        <p:nvSpPr>
          <p:cNvPr id="3" name="Subtitle 2"/>
          <p:cNvSpPr>
            <a:spLocks noGrp="1"/>
          </p:cNvSpPr>
          <p:nvPr>
            <p:ph type="subTitle" idx="1"/>
          </p:nvPr>
        </p:nvSpPr>
        <p:spPr>
          <a:xfrm>
            <a:off x="-260059" y="7105474"/>
            <a:ext cx="8540807" cy="2059499"/>
          </a:xfrm>
        </p:spPr>
        <p:txBody>
          <a:bodyPr>
            <a:normAutofit/>
          </a:bodyPr>
          <a:lstStyle/>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268170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0" y="2281806"/>
            <a:ext cx="9814307" cy="4446165"/>
          </a:xfrm>
        </p:spPr>
        <p:txBody>
          <a:bodyPr>
            <a:normAutofit/>
          </a:bodyPr>
          <a:lstStyle/>
          <a:p>
            <a:pPr marL="0" indent="0">
              <a:buNone/>
            </a:pPr>
            <a:endParaRPr lang="en-US" sz="3200" dirty="0" smtClean="0">
              <a:solidFill>
                <a:schemeClr val="bg1"/>
              </a:solidFill>
            </a:endParaRPr>
          </a:p>
          <a:p>
            <a:pPr marL="0" indent="0">
              <a:buNone/>
            </a:pPr>
            <a:endParaRPr lang="en-US" sz="3200" dirty="0">
              <a:solidFill>
                <a:schemeClr val="bg1"/>
              </a:solidFill>
            </a:endParaRPr>
          </a:p>
          <a:p>
            <a:pPr marL="0" indent="0">
              <a:buNone/>
            </a:pPr>
            <a:r>
              <a:rPr lang="en-US" sz="3200" dirty="0" smtClean="0">
                <a:solidFill>
                  <a:schemeClr val="bg1"/>
                </a:solidFill>
              </a:rPr>
              <a:t>Wherefore </a:t>
            </a:r>
            <a:r>
              <a:rPr lang="en-US" sz="3200" dirty="0">
                <a:solidFill>
                  <a:schemeClr val="bg1"/>
                </a:solidFill>
              </a:rPr>
              <a:t>gird up the loins of your </a:t>
            </a:r>
            <a:r>
              <a:rPr lang="en-US" sz="3200" b="1" dirty="0">
                <a:solidFill>
                  <a:schemeClr val="bg1"/>
                </a:solidFill>
              </a:rPr>
              <a:t>mind</a:t>
            </a:r>
            <a:r>
              <a:rPr lang="en-US" sz="3200" dirty="0">
                <a:solidFill>
                  <a:schemeClr val="bg1"/>
                </a:solidFill>
              </a:rPr>
              <a:t>, be sober, and hope to the end for the grace that is to be brought unto you at the revelation of Jesus </a:t>
            </a:r>
            <a:r>
              <a:rPr lang="en-US" sz="3200" dirty="0" smtClean="0">
                <a:solidFill>
                  <a:schemeClr val="bg1"/>
                </a:solidFill>
              </a:rPr>
              <a:t>Christ</a:t>
            </a:r>
          </a:p>
          <a:p>
            <a:pPr marL="0" indent="0" algn="r">
              <a:buNone/>
            </a:pPr>
            <a:r>
              <a:rPr lang="en-US" sz="3200" dirty="0">
                <a:solidFill>
                  <a:schemeClr val="bg1"/>
                </a:solidFill>
              </a:rPr>
              <a:t>I Peter 1:13</a:t>
            </a:r>
            <a:endParaRPr lang="en-US" sz="3200" dirty="0" smtClean="0">
              <a:solidFill>
                <a:schemeClr val="bg1"/>
              </a:solidFill>
            </a:endParaRPr>
          </a:p>
          <a:p>
            <a:pPr marL="0" indent="0">
              <a:buNone/>
            </a:pPr>
            <a:endParaRPr lang="en-US" dirty="0" smtClean="0">
              <a:solidFill>
                <a:schemeClr val="bg1"/>
              </a:solidFill>
            </a:endParaRPr>
          </a:p>
        </p:txBody>
      </p:sp>
    </p:spTree>
    <p:extLst>
      <p:ext uri="{BB962C8B-B14F-4D97-AF65-F5344CB8AC3E}">
        <p14:creationId xmlns:p14="http://schemas.microsoft.com/office/powerpoint/2010/main" val="344916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2"/>
            <a:ext cx="10225572" cy="4175439"/>
          </a:xfrm>
        </p:spPr>
        <p:txBody>
          <a:bodyPr>
            <a:normAutofit/>
          </a:bodyPr>
          <a:lstStyle/>
          <a:p>
            <a:pPr marL="0" indent="0">
              <a:buNone/>
            </a:pPr>
            <a:endParaRPr lang="en-US" dirty="0" smtClean="0">
              <a:solidFill>
                <a:schemeClr val="bg1"/>
              </a:solidFill>
            </a:endParaRPr>
          </a:p>
          <a:p>
            <a:pPr marL="0" indent="0">
              <a:buNone/>
            </a:pPr>
            <a:r>
              <a:rPr lang="en-US" sz="3200" dirty="0" smtClean="0">
                <a:solidFill>
                  <a:schemeClr val="bg1"/>
                </a:solidFill>
              </a:rPr>
              <a:t>Finally</a:t>
            </a:r>
            <a:r>
              <a:rPr lang="en-US" sz="3200" dirty="0">
                <a:solidFill>
                  <a:schemeClr val="bg1"/>
                </a:solidFill>
              </a:rPr>
              <a:t>, be ye all of one mind, having compassion one of another, love as brethren, be pitiful, be </a:t>
            </a:r>
            <a:r>
              <a:rPr lang="en-US" sz="3200" dirty="0" smtClean="0">
                <a:solidFill>
                  <a:schemeClr val="bg1"/>
                </a:solidFill>
              </a:rPr>
              <a:t>courteous: Not </a:t>
            </a:r>
            <a:r>
              <a:rPr lang="en-US" sz="3200" dirty="0">
                <a:solidFill>
                  <a:schemeClr val="bg1"/>
                </a:solidFill>
              </a:rPr>
              <a:t>rendering evil for evil, or railing for railing: but contrariwise blessing; knowing that ye are thereunto called, that ye should inherit a blessing.</a:t>
            </a:r>
          </a:p>
          <a:p>
            <a:pPr marL="0" indent="0" algn="r">
              <a:buNone/>
            </a:pPr>
            <a:r>
              <a:rPr lang="en-US" sz="3200" dirty="0">
                <a:solidFill>
                  <a:schemeClr val="bg1"/>
                </a:solidFill>
              </a:rPr>
              <a:t>I Peter 3:7-9</a:t>
            </a:r>
            <a:endParaRPr lang="en-US" sz="3200" dirty="0"/>
          </a:p>
        </p:txBody>
      </p:sp>
    </p:spTree>
    <p:extLst>
      <p:ext uri="{BB962C8B-B14F-4D97-AF65-F5344CB8AC3E}">
        <p14:creationId xmlns:p14="http://schemas.microsoft.com/office/powerpoint/2010/main" val="341602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567" y="2017291"/>
            <a:ext cx="5318619" cy="4597428"/>
          </a:xfrm>
        </p:spPr>
      </p:pic>
      <p:sp>
        <p:nvSpPr>
          <p:cNvPr id="5" name="TextBox 4"/>
          <p:cNvSpPr txBox="1"/>
          <p:nvPr/>
        </p:nvSpPr>
        <p:spPr>
          <a:xfrm>
            <a:off x="6400800" y="2281806"/>
            <a:ext cx="5679347" cy="4247317"/>
          </a:xfrm>
          <a:prstGeom prst="rect">
            <a:avLst/>
          </a:prstGeom>
          <a:noFill/>
        </p:spPr>
        <p:txBody>
          <a:bodyPr wrap="square" rtlCol="0">
            <a:spAutoFit/>
          </a:bodyPr>
          <a:lstStyle/>
          <a:p>
            <a:r>
              <a:rPr lang="en-US" sz="3000" dirty="0" smtClean="0"/>
              <a:t>Broken Shells represent people who are hurting… People who have lost loved ones… People who are frightened or alone… People with unfulfilled dreams.   These broken shells had to fight so hard to keep from being totally crushed by the pounding surf…Just as I have had to…   </a:t>
            </a:r>
          </a:p>
        </p:txBody>
      </p:sp>
    </p:spTree>
    <p:extLst>
      <p:ext uri="{BB962C8B-B14F-4D97-AF65-F5344CB8AC3E}">
        <p14:creationId xmlns:p14="http://schemas.microsoft.com/office/powerpoint/2010/main" val="82160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3024" y="3196206"/>
            <a:ext cx="7399090" cy="3565321"/>
          </a:xfrm>
        </p:spPr>
      </p:pic>
      <p:sp>
        <p:nvSpPr>
          <p:cNvPr id="5" name="Rectangle 4"/>
          <p:cNvSpPr/>
          <p:nvPr/>
        </p:nvSpPr>
        <p:spPr>
          <a:xfrm>
            <a:off x="335559" y="2072082"/>
            <a:ext cx="11031523" cy="1015663"/>
          </a:xfrm>
          <a:prstGeom prst="rect">
            <a:avLst/>
          </a:prstGeom>
        </p:spPr>
        <p:txBody>
          <a:bodyPr wrap="square">
            <a:spAutoFit/>
          </a:bodyPr>
          <a:lstStyle/>
          <a:p>
            <a:r>
              <a:rPr lang="en-US" sz="3000" dirty="0" smtClean="0">
                <a:solidFill>
                  <a:schemeClr val="bg1"/>
                </a:solidFill>
              </a:rPr>
              <a:t>People today have the same feelings, thoughts, emotions, temptations, and stresses that people in the Bible displayed.</a:t>
            </a:r>
          </a:p>
        </p:txBody>
      </p:sp>
    </p:spTree>
    <p:extLst>
      <p:ext uri="{BB962C8B-B14F-4D97-AF65-F5344CB8AC3E}">
        <p14:creationId xmlns:p14="http://schemas.microsoft.com/office/powerpoint/2010/main" val="74082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0" y="1954635"/>
            <a:ext cx="12192000" cy="4756558"/>
          </a:xfrm>
        </p:spPr>
        <p:txBody>
          <a:bodyPr>
            <a:noAutofit/>
          </a:bodyPr>
          <a:lstStyle/>
          <a:p>
            <a:r>
              <a:rPr lang="en-US" sz="2600" dirty="0" smtClean="0">
                <a:solidFill>
                  <a:schemeClr val="bg1"/>
                </a:solidFill>
              </a:rPr>
              <a:t>King Saul</a:t>
            </a:r>
          </a:p>
          <a:p>
            <a:pPr lvl="1"/>
            <a:r>
              <a:rPr lang="en-US" sz="2600" dirty="0">
                <a:solidFill>
                  <a:schemeClr val="bg1"/>
                </a:solidFill>
              </a:rPr>
              <a:t>N</a:t>
            </a:r>
            <a:r>
              <a:rPr lang="en-US" sz="2600" dirty="0" smtClean="0">
                <a:solidFill>
                  <a:schemeClr val="bg1"/>
                </a:solidFill>
              </a:rPr>
              <a:t>arcissistic personality-head and shoulders above, bothered about killing his 1000’s as opposed to David’s 10,000’s, set up altar to himself</a:t>
            </a:r>
          </a:p>
          <a:p>
            <a:pPr lvl="1"/>
            <a:r>
              <a:rPr lang="en-US" sz="2600" dirty="0">
                <a:solidFill>
                  <a:schemeClr val="bg1"/>
                </a:solidFill>
              </a:rPr>
              <a:t>C</a:t>
            </a:r>
            <a:r>
              <a:rPr lang="en-US" sz="2600" dirty="0" smtClean="0">
                <a:solidFill>
                  <a:schemeClr val="bg1"/>
                </a:solidFill>
              </a:rPr>
              <a:t>oping by illegally-offering unauthorized burnt sacrifices-I Samuel 13: 7-14</a:t>
            </a:r>
          </a:p>
          <a:p>
            <a:pPr lvl="1"/>
            <a:r>
              <a:rPr lang="en-US" sz="2600" dirty="0" smtClean="0">
                <a:solidFill>
                  <a:schemeClr val="bg1"/>
                </a:solidFill>
              </a:rPr>
              <a:t>Coping by changing God’s rules-kept the best of the Amalekite spoils when told to utterly destroy-I Samuel 15: 1-26</a:t>
            </a:r>
          </a:p>
          <a:p>
            <a:pPr lvl="1"/>
            <a:r>
              <a:rPr lang="en-US" sz="2600" dirty="0" smtClean="0">
                <a:solidFill>
                  <a:schemeClr val="bg1"/>
                </a:solidFill>
              </a:rPr>
              <a:t>David’s rise in power lead Saul to fits of rage and revenge-to the point of obsessing over how to kill David-I Samuel 18</a:t>
            </a:r>
          </a:p>
          <a:p>
            <a:pPr lvl="1"/>
            <a:r>
              <a:rPr lang="en-US" sz="2600" dirty="0">
                <a:solidFill>
                  <a:schemeClr val="bg1"/>
                </a:solidFill>
              </a:rPr>
              <a:t>T</a:t>
            </a:r>
            <a:r>
              <a:rPr lang="en-US" sz="2600" dirty="0" smtClean="0">
                <a:solidFill>
                  <a:schemeClr val="bg1"/>
                </a:solidFill>
              </a:rPr>
              <a:t>he death of Samuel caused tremendous grief-I Samuel 28</a:t>
            </a:r>
          </a:p>
          <a:p>
            <a:pPr lvl="1"/>
            <a:r>
              <a:rPr lang="en-US" sz="2600" dirty="0" smtClean="0">
                <a:solidFill>
                  <a:schemeClr val="bg1"/>
                </a:solidFill>
              </a:rPr>
              <a:t>Didn’t call for divine help but called for counsel from Samuel by</a:t>
            </a:r>
          </a:p>
          <a:p>
            <a:pPr marL="457200" lvl="1" indent="0">
              <a:buNone/>
            </a:pPr>
            <a:r>
              <a:rPr lang="en-US" sz="2600" dirty="0" smtClean="0">
                <a:solidFill>
                  <a:schemeClr val="bg1"/>
                </a:solidFill>
              </a:rPr>
              <a:t>   asking the witch of Endor to conjure up the prophet-I Samuel 28: 13-14</a:t>
            </a:r>
          </a:p>
        </p:txBody>
      </p:sp>
    </p:spTree>
    <p:extLst>
      <p:ext uri="{BB962C8B-B14F-4D97-AF65-F5344CB8AC3E}">
        <p14:creationId xmlns:p14="http://schemas.microsoft.com/office/powerpoint/2010/main" val="4090523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0" y="1904301"/>
            <a:ext cx="12192000" cy="4953699"/>
          </a:xfrm>
        </p:spPr>
        <p:txBody>
          <a:bodyPr>
            <a:noAutofit/>
          </a:bodyPr>
          <a:lstStyle/>
          <a:p>
            <a:r>
              <a:rPr lang="en-US" sz="2500" dirty="0" smtClean="0">
                <a:solidFill>
                  <a:schemeClr val="bg1"/>
                </a:solidFill>
              </a:rPr>
              <a:t>Moses</a:t>
            </a:r>
          </a:p>
          <a:p>
            <a:pPr lvl="1"/>
            <a:r>
              <a:rPr lang="en-US" sz="2500" dirty="0" smtClean="0">
                <a:solidFill>
                  <a:schemeClr val="bg1"/>
                </a:solidFill>
              </a:rPr>
              <a:t>Hid three months and placed him in the Nile to avoid the death of a Hebrew male newborn-treacherous waters/wildlife-traumatic event-Exodus 2:1-3</a:t>
            </a:r>
          </a:p>
          <a:p>
            <a:pPr lvl="1"/>
            <a:r>
              <a:rPr lang="en-US" sz="2500" dirty="0" smtClean="0">
                <a:solidFill>
                  <a:schemeClr val="bg1"/>
                </a:solidFill>
              </a:rPr>
              <a:t>Discovered by Pharoah’s daughter-unfamiliar surroundings and face-Exodus 2:4-6</a:t>
            </a:r>
          </a:p>
          <a:p>
            <a:pPr lvl="1"/>
            <a:r>
              <a:rPr lang="en-US" sz="2500" dirty="0" smtClean="0">
                <a:solidFill>
                  <a:schemeClr val="bg1"/>
                </a:solidFill>
              </a:rPr>
              <a:t>Nursed by his mother-then given back to Pharoahs daughter-attachment disorder-Exodus 2:9</a:t>
            </a:r>
          </a:p>
          <a:p>
            <a:pPr lvl="1"/>
            <a:r>
              <a:rPr lang="en-US" sz="2500" dirty="0">
                <a:solidFill>
                  <a:schemeClr val="bg1"/>
                </a:solidFill>
              </a:rPr>
              <a:t>R</a:t>
            </a:r>
            <a:r>
              <a:rPr lang="en-US" sz="2500" dirty="0" smtClean="0">
                <a:solidFill>
                  <a:schemeClr val="bg1"/>
                </a:solidFill>
              </a:rPr>
              <a:t>aised in an Egyptian home learning his Hebrew roots from his sister and Egyptian customs from Pharoah’s house-Exodus 2:10</a:t>
            </a:r>
          </a:p>
          <a:p>
            <a:pPr lvl="1"/>
            <a:r>
              <a:rPr lang="en-US" sz="2500" dirty="0" smtClean="0">
                <a:solidFill>
                  <a:schemeClr val="bg1"/>
                </a:solidFill>
              </a:rPr>
              <a:t>Moses protected a Hebrew by killing an abusive Egyptian-witnessed </a:t>
            </a:r>
            <a:r>
              <a:rPr lang="en-US" sz="2500" dirty="0" smtClean="0">
                <a:solidFill>
                  <a:schemeClr val="bg1"/>
                </a:solidFill>
              </a:rPr>
              <a:t>domestic </a:t>
            </a:r>
            <a:r>
              <a:rPr lang="en-US" sz="2500" dirty="0" smtClean="0">
                <a:solidFill>
                  <a:schemeClr val="bg1"/>
                </a:solidFill>
              </a:rPr>
              <a:t>violence-became violent and vengeful</a:t>
            </a:r>
          </a:p>
          <a:p>
            <a:pPr lvl="1"/>
            <a:r>
              <a:rPr lang="en-US" sz="2500" dirty="0" smtClean="0">
                <a:solidFill>
                  <a:schemeClr val="bg1"/>
                </a:solidFill>
              </a:rPr>
              <a:t>Moses feared after realizing others had witnessed the murder-anxiety</a:t>
            </a:r>
          </a:p>
          <a:p>
            <a:pPr lvl="1"/>
            <a:r>
              <a:rPr lang="en-US" sz="2500" dirty="0" smtClean="0">
                <a:solidFill>
                  <a:schemeClr val="bg1"/>
                </a:solidFill>
              </a:rPr>
              <a:t>Pharoah sought to slay Moses and he fled to the land of Midian.</a:t>
            </a:r>
            <a:endParaRPr lang="en-US" sz="2500" dirty="0">
              <a:solidFill>
                <a:schemeClr val="bg1"/>
              </a:solidFill>
            </a:endParaRPr>
          </a:p>
        </p:txBody>
      </p:sp>
    </p:spTree>
    <p:extLst>
      <p:ext uri="{BB962C8B-B14F-4D97-AF65-F5344CB8AC3E}">
        <p14:creationId xmlns:p14="http://schemas.microsoft.com/office/powerpoint/2010/main" val="2062582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0" y="1979802"/>
            <a:ext cx="12191999" cy="4878198"/>
          </a:xfrm>
        </p:spPr>
        <p:txBody>
          <a:bodyPr/>
          <a:lstStyle/>
          <a:p>
            <a:r>
              <a:rPr lang="en-US" sz="2800" dirty="0" smtClean="0">
                <a:solidFill>
                  <a:schemeClr val="bg1"/>
                </a:solidFill>
              </a:rPr>
              <a:t>Jonah</a:t>
            </a:r>
          </a:p>
          <a:p>
            <a:pPr lvl="1"/>
            <a:r>
              <a:rPr lang="en-US" sz="2800" dirty="0" smtClean="0">
                <a:solidFill>
                  <a:schemeClr val="bg1"/>
                </a:solidFill>
              </a:rPr>
              <a:t>Didn’t face his fears of going into Nineveh and preaching against their wickedness</a:t>
            </a:r>
          </a:p>
          <a:p>
            <a:pPr lvl="1"/>
            <a:r>
              <a:rPr lang="en-US" sz="2800" dirty="0" smtClean="0">
                <a:solidFill>
                  <a:schemeClr val="bg1"/>
                </a:solidFill>
              </a:rPr>
              <a:t>Coped by going away from the Lord</a:t>
            </a:r>
          </a:p>
          <a:p>
            <a:pPr lvl="1"/>
            <a:r>
              <a:rPr lang="en-US" sz="2800" dirty="0" smtClean="0">
                <a:solidFill>
                  <a:schemeClr val="bg1"/>
                </a:solidFill>
              </a:rPr>
              <a:t>Jonah was fast asleep during a terrible storm-possible depression from not following God’s instructions?</a:t>
            </a:r>
          </a:p>
          <a:p>
            <a:pPr lvl="1"/>
            <a:r>
              <a:rPr lang="en-US" sz="2800" dirty="0" smtClean="0">
                <a:solidFill>
                  <a:schemeClr val="bg1"/>
                </a:solidFill>
              </a:rPr>
              <a:t>Rejected by those on the boat and cast into the sea after responding that he feared the Lord that made the sea and dry land. He also informed them that he had fled from the Lord’s presence.</a:t>
            </a:r>
          </a:p>
          <a:p>
            <a:pPr lvl="1"/>
            <a:r>
              <a:rPr lang="en-US" sz="2800" dirty="0" smtClean="0">
                <a:solidFill>
                  <a:schemeClr val="bg1"/>
                </a:solidFill>
              </a:rPr>
              <a:t>Jonah was swallowed by a great fish and stayed in its belly three days and nights. Jonah stated, “out of the belly of hell cried I” Jonah 2:2</a:t>
            </a:r>
          </a:p>
          <a:p>
            <a:pPr lvl="1"/>
            <a:endParaRPr lang="en-US" sz="2800" dirty="0" smtClean="0"/>
          </a:p>
          <a:p>
            <a:pPr lvl="1"/>
            <a:endParaRPr lang="en-US" dirty="0"/>
          </a:p>
        </p:txBody>
      </p:sp>
    </p:spTree>
    <p:extLst>
      <p:ext uri="{BB962C8B-B14F-4D97-AF65-F5344CB8AC3E}">
        <p14:creationId xmlns:p14="http://schemas.microsoft.com/office/powerpoint/2010/main" val="161123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3"/>
            <a:ext cx="11215268" cy="4357542"/>
          </a:xfrm>
        </p:spPr>
        <p:txBody>
          <a:bodyPr>
            <a:normAutofit/>
          </a:bodyPr>
          <a:lstStyle/>
          <a:p>
            <a:r>
              <a:rPr lang="en-US" sz="3000" dirty="0" smtClean="0">
                <a:solidFill>
                  <a:schemeClr val="bg1"/>
                </a:solidFill>
              </a:rPr>
              <a:t>How do you cope with challenges and difficulties in your life? </a:t>
            </a:r>
          </a:p>
          <a:p>
            <a:pPr marL="0" indent="0">
              <a:buNone/>
            </a:pPr>
            <a:endParaRPr lang="en-US" sz="3000" dirty="0" smtClean="0">
              <a:solidFill>
                <a:schemeClr val="bg1"/>
              </a:solidFill>
            </a:endParaRPr>
          </a:p>
          <a:p>
            <a:pPr lvl="1"/>
            <a:r>
              <a:rPr lang="en-US" sz="3000" dirty="0" smtClean="0">
                <a:solidFill>
                  <a:schemeClr val="bg1"/>
                </a:solidFill>
              </a:rPr>
              <a:t>Saul-turn to the occult</a:t>
            </a:r>
          </a:p>
          <a:p>
            <a:pPr lvl="1"/>
            <a:r>
              <a:rPr lang="en-US" sz="3000" dirty="0" smtClean="0">
                <a:solidFill>
                  <a:schemeClr val="bg1"/>
                </a:solidFill>
              </a:rPr>
              <a:t>Moses-turn to violence-murder</a:t>
            </a:r>
          </a:p>
          <a:p>
            <a:pPr lvl="1"/>
            <a:r>
              <a:rPr lang="en-US" sz="3000" dirty="0" smtClean="0">
                <a:solidFill>
                  <a:schemeClr val="bg1"/>
                </a:solidFill>
              </a:rPr>
              <a:t>Jonah-turn completely away from</a:t>
            </a:r>
          </a:p>
          <a:p>
            <a:pPr marL="457200" lvl="1" indent="0">
              <a:buNone/>
            </a:pPr>
            <a:r>
              <a:rPr lang="en-US" sz="3000" dirty="0">
                <a:solidFill>
                  <a:schemeClr val="bg1"/>
                </a:solidFill>
              </a:rPr>
              <a:t> </a:t>
            </a:r>
            <a:r>
              <a:rPr lang="en-US" sz="3000" dirty="0" smtClean="0">
                <a:solidFill>
                  <a:schemeClr val="bg1"/>
                </a:solidFill>
              </a:rPr>
              <a:t>  the important</a:t>
            </a:r>
          </a:p>
          <a:p>
            <a:pPr marL="457200" lvl="1" indent="0">
              <a:buNone/>
            </a:pPr>
            <a:endParaRPr lang="en-US" sz="3000" dirty="0">
              <a:solidFill>
                <a:schemeClr val="bg1"/>
              </a:solidFill>
            </a:endParaRPr>
          </a:p>
          <a:p>
            <a:pPr marL="457200" lvl="1" indent="0">
              <a:buNone/>
            </a:pPr>
            <a:r>
              <a:rPr lang="en-US" sz="3000" dirty="0" smtClean="0">
                <a:solidFill>
                  <a:schemeClr val="bg1"/>
                </a:solidFill>
              </a:rPr>
              <a:t>Have you turned your back on God/others?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883" y="3118975"/>
            <a:ext cx="3435479" cy="3499940"/>
          </a:xfrm>
          <a:prstGeom prst="rect">
            <a:avLst/>
          </a:prstGeom>
        </p:spPr>
      </p:pic>
    </p:spTree>
    <p:extLst>
      <p:ext uri="{BB962C8B-B14F-4D97-AF65-F5344CB8AC3E}">
        <p14:creationId xmlns:p14="http://schemas.microsoft.com/office/powerpoint/2010/main" val="2121330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868" y="2266546"/>
            <a:ext cx="6120267" cy="4080178"/>
          </a:xfrm>
        </p:spPr>
      </p:pic>
      <p:sp>
        <p:nvSpPr>
          <p:cNvPr id="5" name="TextBox 4"/>
          <p:cNvSpPr txBox="1"/>
          <p:nvPr/>
        </p:nvSpPr>
        <p:spPr>
          <a:xfrm>
            <a:off x="7298422" y="3330431"/>
            <a:ext cx="3431097" cy="2062103"/>
          </a:xfrm>
          <a:prstGeom prst="rect">
            <a:avLst/>
          </a:prstGeom>
          <a:noFill/>
        </p:spPr>
        <p:txBody>
          <a:bodyPr wrap="square" rtlCol="0">
            <a:spAutoFit/>
          </a:bodyPr>
          <a:lstStyle/>
          <a:p>
            <a:pPr algn="ctr"/>
            <a:r>
              <a:rPr lang="en-US" sz="3200" b="1" dirty="0" smtClean="0">
                <a:solidFill>
                  <a:schemeClr val="bg1"/>
                </a:solidFill>
              </a:rPr>
              <a:t>How do normally defend against these challenges and difficulties?</a:t>
            </a:r>
            <a:endParaRPr lang="en-US" sz="3200" b="1" dirty="0">
              <a:solidFill>
                <a:schemeClr val="bg1"/>
              </a:solidFill>
            </a:endParaRPr>
          </a:p>
        </p:txBody>
      </p:sp>
    </p:spTree>
    <p:extLst>
      <p:ext uri="{BB962C8B-B14F-4D97-AF65-F5344CB8AC3E}">
        <p14:creationId xmlns:p14="http://schemas.microsoft.com/office/powerpoint/2010/main" val="1889188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503339" y="2336872"/>
            <a:ext cx="7884335" cy="4416266"/>
          </a:xfrm>
        </p:spPr>
        <p:txBody>
          <a:bodyPr/>
          <a:lstStyle/>
          <a:p>
            <a:pPr marL="0" indent="0">
              <a:buNone/>
            </a:pPr>
            <a:endParaRPr lang="en-US" sz="3200" dirty="0" smtClean="0">
              <a:solidFill>
                <a:schemeClr val="bg1"/>
              </a:solidFill>
            </a:endParaRPr>
          </a:p>
          <a:p>
            <a:pPr marL="0" indent="0">
              <a:buNone/>
            </a:pPr>
            <a:r>
              <a:rPr lang="en-US" sz="3200" dirty="0" smtClean="0">
                <a:solidFill>
                  <a:schemeClr val="bg1"/>
                </a:solidFill>
              </a:rPr>
              <a:t>Common </a:t>
            </a:r>
            <a:r>
              <a:rPr lang="en-US" sz="3200" dirty="0" smtClean="0">
                <a:solidFill>
                  <a:schemeClr val="bg1"/>
                </a:solidFill>
              </a:rPr>
              <a:t>Defense Mechanisms:</a:t>
            </a:r>
          </a:p>
          <a:p>
            <a:pPr marL="0" indent="0">
              <a:buNone/>
            </a:pPr>
            <a:r>
              <a:rPr lang="en-US" sz="3200" dirty="0" smtClean="0">
                <a:solidFill>
                  <a:schemeClr val="bg1"/>
                </a:solidFill>
              </a:rPr>
              <a:t>Denial-refusal to accept reality or fact, acting as if a painful event thought or feeling did not exist-Example: Alcoholic will deny having a drinking problem</a:t>
            </a:r>
          </a:p>
          <a:p>
            <a:pPr marL="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1670" y="753228"/>
            <a:ext cx="959861" cy="11953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674" y="3058168"/>
            <a:ext cx="3692473" cy="2654889"/>
          </a:xfrm>
          <a:prstGeom prst="rect">
            <a:avLst/>
          </a:prstGeom>
        </p:spPr>
      </p:pic>
    </p:spTree>
    <p:extLst>
      <p:ext uri="{BB962C8B-B14F-4D97-AF65-F5344CB8AC3E}">
        <p14:creationId xmlns:p14="http://schemas.microsoft.com/office/powerpoint/2010/main" val="168672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516" y="2239861"/>
            <a:ext cx="6174295" cy="347304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844" y="2239861"/>
            <a:ext cx="5466464" cy="3428432"/>
          </a:xfrm>
          <a:prstGeom prst="rect">
            <a:avLst/>
          </a:prstGeom>
        </p:spPr>
      </p:pic>
      <p:sp>
        <p:nvSpPr>
          <p:cNvPr id="6" name="TextBox 5"/>
          <p:cNvSpPr txBox="1"/>
          <p:nvPr/>
        </p:nvSpPr>
        <p:spPr>
          <a:xfrm>
            <a:off x="426642" y="5938470"/>
            <a:ext cx="11091442" cy="584775"/>
          </a:xfrm>
          <a:prstGeom prst="rect">
            <a:avLst/>
          </a:prstGeom>
          <a:noFill/>
        </p:spPr>
        <p:txBody>
          <a:bodyPr wrap="square" rtlCol="0">
            <a:spAutoFit/>
          </a:bodyPr>
          <a:lstStyle/>
          <a:p>
            <a:pPr algn="ctr"/>
            <a:r>
              <a:rPr lang="en-US" sz="3200" dirty="0" smtClean="0"/>
              <a:t>CRAZY, COMMITTED, OR NEED TO BE COMMITTED?</a:t>
            </a:r>
            <a:endParaRPr lang="en-US" sz="3200" dirty="0"/>
          </a:p>
        </p:txBody>
      </p:sp>
    </p:spTree>
    <p:extLst>
      <p:ext uri="{BB962C8B-B14F-4D97-AF65-F5344CB8AC3E}">
        <p14:creationId xmlns:p14="http://schemas.microsoft.com/office/powerpoint/2010/main" val="1879668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535502" y="2236204"/>
            <a:ext cx="6637086" cy="4407877"/>
          </a:xfrm>
        </p:spPr>
        <p:txBody>
          <a:bodyPr>
            <a:noAutofit/>
          </a:bodyPr>
          <a:lstStyle/>
          <a:p>
            <a:pPr marL="0" indent="0">
              <a:buNone/>
            </a:pPr>
            <a:r>
              <a:rPr lang="en-US" sz="3200" dirty="0" smtClean="0">
                <a:solidFill>
                  <a:schemeClr val="bg1"/>
                </a:solidFill>
              </a:rPr>
              <a:t>Common Defense Mechanisms:</a:t>
            </a:r>
          </a:p>
          <a:p>
            <a:pPr marL="0" indent="0">
              <a:buNone/>
            </a:pPr>
            <a:endParaRPr lang="en-US" sz="3200" dirty="0">
              <a:solidFill>
                <a:schemeClr val="bg1"/>
              </a:solidFill>
            </a:endParaRPr>
          </a:p>
          <a:p>
            <a:pPr marL="0" indent="0">
              <a:buNone/>
            </a:pPr>
            <a:r>
              <a:rPr lang="en-US" sz="3200" dirty="0" smtClean="0">
                <a:solidFill>
                  <a:schemeClr val="bg1"/>
                </a:solidFill>
              </a:rPr>
              <a:t>Regression-reversion to an earlier stage of development in the face of unacceptable thoughts or impulses-Example: An adult may regress under stress to refusing to leave their bed and not engaging in normal activities</a:t>
            </a:r>
            <a:endParaRPr lang="en-US" sz="32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1670" y="753228"/>
            <a:ext cx="959861" cy="11953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449" y="2692866"/>
            <a:ext cx="4536789" cy="3456264"/>
          </a:xfrm>
          <a:prstGeom prst="rect">
            <a:avLst/>
          </a:prstGeom>
        </p:spPr>
      </p:pic>
    </p:spTree>
    <p:extLst>
      <p:ext uri="{BB962C8B-B14F-4D97-AF65-F5344CB8AC3E}">
        <p14:creationId xmlns:p14="http://schemas.microsoft.com/office/powerpoint/2010/main" val="3491610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562875" y="2236204"/>
            <a:ext cx="7683503" cy="4365931"/>
          </a:xfrm>
        </p:spPr>
        <p:txBody>
          <a:bodyPr>
            <a:normAutofit/>
          </a:bodyPr>
          <a:lstStyle/>
          <a:p>
            <a:pPr marL="0" indent="0">
              <a:buNone/>
            </a:pPr>
            <a:r>
              <a:rPr lang="en-US" sz="3200" dirty="0" smtClean="0">
                <a:solidFill>
                  <a:schemeClr val="bg1"/>
                </a:solidFill>
              </a:rPr>
              <a:t>Common Defense Mechanisms:</a:t>
            </a:r>
          </a:p>
          <a:p>
            <a:pPr marL="0" indent="0">
              <a:buNone/>
            </a:pPr>
            <a:r>
              <a:rPr lang="en-US" sz="3200" dirty="0" smtClean="0">
                <a:solidFill>
                  <a:schemeClr val="bg1"/>
                </a:solidFill>
              </a:rPr>
              <a:t>Acting Out-performing an extreme behavior in order to express thoughts or feelings the person feels incapable of otherwise expressing-Example: Children’s temper tantrum or punching a hole through a wall when one doesn’t get their way or becomes angry</a:t>
            </a:r>
          </a:p>
          <a:p>
            <a:pPr marL="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3535" y="529461"/>
            <a:ext cx="1592617" cy="14083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0967" y="2684477"/>
            <a:ext cx="3805185" cy="3171039"/>
          </a:xfrm>
          <a:prstGeom prst="rect">
            <a:avLst/>
          </a:prstGeom>
        </p:spPr>
      </p:pic>
    </p:spTree>
    <p:extLst>
      <p:ext uri="{BB962C8B-B14F-4D97-AF65-F5344CB8AC3E}">
        <p14:creationId xmlns:p14="http://schemas.microsoft.com/office/powerpoint/2010/main" val="799739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2"/>
            <a:ext cx="6819437" cy="4365931"/>
          </a:xfrm>
        </p:spPr>
        <p:txBody>
          <a:bodyPr>
            <a:normAutofit/>
          </a:bodyPr>
          <a:lstStyle/>
          <a:p>
            <a:pPr marL="0" indent="0">
              <a:buNone/>
            </a:pPr>
            <a:r>
              <a:rPr lang="en-US" sz="3200" dirty="0" smtClean="0">
                <a:solidFill>
                  <a:schemeClr val="bg1"/>
                </a:solidFill>
              </a:rPr>
              <a:t>Common Defense Mechanisms:</a:t>
            </a:r>
          </a:p>
          <a:p>
            <a:pPr marL="0" indent="0">
              <a:buNone/>
            </a:pPr>
            <a:endParaRPr lang="en-US" sz="3200" dirty="0">
              <a:solidFill>
                <a:schemeClr val="bg1"/>
              </a:solidFill>
            </a:endParaRPr>
          </a:p>
          <a:p>
            <a:pPr marL="0" indent="0">
              <a:buNone/>
            </a:pPr>
            <a:r>
              <a:rPr lang="en-US" sz="3200" dirty="0" smtClean="0">
                <a:solidFill>
                  <a:schemeClr val="bg1"/>
                </a:solidFill>
              </a:rPr>
              <a:t>Dissociation-When a person loses track of time and/or person, and instead finds another representation of their self in order to continue in the moment-Example: Many children abused dissociate from the traumatic event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3535" y="529461"/>
            <a:ext cx="1592617" cy="14083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1212" y="2860646"/>
            <a:ext cx="4105010" cy="3456264"/>
          </a:xfrm>
          <a:prstGeom prst="rect">
            <a:avLst/>
          </a:prstGeom>
        </p:spPr>
      </p:pic>
    </p:spTree>
    <p:extLst>
      <p:ext uri="{BB962C8B-B14F-4D97-AF65-F5344CB8AC3E}">
        <p14:creationId xmlns:p14="http://schemas.microsoft.com/office/powerpoint/2010/main" val="2681758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2"/>
            <a:ext cx="7364721" cy="4365931"/>
          </a:xfrm>
        </p:spPr>
        <p:txBody>
          <a:bodyPr>
            <a:normAutofit/>
          </a:bodyPr>
          <a:lstStyle/>
          <a:p>
            <a:pPr marL="0" indent="0">
              <a:buNone/>
            </a:pPr>
            <a:r>
              <a:rPr lang="en-US" sz="3200" dirty="0" smtClean="0">
                <a:solidFill>
                  <a:schemeClr val="bg1"/>
                </a:solidFill>
              </a:rPr>
              <a:t>Common Defense Mechanisms:</a:t>
            </a:r>
          </a:p>
          <a:p>
            <a:pPr marL="0" indent="0">
              <a:buNone/>
            </a:pPr>
            <a:r>
              <a:rPr lang="en-US" sz="3200" dirty="0" smtClean="0">
                <a:solidFill>
                  <a:schemeClr val="bg1"/>
                </a:solidFill>
              </a:rPr>
              <a:t>Compartmentalization-a form of dissociation, where parts of oneself are separated from awareness of other parts and behaving as if one had separate sets of values-Example: An honest person who cheats on an exam or income tax return</a:t>
            </a:r>
          </a:p>
          <a:p>
            <a:pPr marL="0" indent="0">
              <a:buNone/>
            </a:pPr>
            <a:endParaRPr lang="en-US" sz="32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8497" y="858248"/>
            <a:ext cx="1301224" cy="9759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994" y="2600587"/>
            <a:ext cx="3608695" cy="3573710"/>
          </a:xfrm>
          <a:prstGeom prst="rect">
            <a:avLst/>
          </a:prstGeom>
        </p:spPr>
      </p:pic>
    </p:spTree>
    <p:extLst>
      <p:ext uri="{BB962C8B-B14F-4D97-AF65-F5344CB8AC3E}">
        <p14:creationId xmlns:p14="http://schemas.microsoft.com/office/powerpoint/2010/main" val="235415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470596" y="2101980"/>
            <a:ext cx="7817727" cy="4365931"/>
          </a:xfrm>
        </p:spPr>
        <p:txBody>
          <a:bodyPr>
            <a:noAutofit/>
          </a:bodyPr>
          <a:lstStyle/>
          <a:p>
            <a:pPr marL="0" indent="0">
              <a:buNone/>
            </a:pPr>
            <a:r>
              <a:rPr lang="en-US" sz="3200" dirty="0" smtClean="0">
                <a:solidFill>
                  <a:schemeClr val="bg1"/>
                </a:solidFill>
              </a:rPr>
              <a:t>Common Defense Mechanisms:</a:t>
            </a:r>
          </a:p>
          <a:p>
            <a:pPr marL="0" indent="0">
              <a:buNone/>
            </a:pPr>
            <a:endParaRPr lang="en-US" sz="3200" dirty="0">
              <a:solidFill>
                <a:schemeClr val="bg1"/>
              </a:solidFill>
            </a:endParaRPr>
          </a:p>
          <a:p>
            <a:pPr marL="0" indent="0">
              <a:buNone/>
            </a:pPr>
            <a:r>
              <a:rPr lang="en-US" sz="3200" dirty="0" smtClean="0">
                <a:solidFill>
                  <a:schemeClr val="bg1"/>
                </a:solidFill>
              </a:rPr>
              <a:t>Projection-attributing a person’s undesired thoughts, feelings or impulses onto another person who does not have those thoughts, feelings or impulses-Example: A spouse who is angry at their husband/wife for not listening, when in fact the angry spouse does not listen.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8497" y="858248"/>
            <a:ext cx="1301224" cy="9759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619" y="2466364"/>
            <a:ext cx="3993159" cy="3816990"/>
          </a:xfrm>
          <a:prstGeom prst="rect">
            <a:avLst/>
          </a:prstGeom>
        </p:spPr>
      </p:pic>
    </p:spTree>
    <p:extLst>
      <p:ext uri="{BB962C8B-B14F-4D97-AF65-F5344CB8AC3E}">
        <p14:creationId xmlns:p14="http://schemas.microsoft.com/office/powerpoint/2010/main" val="1694507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0" y="2169092"/>
            <a:ext cx="6743937" cy="4365931"/>
          </a:xfrm>
        </p:spPr>
        <p:txBody>
          <a:bodyPr>
            <a:normAutofit fontScale="92500"/>
          </a:bodyPr>
          <a:lstStyle/>
          <a:p>
            <a:pPr marL="0" indent="0">
              <a:buNone/>
            </a:pPr>
            <a:r>
              <a:rPr lang="en-US" sz="3200" dirty="0" smtClean="0">
                <a:solidFill>
                  <a:schemeClr val="bg1"/>
                </a:solidFill>
              </a:rPr>
              <a:t>Common Defense Mechanisms:</a:t>
            </a:r>
          </a:p>
          <a:p>
            <a:pPr marL="0" indent="0">
              <a:buNone/>
            </a:pPr>
            <a:r>
              <a:rPr lang="en-US" sz="3200" dirty="0" smtClean="0">
                <a:solidFill>
                  <a:schemeClr val="bg1"/>
                </a:solidFill>
              </a:rPr>
              <a:t>Reaction Formation-converting unwanted or dangerous thoughts, feelings or impulses into their opposites-Example: One who is angry with their boss and would like to quit their job but continues to be overly kind and generous toward their boss; expressing a desire to keep working there forever. </a:t>
            </a:r>
          </a:p>
          <a:p>
            <a:pPr marL="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9244" y="641704"/>
            <a:ext cx="1006474" cy="130398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5779" y="3070370"/>
            <a:ext cx="4635031" cy="2667699"/>
          </a:xfrm>
          <a:prstGeom prst="rect">
            <a:avLst/>
          </a:prstGeom>
        </p:spPr>
      </p:pic>
    </p:spTree>
    <p:extLst>
      <p:ext uri="{BB962C8B-B14F-4D97-AF65-F5344CB8AC3E}">
        <p14:creationId xmlns:p14="http://schemas.microsoft.com/office/powerpoint/2010/main" val="2349213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169092"/>
            <a:ext cx="6282542" cy="4365931"/>
          </a:xfrm>
        </p:spPr>
        <p:txBody>
          <a:bodyPr>
            <a:normAutofit/>
          </a:bodyPr>
          <a:lstStyle/>
          <a:p>
            <a:pPr marL="0" indent="0">
              <a:buNone/>
            </a:pPr>
            <a:r>
              <a:rPr lang="en-US" dirty="0" smtClean="0">
                <a:solidFill>
                  <a:schemeClr val="bg1"/>
                </a:solidFill>
              </a:rPr>
              <a:t>Common Defense Mechanisms:</a:t>
            </a:r>
          </a:p>
          <a:p>
            <a:pPr marL="0" indent="0">
              <a:buNone/>
            </a:pPr>
            <a:r>
              <a:rPr lang="en-US" sz="3200" dirty="0" smtClean="0">
                <a:solidFill>
                  <a:schemeClr val="bg1"/>
                </a:solidFill>
              </a:rPr>
              <a:t>Repression-unconscious </a:t>
            </a:r>
            <a:r>
              <a:rPr lang="en-US" sz="3200" dirty="0" smtClean="0">
                <a:solidFill>
                  <a:schemeClr val="bg1"/>
                </a:solidFill>
              </a:rPr>
              <a:t>blocking of unacceptable thoughts, feelings and impulses-Example: Sexual abuse is sometimes repressed by victims so as not to relive the experience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9244" y="641704"/>
            <a:ext cx="1006474" cy="13039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980" y="2523325"/>
            <a:ext cx="3851544" cy="3890059"/>
          </a:xfrm>
          <a:prstGeom prst="rect">
            <a:avLst/>
          </a:prstGeom>
        </p:spPr>
      </p:pic>
    </p:spTree>
    <p:extLst>
      <p:ext uri="{BB962C8B-B14F-4D97-AF65-F5344CB8AC3E}">
        <p14:creationId xmlns:p14="http://schemas.microsoft.com/office/powerpoint/2010/main" val="1691756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0" y="2169092"/>
            <a:ext cx="9613861" cy="4365931"/>
          </a:xfrm>
        </p:spPr>
        <p:txBody>
          <a:bodyPr>
            <a:normAutofit/>
          </a:bodyPr>
          <a:lstStyle/>
          <a:p>
            <a:pPr marL="0" indent="0">
              <a:buNone/>
            </a:pPr>
            <a:r>
              <a:rPr lang="en-US" sz="3200" dirty="0" smtClean="0">
                <a:solidFill>
                  <a:schemeClr val="bg1"/>
                </a:solidFill>
              </a:rPr>
              <a:t>Common Defense Mechanisms:</a:t>
            </a:r>
          </a:p>
          <a:p>
            <a:pPr marL="0" indent="0">
              <a:buNone/>
            </a:pPr>
            <a:r>
              <a:rPr lang="en-US" sz="3200" dirty="0" smtClean="0">
                <a:solidFill>
                  <a:schemeClr val="bg1"/>
                </a:solidFill>
              </a:rPr>
              <a:t>Rationalization-Putting something into a different light or offering a different explanation for one’s perceptions or behaviors in the face of a changing reality-Example: Perceiving your grandchild being hit by a stranger at the park and rationalizing it is ok to retaliate toward the stranger, when in reality the stranger was brushing off fire ants from the child after he stepped into the mound.</a:t>
            </a:r>
          </a:p>
          <a:p>
            <a:pPr marL="0" indent="0">
              <a:buNone/>
            </a:pPr>
            <a:endParaRPr lang="en-US" dirty="0">
              <a:solidFill>
                <a:schemeClr val="bg1"/>
              </a:solidFill>
            </a:endParaRPr>
          </a:p>
        </p:txBody>
      </p:sp>
    </p:spTree>
    <p:extLst>
      <p:ext uri="{BB962C8B-B14F-4D97-AF65-F5344CB8AC3E}">
        <p14:creationId xmlns:p14="http://schemas.microsoft.com/office/powerpoint/2010/main" val="380789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47577" y="2177186"/>
            <a:ext cx="9613861" cy="4365931"/>
          </a:xfrm>
        </p:spPr>
        <p:txBody>
          <a:bodyPr>
            <a:normAutofit/>
          </a:bodyPr>
          <a:lstStyle/>
          <a:p>
            <a:pPr marL="0" indent="0">
              <a:buNone/>
            </a:pPr>
            <a:r>
              <a:rPr lang="en-US" sz="3200" dirty="0" smtClean="0">
                <a:solidFill>
                  <a:schemeClr val="bg1"/>
                </a:solidFill>
              </a:rPr>
              <a:t>Common Defense Mechanisms:</a:t>
            </a:r>
          </a:p>
          <a:p>
            <a:pPr marL="0" indent="0">
              <a:buNone/>
            </a:pPr>
            <a:endParaRPr lang="en-US" sz="3200" dirty="0">
              <a:solidFill>
                <a:schemeClr val="bg1"/>
              </a:solidFill>
            </a:endParaRPr>
          </a:p>
          <a:p>
            <a:pPr marL="0" indent="0">
              <a:buNone/>
            </a:pPr>
            <a:r>
              <a:rPr lang="en-US" sz="3200" dirty="0" smtClean="0">
                <a:solidFill>
                  <a:schemeClr val="bg1"/>
                </a:solidFill>
              </a:rPr>
              <a:t>Undoing-taking back an unconscious behavior or thought that is unacceptable or hurtful-Example: You spend the next hour praising the beauty and intellect or your spouse after realizing you insulted them unintentionally.</a:t>
            </a:r>
          </a:p>
        </p:txBody>
      </p:sp>
    </p:spTree>
    <p:extLst>
      <p:ext uri="{BB962C8B-B14F-4D97-AF65-F5344CB8AC3E}">
        <p14:creationId xmlns:p14="http://schemas.microsoft.com/office/powerpoint/2010/main" val="4221122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169092"/>
            <a:ext cx="7398277" cy="4365931"/>
          </a:xfrm>
        </p:spPr>
        <p:txBody>
          <a:bodyPr>
            <a:normAutofit/>
          </a:bodyPr>
          <a:lstStyle/>
          <a:p>
            <a:pPr marL="0" indent="0">
              <a:buNone/>
            </a:pPr>
            <a:r>
              <a:rPr lang="en-US" sz="3200" dirty="0" smtClean="0">
                <a:solidFill>
                  <a:schemeClr val="bg1"/>
                </a:solidFill>
              </a:rPr>
              <a:t>Common Defense Mechanisms:</a:t>
            </a:r>
          </a:p>
          <a:p>
            <a:pPr marL="0" indent="0">
              <a:buNone/>
            </a:pPr>
            <a:endParaRPr lang="en-US" sz="3200" dirty="0">
              <a:solidFill>
                <a:schemeClr val="bg1"/>
              </a:solidFill>
            </a:endParaRPr>
          </a:p>
          <a:p>
            <a:pPr marL="0" indent="0">
              <a:buNone/>
            </a:pPr>
            <a:r>
              <a:rPr lang="en-US" sz="3200" dirty="0" smtClean="0">
                <a:solidFill>
                  <a:schemeClr val="bg1"/>
                </a:solidFill>
              </a:rPr>
              <a:t>Displacement-redirecting of thoughts, feelings and impulses directed at one person or object, but taken out upon another person or object-Example: Individual kicks dog or assaults another individual instead of being angry at </a:t>
            </a:r>
            <a:r>
              <a:rPr lang="en-US" sz="3200" dirty="0" smtClean="0">
                <a:solidFill>
                  <a:schemeClr val="bg1"/>
                </a:solidFill>
              </a:rPr>
              <a:t>the boss </a:t>
            </a:r>
            <a:r>
              <a:rPr lang="en-US" sz="3200" dirty="0" smtClean="0">
                <a:solidFill>
                  <a:schemeClr val="bg1"/>
                </a:solidFill>
              </a:rPr>
              <a:t>and getting fired.</a:t>
            </a:r>
          </a:p>
          <a:p>
            <a:pPr marL="0" indent="0">
              <a:buNone/>
            </a:pPr>
            <a:endParaRPr lang="en-US" sz="32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6184" y="753228"/>
            <a:ext cx="1303727" cy="10809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383" y="2916780"/>
            <a:ext cx="3910360" cy="3173627"/>
          </a:xfrm>
          <a:prstGeom prst="rect">
            <a:avLst/>
          </a:prstGeom>
        </p:spPr>
      </p:pic>
    </p:spTree>
    <p:extLst>
      <p:ext uri="{BB962C8B-B14F-4D97-AF65-F5344CB8AC3E}">
        <p14:creationId xmlns:p14="http://schemas.microsoft.com/office/powerpoint/2010/main" val="28770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a:t>
            </a:r>
            <a:r>
              <a:rPr lang="en-US" dirty="0" smtClean="0"/>
              <a:t>Christianity-Objectives</a:t>
            </a:r>
            <a:endParaRPr lang="en-US" dirty="0"/>
          </a:p>
        </p:txBody>
      </p:sp>
      <p:sp>
        <p:nvSpPr>
          <p:cNvPr id="3" name="Content Placeholder 2"/>
          <p:cNvSpPr>
            <a:spLocks noGrp="1"/>
          </p:cNvSpPr>
          <p:nvPr>
            <p:ph idx="1"/>
          </p:nvPr>
        </p:nvSpPr>
        <p:spPr>
          <a:xfrm>
            <a:off x="511728" y="2030136"/>
            <a:ext cx="11392250" cy="4827864"/>
          </a:xfrm>
        </p:spPr>
        <p:txBody>
          <a:bodyPr>
            <a:noAutofit/>
          </a:bodyPr>
          <a:lstStyle/>
          <a:p>
            <a:pPr marL="0" indent="0">
              <a:buNone/>
            </a:pPr>
            <a:r>
              <a:rPr lang="en-US" sz="2900" dirty="0" smtClean="0">
                <a:solidFill>
                  <a:schemeClr val="bg1"/>
                </a:solidFill>
              </a:rPr>
              <a:t>To </a:t>
            </a:r>
            <a:r>
              <a:rPr lang="en-US" sz="2900" dirty="0" smtClean="0">
                <a:solidFill>
                  <a:schemeClr val="bg1"/>
                </a:solidFill>
              </a:rPr>
              <a:t>assist in helping each of us realize that Mental Health is important.</a:t>
            </a:r>
          </a:p>
          <a:p>
            <a:pPr marL="0" indent="0">
              <a:buNone/>
            </a:pPr>
            <a:r>
              <a:rPr lang="en-US" sz="2900" dirty="0" smtClean="0">
                <a:solidFill>
                  <a:schemeClr val="bg1"/>
                </a:solidFill>
              </a:rPr>
              <a:t>To help us identify that all have and will face challenges and difficulties that can cause poor mental health which can lead to mental illness.</a:t>
            </a:r>
          </a:p>
          <a:p>
            <a:pPr marL="0" indent="0">
              <a:buNone/>
            </a:pPr>
            <a:r>
              <a:rPr lang="en-US" sz="2900" dirty="0" smtClean="0">
                <a:solidFill>
                  <a:schemeClr val="bg1"/>
                </a:solidFill>
              </a:rPr>
              <a:t>To provide Biblical examples of men with challenges and difficulties that caused mental health concerns in their lives.</a:t>
            </a:r>
          </a:p>
          <a:p>
            <a:pPr marL="0" indent="0">
              <a:buNone/>
            </a:pPr>
            <a:r>
              <a:rPr lang="en-US" sz="2900" dirty="0" smtClean="0">
                <a:solidFill>
                  <a:schemeClr val="bg1"/>
                </a:solidFill>
              </a:rPr>
              <a:t>To look at ways to cope with difficulties and challenges through the support of the Lord and His Church without judgment or stigma compared with defense mechanisms that we utilize on a daily basis.</a:t>
            </a:r>
          </a:p>
        </p:txBody>
      </p:sp>
    </p:spTree>
    <p:extLst>
      <p:ext uri="{BB962C8B-B14F-4D97-AF65-F5344CB8AC3E}">
        <p14:creationId xmlns:p14="http://schemas.microsoft.com/office/powerpoint/2010/main" val="2609626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0" y="2169092"/>
            <a:ext cx="10871320" cy="4365931"/>
          </a:xfrm>
        </p:spPr>
        <p:txBody>
          <a:bodyPr>
            <a:noAutofit/>
          </a:bodyPr>
          <a:lstStyle/>
          <a:p>
            <a:pPr marL="0" indent="0">
              <a:buNone/>
            </a:pPr>
            <a:r>
              <a:rPr lang="en-US" sz="3200" dirty="0" smtClean="0">
                <a:solidFill>
                  <a:schemeClr val="bg1"/>
                </a:solidFill>
              </a:rPr>
              <a:t>Common Defense Mechanisms</a:t>
            </a:r>
            <a:r>
              <a:rPr lang="en-US" sz="3200" dirty="0" smtClean="0">
                <a:solidFill>
                  <a:schemeClr val="bg1"/>
                </a:solidFill>
              </a:rPr>
              <a:t>:</a:t>
            </a:r>
          </a:p>
          <a:p>
            <a:pPr marL="0" indent="0">
              <a:buNone/>
            </a:pPr>
            <a:endParaRPr lang="en-US" sz="3200" dirty="0">
              <a:solidFill>
                <a:schemeClr val="bg1"/>
              </a:solidFill>
            </a:endParaRPr>
          </a:p>
          <a:p>
            <a:pPr marL="0" indent="0">
              <a:buNone/>
            </a:pPr>
            <a:r>
              <a:rPr lang="en-US" sz="3200" dirty="0" smtClean="0">
                <a:solidFill>
                  <a:schemeClr val="bg1"/>
                </a:solidFill>
              </a:rPr>
              <a:t>Intellectualization-overemphasis of thinking when confronted with an unacceptable impulse, situation or behavior without employing any emotions to help mediate such-Example: Someone with a recent terminal diagnosis instead of expressing sadness or grief focuses instead on the details of all possible medical procedures</a:t>
            </a:r>
            <a:endParaRPr lang="en-US" sz="3200"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6184" y="753228"/>
            <a:ext cx="1303727" cy="1080938"/>
          </a:xfrm>
          <a:prstGeom prst="rect">
            <a:avLst/>
          </a:prstGeom>
        </p:spPr>
      </p:pic>
    </p:spTree>
    <p:extLst>
      <p:ext uri="{BB962C8B-B14F-4D97-AF65-F5344CB8AC3E}">
        <p14:creationId xmlns:p14="http://schemas.microsoft.com/office/powerpoint/2010/main" val="2296030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063692"/>
            <a:ext cx="9822696" cy="4521666"/>
          </a:xfrm>
        </p:spPr>
        <p:txBody>
          <a:bodyPr>
            <a:noAutofit/>
          </a:bodyPr>
          <a:lstStyle/>
          <a:p>
            <a:pPr marL="0" indent="0">
              <a:buNone/>
            </a:pPr>
            <a:r>
              <a:rPr lang="en-US" sz="3200" dirty="0" smtClean="0">
                <a:solidFill>
                  <a:schemeClr val="bg1"/>
                </a:solidFill>
              </a:rPr>
              <a:t>“The answer to dealing with difficulties and problems is depending on the grace and mercy of God, changing what we can and, with God’s help, accepting what we cannot change. Jesus, our perfect example, teaches us how to accept the will of God when it may not be our own desire or will and how to accept the circumstances that come our way that we cannot change.”  </a:t>
            </a:r>
          </a:p>
          <a:p>
            <a:pPr marL="0" indent="0" algn="r">
              <a:buNone/>
            </a:pPr>
            <a:r>
              <a:rPr lang="en-US" i="1" dirty="0" smtClean="0">
                <a:solidFill>
                  <a:schemeClr val="bg1"/>
                </a:solidFill>
              </a:rPr>
              <a:t>The Christian and Good Mental Health-Larry </a:t>
            </a:r>
            <a:r>
              <a:rPr lang="en-US" i="1" dirty="0" err="1" smtClean="0">
                <a:solidFill>
                  <a:schemeClr val="bg1"/>
                </a:solidFill>
              </a:rPr>
              <a:t>Swaim</a:t>
            </a:r>
            <a:r>
              <a:rPr lang="en-US" i="1" dirty="0" smtClean="0">
                <a:solidFill>
                  <a:schemeClr val="bg1"/>
                </a:solidFill>
              </a:rPr>
              <a:t>, Ph.D.</a:t>
            </a:r>
            <a:endParaRPr lang="en-US" i="1" dirty="0">
              <a:solidFill>
                <a:schemeClr val="bg1"/>
              </a:solidFill>
            </a:endParaRPr>
          </a:p>
        </p:txBody>
      </p:sp>
    </p:spTree>
    <p:extLst>
      <p:ext uri="{BB962C8B-B14F-4D97-AF65-F5344CB8AC3E}">
        <p14:creationId xmlns:p14="http://schemas.microsoft.com/office/powerpoint/2010/main" val="1142630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411061" y="2281805"/>
            <a:ext cx="11358693" cy="4513277"/>
          </a:xfrm>
        </p:spPr>
        <p:txBody>
          <a:bodyPr>
            <a:normAutofit lnSpcReduction="10000"/>
          </a:bodyPr>
          <a:lstStyle/>
          <a:p>
            <a:pPr marL="0" indent="0">
              <a:buNone/>
            </a:pPr>
            <a:r>
              <a:rPr lang="en-US" b="1" baseline="30000" dirty="0"/>
              <a:t> </a:t>
            </a:r>
            <a:r>
              <a:rPr lang="en-US" sz="3200" dirty="0">
                <a:solidFill>
                  <a:schemeClr val="bg1"/>
                </a:solidFill>
              </a:rPr>
              <a:t>I can do all things through him who strengthens me</a:t>
            </a:r>
            <a:r>
              <a:rPr lang="en-US" sz="3200" dirty="0" smtClean="0">
                <a:solidFill>
                  <a:schemeClr val="bg1"/>
                </a:solidFill>
              </a:rPr>
              <a:t>. </a:t>
            </a:r>
          </a:p>
          <a:p>
            <a:pPr marL="0" indent="0" algn="r">
              <a:buNone/>
            </a:pPr>
            <a:r>
              <a:rPr lang="en-US" sz="3200" dirty="0" smtClean="0">
                <a:solidFill>
                  <a:schemeClr val="bg1"/>
                </a:solidFill>
              </a:rPr>
              <a:t>Philippians 4:13</a:t>
            </a:r>
          </a:p>
          <a:p>
            <a:pPr marL="0" indent="0">
              <a:buNone/>
            </a:pPr>
            <a:r>
              <a:rPr lang="en-US" sz="3200" dirty="0">
                <a:solidFill>
                  <a:schemeClr val="bg1"/>
                </a:solidFill>
              </a:rPr>
              <a:t>And the peace of God, which </a:t>
            </a:r>
            <a:r>
              <a:rPr lang="en-US" sz="3200" dirty="0" err="1">
                <a:solidFill>
                  <a:schemeClr val="bg1"/>
                </a:solidFill>
              </a:rPr>
              <a:t>passeth</a:t>
            </a:r>
            <a:r>
              <a:rPr lang="en-US" sz="3200" dirty="0">
                <a:solidFill>
                  <a:schemeClr val="bg1"/>
                </a:solidFill>
              </a:rPr>
              <a:t> all understanding, shall keep your hearts and minds through Christ </a:t>
            </a:r>
            <a:r>
              <a:rPr lang="en-US" sz="3200" dirty="0" smtClean="0">
                <a:solidFill>
                  <a:schemeClr val="bg1"/>
                </a:solidFill>
              </a:rPr>
              <a:t>Jesus. Finally</a:t>
            </a:r>
            <a:r>
              <a:rPr lang="en-US" sz="3200" dirty="0">
                <a:solidFill>
                  <a:schemeClr val="bg1"/>
                </a:solidFill>
              </a:rPr>
              <a:t>, brethren, whatsoever things are true, whatsoever things are honest, whatsoever things are just, whatsoever things are pure, whatsoever things are lovely, whatsoever things are of good report; if there be any virtue, and if there be any praise, think on these things.</a:t>
            </a:r>
          </a:p>
          <a:p>
            <a:pPr marL="0" indent="0" algn="r">
              <a:buNone/>
            </a:pPr>
            <a:r>
              <a:rPr lang="en-US" sz="3200" dirty="0" smtClean="0">
                <a:solidFill>
                  <a:schemeClr val="bg1"/>
                </a:solidFill>
              </a:rPr>
              <a:t>Philippians 4: </a:t>
            </a:r>
            <a:r>
              <a:rPr lang="en-US" sz="3200" dirty="0" smtClean="0">
                <a:solidFill>
                  <a:schemeClr val="bg1"/>
                </a:solidFill>
              </a:rPr>
              <a:t>7-8</a:t>
            </a:r>
            <a:endParaRPr lang="en-US" sz="3200" dirty="0" smtClean="0">
              <a:solidFill>
                <a:schemeClr val="bg1"/>
              </a:solidFill>
            </a:endParaRPr>
          </a:p>
        </p:txBody>
      </p:sp>
    </p:spTree>
    <p:extLst>
      <p:ext uri="{BB962C8B-B14F-4D97-AF65-F5344CB8AC3E}">
        <p14:creationId xmlns:p14="http://schemas.microsoft.com/office/powerpoint/2010/main" val="1120115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1703778" y="2211039"/>
            <a:ext cx="8590403" cy="4458210"/>
          </a:xfrm>
        </p:spPr>
        <p:txBody>
          <a:bodyPr>
            <a:normAutofit/>
          </a:bodyPr>
          <a:lstStyle/>
          <a:p>
            <a:pPr marL="0" indent="0">
              <a:buNone/>
            </a:pPr>
            <a:r>
              <a:rPr lang="en-US" b="1" baseline="30000" dirty="0"/>
              <a:t> </a:t>
            </a:r>
            <a:r>
              <a:rPr lang="en-US" sz="3200" dirty="0" smtClean="0">
                <a:solidFill>
                  <a:schemeClr val="bg1"/>
                </a:solidFill>
              </a:rPr>
              <a:t>For </a:t>
            </a:r>
            <a:r>
              <a:rPr lang="en-US" sz="3200" dirty="0">
                <a:solidFill>
                  <a:schemeClr val="bg1"/>
                </a:solidFill>
              </a:rPr>
              <a:t>as </a:t>
            </a:r>
            <a:r>
              <a:rPr lang="en-US" sz="3200" dirty="0" smtClean="0">
                <a:solidFill>
                  <a:schemeClr val="bg1"/>
                </a:solidFill>
              </a:rPr>
              <a:t>a man </a:t>
            </a:r>
            <a:r>
              <a:rPr lang="en-US" sz="3200" b="1" dirty="0" err="1" smtClean="0">
                <a:solidFill>
                  <a:schemeClr val="bg1"/>
                </a:solidFill>
              </a:rPr>
              <a:t>thinketh</a:t>
            </a:r>
            <a:r>
              <a:rPr lang="en-US" sz="3200" dirty="0" smtClean="0">
                <a:solidFill>
                  <a:schemeClr val="bg1"/>
                </a:solidFill>
              </a:rPr>
              <a:t> in </a:t>
            </a:r>
            <a:r>
              <a:rPr lang="en-US" sz="3200" dirty="0">
                <a:solidFill>
                  <a:schemeClr val="bg1"/>
                </a:solidFill>
              </a:rPr>
              <a:t>his heart, so </a:t>
            </a:r>
            <a:r>
              <a:rPr lang="en-US" sz="3200" i="1" dirty="0">
                <a:solidFill>
                  <a:schemeClr val="bg1"/>
                </a:solidFill>
              </a:rPr>
              <a:t>is</a:t>
            </a:r>
            <a:r>
              <a:rPr lang="en-US" sz="3200" dirty="0">
                <a:solidFill>
                  <a:schemeClr val="bg1"/>
                </a:solidFill>
              </a:rPr>
              <a:t> he.</a:t>
            </a:r>
            <a:endParaRPr lang="en-US" sz="3200" dirty="0" smtClean="0">
              <a:solidFill>
                <a:schemeClr val="bg1"/>
              </a:solidFill>
            </a:endParaRPr>
          </a:p>
          <a:p>
            <a:pPr marL="0" indent="0" algn="r">
              <a:buNone/>
            </a:pPr>
            <a:r>
              <a:rPr lang="en-US" sz="3200" dirty="0" smtClean="0">
                <a:solidFill>
                  <a:schemeClr val="bg1"/>
                </a:solidFill>
              </a:rPr>
              <a:t>Proverbs </a:t>
            </a:r>
            <a:r>
              <a:rPr lang="en-US" sz="3200" dirty="0" smtClean="0">
                <a:solidFill>
                  <a:schemeClr val="bg1"/>
                </a:solidFill>
              </a:rPr>
              <a:t>23:7</a:t>
            </a:r>
          </a:p>
          <a:p>
            <a:pPr marL="0" indent="0" algn="r">
              <a:buNone/>
            </a:pPr>
            <a:endParaRPr lang="en-US" sz="3200" dirty="0" smtClean="0">
              <a:solidFill>
                <a:schemeClr val="bg1"/>
              </a:solidFill>
            </a:endParaRPr>
          </a:p>
          <a:p>
            <a:pPr marL="0" indent="0">
              <a:buNone/>
            </a:pPr>
            <a:r>
              <a:rPr lang="en-US" sz="3200" b="1" dirty="0">
                <a:solidFill>
                  <a:schemeClr val="bg1"/>
                </a:solidFill>
              </a:rPr>
              <a:t>Be</a:t>
            </a:r>
            <a:r>
              <a:rPr lang="en-US" sz="3200" dirty="0">
                <a:solidFill>
                  <a:schemeClr val="bg1"/>
                </a:solidFill>
              </a:rPr>
              <a:t> </a:t>
            </a:r>
            <a:r>
              <a:rPr lang="en-US" sz="3200" b="1" dirty="0">
                <a:solidFill>
                  <a:schemeClr val="bg1"/>
                </a:solidFill>
              </a:rPr>
              <a:t>anxious</a:t>
            </a:r>
            <a:r>
              <a:rPr lang="en-US" sz="3200" dirty="0">
                <a:solidFill>
                  <a:schemeClr val="bg1"/>
                </a:solidFill>
              </a:rPr>
              <a:t> for </a:t>
            </a:r>
            <a:r>
              <a:rPr lang="en-US" sz="3200" b="1" dirty="0">
                <a:solidFill>
                  <a:schemeClr val="bg1"/>
                </a:solidFill>
              </a:rPr>
              <a:t>not</a:t>
            </a:r>
            <a:r>
              <a:rPr lang="en-US" sz="3200" dirty="0">
                <a:solidFill>
                  <a:schemeClr val="bg1"/>
                </a:solidFill>
              </a:rPr>
              <a:t>hing, but in everything by prayer and supplication, with thanksgiving, let your requests </a:t>
            </a:r>
            <a:r>
              <a:rPr lang="en-US" sz="3200" b="1" dirty="0">
                <a:solidFill>
                  <a:schemeClr val="bg1"/>
                </a:solidFill>
              </a:rPr>
              <a:t>be</a:t>
            </a:r>
            <a:r>
              <a:rPr lang="en-US" sz="3200" dirty="0">
                <a:solidFill>
                  <a:schemeClr val="bg1"/>
                </a:solidFill>
              </a:rPr>
              <a:t> made known to </a:t>
            </a:r>
            <a:r>
              <a:rPr lang="en-US" sz="3200" dirty="0" smtClean="0">
                <a:solidFill>
                  <a:schemeClr val="bg1"/>
                </a:solidFill>
              </a:rPr>
              <a:t>God</a:t>
            </a:r>
            <a:r>
              <a:rPr lang="en-US" sz="3200" dirty="0">
                <a:solidFill>
                  <a:schemeClr val="bg1"/>
                </a:solidFill>
              </a:rPr>
              <a:t>; </a:t>
            </a:r>
            <a:endParaRPr lang="en-US" sz="3200" dirty="0" smtClean="0">
              <a:solidFill>
                <a:schemeClr val="bg1"/>
              </a:solidFill>
            </a:endParaRPr>
          </a:p>
          <a:p>
            <a:pPr marL="0" indent="0" algn="r">
              <a:buNone/>
            </a:pPr>
            <a:r>
              <a:rPr lang="en-US" sz="3200" dirty="0" smtClean="0">
                <a:solidFill>
                  <a:schemeClr val="bg1"/>
                </a:solidFill>
              </a:rPr>
              <a:t>Philippians 4:6</a:t>
            </a:r>
            <a:endParaRPr lang="en-US" sz="3200" dirty="0">
              <a:solidFill>
                <a:schemeClr val="bg1"/>
              </a:solidFill>
            </a:endParaRPr>
          </a:p>
        </p:txBody>
      </p:sp>
    </p:spTree>
    <p:extLst>
      <p:ext uri="{BB962C8B-B14F-4D97-AF65-F5344CB8AC3E}">
        <p14:creationId xmlns:p14="http://schemas.microsoft.com/office/powerpoint/2010/main" val="161368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478985" y="2827090"/>
            <a:ext cx="10737095" cy="3775046"/>
          </a:xfrm>
        </p:spPr>
        <p:txBody>
          <a:bodyPr/>
          <a:lstStyle/>
          <a:p>
            <a:pPr marL="0" indent="0">
              <a:buNone/>
            </a:pPr>
            <a:r>
              <a:rPr lang="en-US" sz="3200" dirty="0">
                <a:solidFill>
                  <a:schemeClr val="bg1"/>
                </a:solidFill>
              </a:rPr>
              <a:t>For those who live according to the flesh set their </a:t>
            </a:r>
            <a:r>
              <a:rPr lang="en-US" sz="3200" b="1" dirty="0">
                <a:solidFill>
                  <a:schemeClr val="bg1"/>
                </a:solidFill>
              </a:rPr>
              <a:t>mind</a:t>
            </a:r>
            <a:r>
              <a:rPr lang="en-US" sz="3200" dirty="0">
                <a:solidFill>
                  <a:schemeClr val="bg1"/>
                </a:solidFill>
              </a:rPr>
              <a:t>s on the things of the flesh, but those </a:t>
            </a:r>
            <a:r>
              <a:rPr lang="en-US" sz="3200" i="1" dirty="0">
                <a:solidFill>
                  <a:schemeClr val="bg1"/>
                </a:solidFill>
              </a:rPr>
              <a:t>who live</a:t>
            </a:r>
            <a:r>
              <a:rPr lang="en-US" sz="3200" dirty="0">
                <a:solidFill>
                  <a:schemeClr val="bg1"/>
                </a:solidFill>
              </a:rPr>
              <a:t> according to the Spirit, the things of the Spirit. For to be carnally </a:t>
            </a:r>
            <a:r>
              <a:rPr lang="en-US" sz="3200" b="1" dirty="0">
                <a:solidFill>
                  <a:schemeClr val="bg1"/>
                </a:solidFill>
              </a:rPr>
              <a:t>mind</a:t>
            </a:r>
            <a:r>
              <a:rPr lang="en-US" sz="3200" dirty="0">
                <a:solidFill>
                  <a:schemeClr val="bg1"/>
                </a:solidFill>
              </a:rPr>
              <a:t>ed </a:t>
            </a:r>
            <a:r>
              <a:rPr lang="en-US" sz="3200" i="1" dirty="0">
                <a:solidFill>
                  <a:schemeClr val="bg1"/>
                </a:solidFill>
              </a:rPr>
              <a:t>is</a:t>
            </a:r>
            <a:r>
              <a:rPr lang="en-US" sz="3200" dirty="0">
                <a:solidFill>
                  <a:schemeClr val="bg1"/>
                </a:solidFill>
              </a:rPr>
              <a:t> death, but to be spiritually </a:t>
            </a:r>
            <a:r>
              <a:rPr lang="en-US" sz="3200" b="1" dirty="0">
                <a:solidFill>
                  <a:schemeClr val="bg1"/>
                </a:solidFill>
              </a:rPr>
              <a:t>mind</a:t>
            </a:r>
            <a:r>
              <a:rPr lang="en-US" sz="3200" dirty="0">
                <a:solidFill>
                  <a:schemeClr val="bg1"/>
                </a:solidFill>
              </a:rPr>
              <a:t>ed </a:t>
            </a:r>
            <a:r>
              <a:rPr lang="en-US" sz="3200" i="1" dirty="0">
                <a:solidFill>
                  <a:schemeClr val="bg1"/>
                </a:solidFill>
              </a:rPr>
              <a:t>is</a:t>
            </a:r>
            <a:r>
              <a:rPr lang="en-US" sz="3200" dirty="0">
                <a:solidFill>
                  <a:schemeClr val="bg1"/>
                </a:solidFill>
              </a:rPr>
              <a:t> life and peace. </a:t>
            </a:r>
            <a:endParaRPr lang="en-US" sz="3200" dirty="0" smtClean="0">
              <a:solidFill>
                <a:schemeClr val="bg1"/>
              </a:solidFill>
            </a:endParaRPr>
          </a:p>
          <a:p>
            <a:pPr marL="0" indent="0" algn="r">
              <a:buNone/>
            </a:pPr>
            <a:r>
              <a:rPr lang="en-US" sz="3200" dirty="0" smtClean="0">
                <a:solidFill>
                  <a:schemeClr val="bg1"/>
                </a:solidFill>
              </a:rPr>
              <a:t>Romans 8:5-6</a:t>
            </a:r>
          </a:p>
          <a:p>
            <a:pPr marL="0" indent="0" algn="r">
              <a:buNone/>
            </a:pPr>
            <a:endParaRPr lang="en-US" b="1" baseline="30000" dirty="0" smtClean="0">
              <a:solidFill>
                <a:schemeClr val="bg1"/>
              </a:solidFill>
            </a:endParaRPr>
          </a:p>
        </p:txBody>
      </p:sp>
    </p:spTree>
    <p:extLst>
      <p:ext uri="{BB962C8B-B14F-4D97-AF65-F5344CB8AC3E}">
        <p14:creationId xmlns:p14="http://schemas.microsoft.com/office/powerpoint/2010/main" val="2489351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536894" y="2336872"/>
            <a:ext cx="10536573" cy="4433043"/>
          </a:xfrm>
        </p:spPr>
        <p:txBody>
          <a:bodyPr>
            <a:normAutofit/>
          </a:bodyPr>
          <a:lstStyle/>
          <a:p>
            <a:pPr marL="0" indent="0">
              <a:buNone/>
            </a:pPr>
            <a:r>
              <a:rPr lang="en-US" sz="3200" dirty="0" smtClean="0">
                <a:solidFill>
                  <a:schemeClr val="bg1"/>
                </a:solidFill>
              </a:rPr>
              <a:t>Who </a:t>
            </a:r>
            <a:r>
              <a:rPr lang="en-US" sz="3200" dirty="0">
                <a:solidFill>
                  <a:schemeClr val="bg1"/>
                </a:solidFill>
              </a:rPr>
              <a:t>has put wisdom in </a:t>
            </a:r>
            <a:r>
              <a:rPr lang="en-US" sz="3200" dirty="0" smtClean="0">
                <a:solidFill>
                  <a:schemeClr val="bg1"/>
                </a:solidFill>
              </a:rPr>
              <a:t>the </a:t>
            </a:r>
            <a:r>
              <a:rPr lang="en-US" sz="3200" dirty="0">
                <a:solidFill>
                  <a:schemeClr val="bg1"/>
                </a:solidFill>
              </a:rPr>
              <a:t>mind?</a:t>
            </a:r>
            <a:br>
              <a:rPr lang="en-US" sz="3200" dirty="0">
                <a:solidFill>
                  <a:schemeClr val="bg1"/>
                </a:solidFill>
              </a:rPr>
            </a:br>
            <a:r>
              <a:rPr lang="en-US" sz="3200" dirty="0" smtClean="0">
                <a:solidFill>
                  <a:schemeClr val="bg1"/>
                </a:solidFill>
              </a:rPr>
              <a:t>Or </a:t>
            </a:r>
            <a:r>
              <a:rPr lang="en-US" sz="3200" dirty="0">
                <a:solidFill>
                  <a:schemeClr val="bg1"/>
                </a:solidFill>
              </a:rPr>
              <a:t>who has given understanding to the heart</a:t>
            </a:r>
            <a:r>
              <a:rPr lang="en-US" sz="3200" dirty="0" smtClean="0">
                <a:solidFill>
                  <a:schemeClr val="bg1"/>
                </a:solidFill>
              </a:rPr>
              <a:t>?</a:t>
            </a:r>
          </a:p>
          <a:p>
            <a:pPr marL="0" indent="0" algn="r">
              <a:buNone/>
            </a:pPr>
            <a:r>
              <a:rPr lang="en-US" sz="3200" dirty="0" smtClean="0">
                <a:solidFill>
                  <a:schemeClr val="bg1"/>
                </a:solidFill>
              </a:rPr>
              <a:t>Job 38:36</a:t>
            </a:r>
            <a:r>
              <a:rPr lang="en-US" sz="3200" b="1" baseline="30000" dirty="0">
                <a:solidFill>
                  <a:schemeClr val="bg1"/>
                </a:solidFill>
              </a:rPr>
              <a:t> </a:t>
            </a:r>
            <a:endParaRPr lang="en-US" sz="3200" b="1" baseline="30000" dirty="0" smtClean="0">
              <a:solidFill>
                <a:schemeClr val="bg1"/>
              </a:solidFill>
            </a:endParaRPr>
          </a:p>
          <a:p>
            <a:pPr marL="0" indent="0" algn="r">
              <a:buNone/>
            </a:pPr>
            <a:endParaRPr lang="en-US" sz="3200" b="1" baseline="30000" dirty="0">
              <a:solidFill>
                <a:schemeClr val="bg1"/>
              </a:solidFill>
            </a:endParaRPr>
          </a:p>
          <a:p>
            <a:pPr marL="0" indent="0">
              <a:buNone/>
            </a:pPr>
            <a:r>
              <a:rPr lang="en-US" sz="3200" dirty="0" smtClean="0">
                <a:solidFill>
                  <a:schemeClr val="bg1"/>
                </a:solidFill>
              </a:rPr>
              <a:t>I </a:t>
            </a:r>
            <a:r>
              <a:rPr lang="en-US" sz="3200" dirty="0">
                <a:solidFill>
                  <a:schemeClr val="bg1"/>
                </a:solidFill>
              </a:rPr>
              <a:t>am forgotten as a dead man out of mind: I am like a broken vessel</a:t>
            </a:r>
            <a:r>
              <a:rPr lang="en-US" sz="3200" dirty="0" smtClean="0">
                <a:solidFill>
                  <a:schemeClr val="bg1"/>
                </a:solidFill>
              </a:rPr>
              <a:t>.</a:t>
            </a:r>
          </a:p>
          <a:p>
            <a:pPr marL="0" indent="0" algn="r">
              <a:buNone/>
            </a:pPr>
            <a:r>
              <a:rPr lang="en-US" sz="3200" dirty="0" smtClean="0">
                <a:solidFill>
                  <a:schemeClr val="bg1"/>
                </a:solidFill>
              </a:rPr>
              <a:t>Psalms 31:12</a:t>
            </a:r>
            <a:endParaRPr lang="en-US" sz="3200" dirty="0">
              <a:solidFill>
                <a:schemeClr val="bg1"/>
              </a:solidFill>
            </a:endParaRPr>
          </a:p>
        </p:txBody>
      </p:sp>
    </p:spTree>
    <p:extLst>
      <p:ext uri="{BB962C8B-B14F-4D97-AF65-F5344CB8AC3E}">
        <p14:creationId xmlns:p14="http://schemas.microsoft.com/office/powerpoint/2010/main" val="2870707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Mental </a:t>
            </a:r>
            <a:r>
              <a:rPr lang="en-US" dirty="0" smtClean="0"/>
              <a:t>Health and </a:t>
            </a:r>
            <a:r>
              <a:rPr lang="en-US" dirty="0" smtClean="0"/>
              <a:t>Christianity-</a:t>
            </a:r>
            <a:r>
              <a:rPr lang="en-US" dirty="0" smtClean="0"/>
              <a:t>“</a:t>
            </a:r>
            <a:r>
              <a:rPr lang="en-US" dirty="0"/>
              <a:t>For as a man thinks in his heart (mind), so </a:t>
            </a:r>
            <a:r>
              <a:rPr lang="en-US" i="1" dirty="0"/>
              <a:t>is</a:t>
            </a:r>
            <a:r>
              <a:rPr lang="en-US" dirty="0"/>
              <a:t> he.” Proverbs 23:7</a:t>
            </a:r>
            <a:br>
              <a:rPr lang="en-US" dirty="0"/>
            </a:br>
            <a:endParaRPr lang="en-US" dirty="0"/>
          </a:p>
        </p:txBody>
      </p:sp>
      <p:sp>
        <p:nvSpPr>
          <p:cNvPr id="3" name="Content Placeholder 2"/>
          <p:cNvSpPr>
            <a:spLocks noGrp="1"/>
          </p:cNvSpPr>
          <p:nvPr>
            <p:ph idx="1"/>
          </p:nvPr>
        </p:nvSpPr>
        <p:spPr>
          <a:xfrm>
            <a:off x="1" y="2030136"/>
            <a:ext cx="9060109" cy="4639111"/>
          </a:xfrm>
        </p:spPr>
        <p:txBody>
          <a:bodyPr>
            <a:normAutofit lnSpcReduction="10000"/>
          </a:bodyPr>
          <a:lstStyle/>
          <a:p>
            <a:pPr marL="0" indent="0">
              <a:buNone/>
            </a:pPr>
            <a:r>
              <a:rPr lang="en-US" dirty="0">
                <a:solidFill>
                  <a:schemeClr val="bg1"/>
                </a:solidFill>
              </a:rPr>
              <a:t/>
            </a:r>
            <a:br>
              <a:rPr lang="en-US" dirty="0">
                <a:solidFill>
                  <a:schemeClr val="bg1"/>
                </a:solidFill>
              </a:rPr>
            </a:br>
            <a:r>
              <a:rPr lang="en-US" sz="2800" dirty="0" smtClean="0">
                <a:solidFill>
                  <a:schemeClr val="bg1"/>
                </a:solidFill>
              </a:rPr>
              <a:t>How is your brain wired?</a:t>
            </a:r>
          </a:p>
          <a:p>
            <a:pPr marL="0" indent="0">
              <a:buNone/>
            </a:pPr>
            <a:endParaRPr lang="en-US" sz="2800" dirty="0" smtClean="0">
              <a:solidFill>
                <a:schemeClr val="bg1"/>
              </a:solidFill>
            </a:endParaRPr>
          </a:p>
          <a:p>
            <a:pPr marL="0" indent="0">
              <a:buNone/>
            </a:pPr>
            <a:r>
              <a:rPr lang="en-US" sz="2800" dirty="0" smtClean="0">
                <a:solidFill>
                  <a:schemeClr val="bg1"/>
                </a:solidFill>
              </a:rPr>
              <a:t>“I beseech </a:t>
            </a:r>
            <a:r>
              <a:rPr lang="en-US" sz="2800" dirty="0">
                <a:solidFill>
                  <a:schemeClr val="bg1"/>
                </a:solidFill>
              </a:rPr>
              <a:t>you therefore, brethren, by the </a:t>
            </a:r>
            <a:r>
              <a:rPr lang="en-US" sz="2800" dirty="0" smtClean="0">
                <a:solidFill>
                  <a:schemeClr val="bg1"/>
                </a:solidFill>
              </a:rPr>
              <a:t>mercies</a:t>
            </a:r>
          </a:p>
          <a:p>
            <a:pPr marL="0" indent="0">
              <a:buNone/>
            </a:pPr>
            <a:r>
              <a:rPr lang="en-US" sz="2800" dirty="0" smtClean="0">
                <a:solidFill>
                  <a:schemeClr val="bg1"/>
                </a:solidFill>
              </a:rPr>
              <a:t> </a:t>
            </a:r>
            <a:r>
              <a:rPr lang="en-US" sz="2800" dirty="0">
                <a:solidFill>
                  <a:schemeClr val="bg1"/>
                </a:solidFill>
              </a:rPr>
              <a:t>of God, that you present your bodies a living sacrifice</a:t>
            </a:r>
            <a:r>
              <a:rPr lang="en-US" sz="2800" dirty="0" smtClean="0">
                <a:solidFill>
                  <a:schemeClr val="bg1"/>
                </a:solidFill>
              </a:rPr>
              <a:t>,</a:t>
            </a:r>
          </a:p>
          <a:p>
            <a:pPr marL="0" indent="0">
              <a:buNone/>
            </a:pPr>
            <a:r>
              <a:rPr lang="en-US" sz="2800" dirty="0" smtClean="0">
                <a:solidFill>
                  <a:schemeClr val="bg1"/>
                </a:solidFill>
              </a:rPr>
              <a:t> </a:t>
            </a:r>
            <a:r>
              <a:rPr lang="en-US" sz="2800" dirty="0">
                <a:solidFill>
                  <a:schemeClr val="bg1"/>
                </a:solidFill>
              </a:rPr>
              <a:t>holy, acceptable to God, </a:t>
            </a:r>
            <a:r>
              <a:rPr lang="en-US" sz="2800" i="1" dirty="0">
                <a:solidFill>
                  <a:schemeClr val="bg1"/>
                </a:solidFill>
              </a:rPr>
              <a:t>which is</a:t>
            </a:r>
            <a:r>
              <a:rPr lang="en-US" sz="2800" dirty="0">
                <a:solidFill>
                  <a:schemeClr val="bg1"/>
                </a:solidFill>
              </a:rPr>
              <a:t> your </a:t>
            </a:r>
            <a:r>
              <a:rPr lang="en-US" sz="2800" dirty="0" smtClean="0">
                <a:solidFill>
                  <a:schemeClr val="bg1"/>
                </a:solidFill>
              </a:rPr>
              <a:t>reasonable</a:t>
            </a:r>
          </a:p>
          <a:p>
            <a:pPr marL="0" indent="0">
              <a:buNone/>
            </a:pPr>
            <a:r>
              <a:rPr lang="en-US" sz="2800" dirty="0" smtClean="0">
                <a:solidFill>
                  <a:schemeClr val="bg1"/>
                </a:solidFill>
              </a:rPr>
              <a:t> </a:t>
            </a:r>
            <a:r>
              <a:rPr lang="en-US" sz="2800" dirty="0">
                <a:solidFill>
                  <a:schemeClr val="bg1"/>
                </a:solidFill>
              </a:rPr>
              <a:t>service</a:t>
            </a:r>
            <a:r>
              <a:rPr lang="en-US" sz="2800" dirty="0" smtClean="0">
                <a:solidFill>
                  <a:schemeClr val="bg1"/>
                </a:solidFill>
              </a:rPr>
              <a:t>.</a:t>
            </a:r>
            <a:r>
              <a:rPr lang="en-US" sz="2800" b="1" baseline="30000" dirty="0">
                <a:solidFill>
                  <a:schemeClr val="bg1"/>
                </a:solidFill>
              </a:rPr>
              <a:t> </a:t>
            </a:r>
            <a:r>
              <a:rPr lang="en-US" sz="2800" dirty="0">
                <a:solidFill>
                  <a:schemeClr val="bg1"/>
                </a:solidFill>
              </a:rPr>
              <a:t>And do not be conformed to this world, </a:t>
            </a:r>
            <a:r>
              <a:rPr lang="en-US" sz="2800" dirty="0" smtClean="0">
                <a:solidFill>
                  <a:schemeClr val="bg1"/>
                </a:solidFill>
              </a:rPr>
              <a:t>but</a:t>
            </a:r>
          </a:p>
          <a:p>
            <a:pPr marL="0" indent="0">
              <a:buNone/>
            </a:pPr>
            <a:r>
              <a:rPr lang="en-US" sz="2800" dirty="0" smtClean="0">
                <a:solidFill>
                  <a:schemeClr val="bg1"/>
                </a:solidFill>
              </a:rPr>
              <a:t> </a:t>
            </a:r>
            <a:r>
              <a:rPr lang="en-US" sz="2800" dirty="0">
                <a:solidFill>
                  <a:schemeClr val="bg1"/>
                </a:solidFill>
              </a:rPr>
              <a:t>be transformed by the renewing of your mind, that </a:t>
            </a:r>
            <a:endParaRPr lang="en-US" sz="2800" dirty="0" smtClean="0">
              <a:solidFill>
                <a:schemeClr val="bg1"/>
              </a:solidFill>
            </a:endParaRPr>
          </a:p>
          <a:p>
            <a:pPr marL="0" indent="0">
              <a:buNone/>
            </a:pPr>
            <a:r>
              <a:rPr lang="en-US" sz="2800" dirty="0" smtClean="0">
                <a:solidFill>
                  <a:schemeClr val="bg1"/>
                </a:solidFill>
              </a:rPr>
              <a:t>you </a:t>
            </a:r>
            <a:r>
              <a:rPr lang="en-US" sz="2800" dirty="0">
                <a:solidFill>
                  <a:schemeClr val="bg1"/>
                </a:solidFill>
              </a:rPr>
              <a:t>may prove what </a:t>
            </a:r>
            <a:r>
              <a:rPr lang="en-US" sz="2800" i="1" dirty="0">
                <a:solidFill>
                  <a:schemeClr val="bg1"/>
                </a:solidFill>
              </a:rPr>
              <a:t>is</a:t>
            </a:r>
            <a:r>
              <a:rPr lang="en-US" sz="2800" dirty="0">
                <a:solidFill>
                  <a:schemeClr val="bg1"/>
                </a:solidFill>
              </a:rPr>
              <a:t> that good and acceptable </a:t>
            </a:r>
            <a:r>
              <a:rPr lang="en-US" sz="2800" dirty="0" smtClean="0">
                <a:solidFill>
                  <a:schemeClr val="bg1"/>
                </a:solidFill>
              </a:rPr>
              <a:t>and</a:t>
            </a:r>
          </a:p>
          <a:p>
            <a:pPr marL="0" indent="0">
              <a:buNone/>
            </a:pPr>
            <a:r>
              <a:rPr lang="en-US" sz="2800" dirty="0" smtClean="0">
                <a:solidFill>
                  <a:schemeClr val="bg1"/>
                </a:solidFill>
              </a:rPr>
              <a:t> </a:t>
            </a:r>
            <a:r>
              <a:rPr lang="en-US" sz="2800" dirty="0">
                <a:solidFill>
                  <a:schemeClr val="bg1"/>
                </a:solidFill>
              </a:rPr>
              <a:t>perfect will of God</a:t>
            </a:r>
            <a:r>
              <a:rPr lang="en-US" sz="2800" dirty="0" smtClean="0">
                <a:solidFill>
                  <a:schemeClr val="bg1"/>
                </a:solidFill>
              </a:rPr>
              <a:t>.” Romans 12:1-2</a:t>
            </a:r>
            <a:endParaRPr lang="en-US" sz="2800" dirty="0">
              <a:solidFill>
                <a:schemeClr val="bg1"/>
              </a:solidFill>
            </a:endParaRPr>
          </a:p>
        </p:txBody>
      </p:sp>
    </p:spTree>
    <p:extLst>
      <p:ext uri="{BB962C8B-B14F-4D97-AF65-F5344CB8AC3E}">
        <p14:creationId xmlns:p14="http://schemas.microsoft.com/office/powerpoint/2010/main" val="2457706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p:txBody>
          <a:bodyPr/>
          <a:lstStyle/>
          <a:p>
            <a:r>
              <a:rPr lang="en-US" dirty="0">
                <a:solidFill>
                  <a:schemeClr val="bg1"/>
                </a:solidFill>
              </a:rPr>
              <a:t>“For as a man thinks in his heart (mind), so </a:t>
            </a:r>
            <a:r>
              <a:rPr lang="en-US" i="1" dirty="0">
                <a:solidFill>
                  <a:schemeClr val="bg1"/>
                </a:solidFill>
              </a:rPr>
              <a:t>is</a:t>
            </a:r>
            <a:r>
              <a:rPr lang="en-US" dirty="0">
                <a:solidFill>
                  <a:schemeClr val="bg1"/>
                </a:solidFill>
              </a:rPr>
              <a:t> he.” Proverbs 23:7</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6481" y="2930379"/>
            <a:ext cx="5528345" cy="3748831"/>
          </a:xfrm>
          <a:prstGeom prst="rect">
            <a:avLst/>
          </a:prstGeom>
        </p:spPr>
      </p:pic>
    </p:spTree>
    <p:extLst>
      <p:ext uri="{BB962C8B-B14F-4D97-AF65-F5344CB8AC3E}">
        <p14:creationId xmlns:p14="http://schemas.microsoft.com/office/powerpoint/2010/main" val="3171881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731" y="1702965"/>
            <a:ext cx="10050011" cy="5078857"/>
          </a:xfrm>
        </p:spPr>
      </p:pic>
    </p:spTree>
    <p:extLst>
      <p:ext uri="{BB962C8B-B14F-4D97-AF65-F5344CB8AC3E}">
        <p14:creationId xmlns:p14="http://schemas.microsoft.com/office/powerpoint/2010/main" val="4119677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5578" y="1719743"/>
            <a:ext cx="7701094" cy="5072150"/>
          </a:xfrm>
        </p:spPr>
      </p:pic>
    </p:spTree>
    <p:extLst>
      <p:ext uri="{BB962C8B-B14F-4D97-AF65-F5344CB8AC3E}">
        <p14:creationId xmlns:p14="http://schemas.microsoft.com/office/powerpoint/2010/main" val="57463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3"/>
            <a:ext cx="9613861" cy="4172984"/>
          </a:xfrm>
        </p:spPr>
        <p:txBody>
          <a:bodyPr>
            <a:normAutofit lnSpcReduction="10000"/>
          </a:bodyPr>
          <a:lstStyle/>
          <a:p>
            <a:r>
              <a:rPr lang="en-US" sz="3200" dirty="0" smtClean="0">
                <a:solidFill>
                  <a:schemeClr val="bg1"/>
                </a:solidFill>
              </a:rPr>
              <a:t>Ways to get help?</a:t>
            </a:r>
          </a:p>
          <a:p>
            <a:pPr lvl="1"/>
            <a:r>
              <a:rPr lang="en-US" sz="3200" dirty="0" smtClean="0">
                <a:solidFill>
                  <a:schemeClr val="bg1"/>
                </a:solidFill>
              </a:rPr>
              <a:t>Talk to your doctor</a:t>
            </a:r>
          </a:p>
          <a:p>
            <a:pPr lvl="1"/>
            <a:r>
              <a:rPr lang="en-US" sz="3200" dirty="0" smtClean="0">
                <a:solidFill>
                  <a:schemeClr val="bg1"/>
                </a:solidFill>
              </a:rPr>
              <a:t>Connect with other individuals or family</a:t>
            </a:r>
          </a:p>
          <a:p>
            <a:pPr lvl="1"/>
            <a:r>
              <a:rPr lang="en-US" sz="3200" dirty="0" smtClean="0">
                <a:solidFill>
                  <a:schemeClr val="bg1"/>
                </a:solidFill>
              </a:rPr>
              <a:t>Educate yourself on your diagnosed mental illness</a:t>
            </a:r>
          </a:p>
          <a:p>
            <a:pPr lvl="1"/>
            <a:r>
              <a:rPr lang="en-US" sz="3200" dirty="0" smtClean="0">
                <a:solidFill>
                  <a:schemeClr val="bg1"/>
                </a:solidFill>
              </a:rPr>
              <a:t>Talk to the great physician</a:t>
            </a:r>
          </a:p>
          <a:p>
            <a:pPr lvl="1"/>
            <a:r>
              <a:rPr lang="en-US" sz="3200" dirty="0" smtClean="0">
                <a:solidFill>
                  <a:schemeClr val="bg1"/>
                </a:solidFill>
              </a:rPr>
              <a:t>Find solace in God’s word</a:t>
            </a:r>
          </a:p>
          <a:p>
            <a:pPr lvl="1"/>
            <a:r>
              <a:rPr lang="en-US" sz="3200" dirty="0" smtClean="0">
                <a:solidFill>
                  <a:schemeClr val="bg1"/>
                </a:solidFill>
              </a:rPr>
              <a:t>Connect with supportive members of the Church</a:t>
            </a:r>
          </a:p>
          <a:p>
            <a:pPr marL="457200" lvl="1" indent="0">
              <a:buNone/>
            </a:pPr>
            <a:endParaRPr lang="en-US" dirty="0" smtClean="0"/>
          </a:p>
        </p:txBody>
      </p:sp>
    </p:spTree>
    <p:extLst>
      <p:ext uri="{BB962C8B-B14F-4D97-AF65-F5344CB8AC3E}">
        <p14:creationId xmlns:p14="http://schemas.microsoft.com/office/powerpoint/2010/main" val="2420523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1237" y="1637220"/>
            <a:ext cx="8330268" cy="5107530"/>
          </a:xfrm>
        </p:spPr>
      </p:pic>
    </p:spTree>
    <p:extLst>
      <p:ext uri="{BB962C8B-B14F-4D97-AF65-F5344CB8AC3E}">
        <p14:creationId xmlns:p14="http://schemas.microsoft.com/office/powerpoint/2010/main" val="1794076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394283" y="2743200"/>
            <a:ext cx="10687574" cy="4026715"/>
          </a:xfrm>
        </p:spPr>
        <p:txBody>
          <a:bodyPr>
            <a:normAutofit/>
          </a:bodyPr>
          <a:lstStyle/>
          <a:p>
            <a:pPr>
              <a:buFont typeface="Wingdings" panose="05000000000000000000" pitchFamily="2" charset="2"/>
              <a:buChar char="v"/>
            </a:pPr>
            <a:r>
              <a:rPr lang="en-US" sz="3200" b="1" dirty="0">
                <a:solidFill>
                  <a:schemeClr val="bg1"/>
                </a:solidFill>
              </a:rPr>
              <a:t>The brain is the most important organ of the human body, responsible for regulating involuntary bodily functions, muscle movement, consciousness, memory and thought.</a:t>
            </a:r>
            <a:r>
              <a:rPr lang="en-US" sz="3200" dirty="0">
                <a:solidFill>
                  <a:schemeClr val="bg1"/>
                </a:solidFill>
              </a:rPr>
              <a:t> It uses the most energy of any organ, and the body could not function without the brain. </a:t>
            </a:r>
            <a:r>
              <a:rPr lang="en-US" sz="3200" b="1" dirty="0">
                <a:solidFill>
                  <a:schemeClr val="bg1"/>
                </a:solidFill>
              </a:rPr>
              <a:t>Science has yet to fully understand how the brain works</a:t>
            </a:r>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122090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411061" y="3212983"/>
            <a:ext cx="11232858" cy="3556932"/>
          </a:xfrm>
        </p:spPr>
        <p:txBody>
          <a:bodyPr>
            <a:noAutofit/>
          </a:bodyPr>
          <a:lstStyle/>
          <a:p>
            <a:pPr>
              <a:buFont typeface="Wingdings" panose="05000000000000000000" pitchFamily="2" charset="2"/>
              <a:buChar char="v"/>
            </a:pPr>
            <a:r>
              <a:rPr lang="en-US" sz="3200" dirty="0" smtClean="0">
                <a:solidFill>
                  <a:schemeClr val="bg1"/>
                </a:solidFill>
              </a:rPr>
              <a:t>The </a:t>
            </a:r>
            <a:r>
              <a:rPr lang="en-US" sz="3200" b="1" dirty="0">
                <a:solidFill>
                  <a:schemeClr val="bg1"/>
                </a:solidFill>
              </a:rPr>
              <a:t>part of the brain responsible for involuntary bodily functions is the medulla oblongata, located at the base of the skull near the brain stem. It controls the heartbeat, breathing, digestion and other functions without conscious thought</a:t>
            </a:r>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409487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411061" y="3137483"/>
            <a:ext cx="11232858" cy="3632432"/>
          </a:xfrm>
        </p:spPr>
        <p:txBody>
          <a:bodyPr>
            <a:noAutofit/>
          </a:bodyPr>
          <a:lstStyle/>
          <a:p>
            <a:pPr>
              <a:buFont typeface="Wingdings" panose="05000000000000000000" pitchFamily="2" charset="2"/>
              <a:buChar char="v"/>
            </a:pPr>
            <a:r>
              <a:rPr lang="en-US" sz="3200" b="1" dirty="0" smtClean="0">
                <a:solidFill>
                  <a:schemeClr val="bg1"/>
                </a:solidFill>
              </a:rPr>
              <a:t>The </a:t>
            </a:r>
            <a:r>
              <a:rPr lang="en-US" sz="3200" b="1" dirty="0">
                <a:solidFill>
                  <a:schemeClr val="bg1"/>
                </a:solidFill>
              </a:rPr>
              <a:t>cerebellum is responsible for muscle movement, balance and posture. It also is responsible for relaying procedural memory, also known as muscle memory. This includes learned skills, such as driving, riding a bicycle or shooting a basketball</a:t>
            </a:r>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660644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92279" y="3095538"/>
            <a:ext cx="12004646" cy="3473041"/>
          </a:xfrm>
        </p:spPr>
        <p:txBody>
          <a:bodyPr>
            <a:normAutofit/>
          </a:bodyPr>
          <a:lstStyle/>
          <a:p>
            <a:pPr>
              <a:buFont typeface="Wingdings" panose="05000000000000000000" pitchFamily="2" charset="2"/>
              <a:buChar char="v"/>
            </a:pPr>
            <a:r>
              <a:rPr lang="en-US" sz="3500" b="1" dirty="0">
                <a:solidFill>
                  <a:schemeClr val="bg1"/>
                </a:solidFill>
              </a:rPr>
              <a:t>The </a:t>
            </a:r>
            <a:r>
              <a:rPr lang="en-US" sz="3200" b="1" dirty="0">
                <a:solidFill>
                  <a:schemeClr val="bg1"/>
                </a:solidFill>
              </a:rPr>
              <a:t>cerebrum</a:t>
            </a:r>
            <a:r>
              <a:rPr lang="en-US" sz="3500" b="1" dirty="0">
                <a:solidFill>
                  <a:schemeClr val="bg1"/>
                </a:solidFill>
              </a:rPr>
              <a:t> is responsible for processing sensory input, dealing with cognitive function and emotions as well as handling short- and long-term memory. It also controls logic and problem-solving.</a:t>
            </a:r>
          </a:p>
          <a:p>
            <a:endParaRPr lang="en-US" sz="3500" dirty="0"/>
          </a:p>
          <a:p>
            <a:endParaRPr lang="en-US" dirty="0"/>
          </a:p>
        </p:txBody>
      </p:sp>
    </p:spTree>
    <p:extLst>
      <p:ext uri="{BB962C8B-B14F-4D97-AF65-F5344CB8AC3E}">
        <p14:creationId xmlns:p14="http://schemas.microsoft.com/office/powerpoint/2010/main" val="1071572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92279" y="2634143"/>
            <a:ext cx="12004646" cy="3934436"/>
          </a:xfrm>
        </p:spPr>
        <p:txBody>
          <a:bodyPr>
            <a:normAutofit/>
          </a:bodyPr>
          <a:lstStyle/>
          <a:p>
            <a:pPr>
              <a:buFont typeface="Wingdings" panose="05000000000000000000" pitchFamily="2" charset="2"/>
              <a:buChar char="v"/>
            </a:pPr>
            <a:r>
              <a:rPr lang="en-US" sz="3200" dirty="0" smtClean="0">
                <a:solidFill>
                  <a:schemeClr val="bg1"/>
                </a:solidFill>
              </a:rPr>
              <a:t>It </a:t>
            </a:r>
            <a:r>
              <a:rPr lang="en-US" sz="3200" dirty="0">
                <a:solidFill>
                  <a:schemeClr val="bg1"/>
                </a:solidFill>
              </a:rPr>
              <a:t>is a common myth that people only use 10 percent of available brain power. Actually, people use much more of their brains, but not all at once. The majority of brain activity consists of background processes that most people don't think about. With such an energy-hungry organ, it makes little sense to have so little of it actually used. Most of the brain's systems work together constantly to process information about the world and react accordingly.</a:t>
            </a:r>
          </a:p>
          <a:p>
            <a:endParaRPr lang="en-US" sz="3500" dirty="0"/>
          </a:p>
          <a:p>
            <a:endParaRPr lang="en-US" dirty="0"/>
          </a:p>
        </p:txBody>
      </p:sp>
    </p:spTree>
    <p:extLst>
      <p:ext uri="{BB962C8B-B14F-4D97-AF65-F5344CB8AC3E}">
        <p14:creationId xmlns:p14="http://schemas.microsoft.com/office/powerpoint/2010/main" val="1708104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525086"/>
            <a:ext cx="10107921" cy="4043493"/>
          </a:xfrm>
        </p:spPr>
        <p:txBody>
          <a:bodyPr>
            <a:normAutofit/>
          </a:bodyPr>
          <a:lstStyle/>
          <a:p>
            <a:pPr>
              <a:buFont typeface="Wingdings" panose="05000000000000000000" pitchFamily="2" charset="2"/>
              <a:buChar char="v"/>
            </a:pPr>
            <a:r>
              <a:rPr lang="en-US" sz="3200" dirty="0" smtClean="0">
                <a:solidFill>
                  <a:schemeClr val="bg1"/>
                </a:solidFill>
              </a:rPr>
              <a:t>The </a:t>
            </a:r>
            <a:r>
              <a:rPr lang="en-US" sz="3200" dirty="0">
                <a:solidFill>
                  <a:schemeClr val="bg1"/>
                </a:solidFill>
              </a:rPr>
              <a:t>function of grey matter is to route sensory or motor stimulus to interneurons of the CNS in order to create a response to the stimulus through chemical synapse activity. Grey matter structures (cortex, deep nuclei) process information originating in the sensory organs or in other gray matter regions. Grey matter continues to be produced throughout our lifetime if utilized. </a:t>
            </a:r>
          </a:p>
          <a:p>
            <a:endParaRPr lang="en-US" dirty="0"/>
          </a:p>
          <a:p>
            <a:endParaRPr lang="en-US" dirty="0"/>
          </a:p>
        </p:txBody>
      </p:sp>
    </p:spTree>
    <p:extLst>
      <p:ext uri="{BB962C8B-B14F-4D97-AF65-F5344CB8AC3E}">
        <p14:creationId xmlns:p14="http://schemas.microsoft.com/office/powerpoint/2010/main" val="4577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910980"/>
            <a:ext cx="9822696" cy="3145870"/>
          </a:xfrm>
        </p:spPr>
        <p:txBody>
          <a:bodyPr/>
          <a:lstStyle/>
          <a:p>
            <a:r>
              <a:rPr lang="en-US" sz="3200" dirty="0" smtClean="0">
                <a:solidFill>
                  <a:schemeClr val="bg1"/>
                </a:solidFill>
              </a:rPr>
              <a:t>Complex brain structure is designed by God</a:t>
            </a:r>
          </a:p>
          <a:p>
            <a:r>
              <a:rPr lang="en-US" sz="3200" dirty="0" smtClean="0">
                <a:solidFill>
                  <a:schemeClr val="bg1"/>
                </a:solidFill>
              </a:rPr>
              <a:t>Areas where we are most vulnerable are positioned for protection by God. Brain stem is at lower back part of brain and along with the Medulla Oblongata protects the heart beat, digestion and breathing.</a:t>
            </a:r>
          </a:p>
          <a:p>
            <a:pPr marL="0" indent="0">
              <a:buNone/>
            </a:pPr>
            <a:endParaRPr lang="en-US" sz="3200" dirty="0" smtClean="0">
              <a:solidFill>
                <a:schemeClr val="bg1"/>
              </a:solidFill>
            </a:endParaRPr>
          </a:p>
          <a:p>
            <a:endParaRPr lang="en-US" dirty="0" smtClean="0"/>
          </a:p>
          <a:p>
            <a:endParaRPr lang="en-US" dirty="0"/>
          </a:p>
        </p:txBody>
      </p:sp>
    </p:spTree>
    <p:extLst>
      <p:ext uri="{BB962C8B-B14F-4D97-AF65-F5344CB8AC3E}">
        <p14:creationId xmlns:p14="http://schemas.microsoft.com/office/powerpoint/2010/main" val="4054395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336873"/>
            <a:ext cx="9998864" cy="4458210"/>
          </a:xfrm>
        </p:spPr>
        <p:txBody>
          <a:bodyPr>
            <a:normAutofit/>
          </a:bodyPr>
          <a:lstStyle/>
          <a:p>
            <a:r>
              <a:rPr lang="en-US" sz="3200" dirty="0" smtClean="0">
                <a:solidFill>
                  <a:schemeClr val="bg1"/>
                </a:solidFill>
              </a:rPr>
              <a:t>Brain </a:t>
            </a:r>
            <a:r>
              <a:rPr lang="en-US" sz="3200" dirty="0" smtClean="0">
                <a:solidFill>
                  <a:schemeClr val="bg1"/>
                </a:solidFill>
              </a:rPr>
              <a:t>halves have distinct traits which work together based on our building bridges within the brain. As mother’s rock their children the brains hemispheres are joined with synapses.</a:t>
            </a:r>
          </a:p>
          <a:p>
            <a:r>
              <a:rPr lang="en-US" sz="3200" dirty="0" smtClean="0">
                <a:solidFill>
                  <a:schemeClr val="bg1"/>
                </a:solidFill>
              </a:rPr>
              <a:t>Medication can be used to alter brain function when the part of the brain is not working effectively due to mental illness.</a:t>
            </a:r>
          </a:p>
          <a:p>
            <a:r>
              <a:rPr lang="en-US" sz="3200" dirty="0" smtClean="0">
                <a:solidFill>
                  <a:schemeClr val="bg1"/>
                </a:solidFill>
              </a:rPr>
              <a:t>Environment has an intense effect on our brain and its mental health.</a:t>
            </a:r>
          </a:p>
          <a:p>
            <a:endParaRPr lang="en-US" dirty="0" smtClean="0">
              <a:solidFill>
                <a:schemeClr val="bg1"/>
              </a:solidFill>
            </a:endParaRPr>
          </a:p>
          <a:p>
            <a:endParaRPr lang="en-US" dirty="0" smtClean="0"/>
          </a:p>
          <a:p>
            <a:endParaRPr lang="en-US" dirty="0"/>
          </a:p>
        </p:txBody>
      </p:sp>
    </p:spTree>
    <p:extLst>
      <p:ext uri="{BB962C8B-B14F-4D97-AF65-F5344CB8AC3E}">
        <p14:creationId xmlns:p14="http://schemas.microsoft.com/office/powerpoint/2010/main" val="4071151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566662" y="3053593"/>
            <a:ext cx="10473249" cy="3804407"/>
          </a:xfrm>
        </p:spPr>
        <p:txBody>
          <a:bodyPr>
            <a:normAutofit/>
          </a:bodyPr>
          <a:lstStyle/>
          <a:p>
            <a:r>
              <a:rPr lang="en-US" sz="3200" b="1" dirty="0" smtClean="0">
                <a:solidFill>
                  <a:schemeClr val="bg1"/>
                </a:solidFill>
              </a:rPr>
              <a:t>The overall content of the mind is the </a:t>
            </a:r>
            <a:r>
              <a:rPr lang="en-US" sz="3200" b="1" i="1" dirty="0" smtClean="0">
                <a:solidFill>
                  <a:schemeClr val="bg1"/>
                </a:solidFill>
              </a:rPr>
              <a:t>pattern</a:t>
            </a:r>
            <a:r>
              <a:rPr lang="en-US" sz="3200" b="1" dirty="0" smtClean="0">
                <a:solidFill>
                  <a:schemeClr val="bg1"/>
                </a:solidFill>
              </a:rPr>
              <a:t>. </a:t>
            </a:r>
            <a:r>
              <a:rPr lang="en-US" sz="3200" dirty="0" smtClean="0">
                <a:solidFill>
                  <a:schemeClr val="bg1"/>
                </a:solidFill>
              </a:rPr>
              <a:t>When you perceive something, the mind matches it to a pattern and then </a:t>
            </a:r>
            <a:r>
              <a:rPr lang="en-US" sz="3200" b="1" dirty="0" smtClean="0">
                <a:solidFill>
                  <a:schemeClr val="bg1"/>
                </a:solidFill>
              </a:rPr>
              <a:t>uses that pattern to bring </a:t>
            </a:r>
            <a:r>
              <a:rPr lang="en-US" sz="3200" b="1" i="1" dirty="0" smtClean="0">
                <a:solidFill>
                  <a:schemeClr val="bg1"/>
                </a:solidFill>
              </a:rPr>
              <a:t>meaning</a:t>
            </a:r>
            <a:r>
              <a:rPr lang="en-US" sz="3200" b="1" dirty="0" smtClean="0">
                <a:solidFill>
                  <a:schemeClr val="bg1"/>
                </a:solidFill>
              </a:rPr>
              <a:t> to awareness. (this is perception)</a:t>
            </a:r>
          </a:p>
          <a:p>
            <a:pPr marL="0" indent="0" algn="r">
              <a:buNone/>
            </a:pPr>
            <a:r>
              <a:rPr lang="en-US" sz="3200" dirty="0" smtClean="0">
                <a:solidFill>
                  <a:schemeClr val="bg1"/>
                </a:solidFill>
              </a:rPr>
              <a:t>Vincent Guidry</a:t>
            </a:r>
            <a:endParaRPr lang="en-US" sz="3200" dirty="0">
              <a:solidFill>
                <a:schemeClr val="bg1"/>
              </a:solidFill>
            </a:endParaRPr>
          </a:p>
          <a:p>
            <a:endParaRPr lang="en-US" dirty="0"/>
          </a:p>
        </p:txBody>
      </p:sp>
    </p:spTree>
    <p:extLst>
      <p:ext uri="{BB962C8B-B14F-4D97-AF65-F5344CB8AC3E}">
        <p14:creationId xmlns:p14="http://schemas.microsoft.com/office/powerpoint/2010/main" val="7315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545284" y="2088858"/>
            <a:ext cx="10033233" cy="4664279"/>
          </a:xfrm>
        </p:spPr>
        <p:txBody>
          <a:bodyPr>
            <a:noAutofit/>
          </a:bodyPr>
          <a:lstStyle/>
          <a:p>
            <a:pPr marL="0" indent="0">
              <a:buNone/>
            </a:pPr>
            <a:r>
              <a:rPr lang="en-US" sz="2800" dirty="0" smtClean="0">
                <a:solidFill>
                  <a:schemeClr val="bg1"/>
                </a:solidFill>
              </a:rPr>
              <a:t>In your mind circle the things below you and/or someone you know has struggled through or with:</a:t>
            </a:r>
          </a:p>
          <a:p>
            <a:pPr marL="0" indent="0">
              <a:buNone/>
            </a:pPr>
            <a:endParaRPr lang="en-US" sz="2800" dirty="0" smtClean="0">
              <a:solidFill>
                <a:schemeClr val="bg1"/>
              </a:solidFill>
            </a:endParaRPr>
          </a:p>
          <a:p>
            <a:pPr marL="0" indent="0">
              <a:buNone/>
            </a:pPr>
            <a:r>
              <a:rPr lang="en-US" sz="2800" dirty="0">
                <a:solidFill>
                  <a:schemeClr val="bg1"/>
                </a:solidFill>
              </a:rPr>
              <a:t>	</a:t>
            </a:r>
            <a:r>
              <a:rPr lang="en-US" sz="2800" dirty="0" smtClean="0">
                <a:solidFill>
                  <a:schemeClr val="bg1"/>
                </a:solidFill>
              </a:rPr>
              <a:t>Finances	    	Autism</a:t>
            </a:r>
          </a:p>
          <a:p>
            <a:pPr marL="0" indent="0">
              <a:buNone/>
            </a:pPr>
            <a:r>
              <a:rPr lang="en-US" sz="2800" dirty="0">
                <a:solidFill>
                  <a:schemeClr val="bg1"/>
                </a:solidFill>
              </a:rPr>
              <a:t>	</a:t>
            </a:r>
            <a:r>
              <a:rPr lang="en-US" sz="2800" dirty="0" smtClean="0">
                <a:solidFill>
                  <a:schemeClr val="bg1"/>
                </a:solidFill>
              </a:rPr>
              <a:t>Illness       	    	Suicide</a:t>
            </a:r>
          </a:p>
          <a:p>
            <a:pPr marL="0" indent="0">
              <a:buNone/>
            </a:pPr>
            <a:r>
              <a:rPr lang="en-US" sz="2800" dirty="0" smtClean="0">
                <a:solidFill>
                  <a:schemeClr val="bg1"/>
                </a:solidFill>
              </a:rPr>
              <a:t>	Death      		Divorce</a:t>
            </a:r>
          </a:p>
          <a:p>
            <a:pPr marL="0" indent="0">
              <a:buNone/>
            </a:pPr>
            <a:r>
              <a:rPr lang="en-US" sz="2800" dirty="0">
                <a:solidFill>
                  <a:schemeClr val="bg1"/>
                </a:solidFill>
              </a:rPr>
              <a:t>	</a:t>
            </a:r>
            <a:r>
              <a:rPr lang="en-US" sz="2800" dirty="0" smtClean="0">
                <a:solidFill>
                  <a:schemeClr val="bg1"/>
                </a:solidFill>
              </a:rPr>
              <a:t>Substances/Alcohol Unemployment</a:t>
            </a:r>
            <a:r>
              <a:rPr lang="en-US" sz="2800" dirty="0" smtClean="0">
                <a:solidFill>
                  <a:schemeClr val="bg1"/>
                </a:solidFill>
              </a:rPr>
              <a:t>	</a:t>
            </a:r>
          </a:p>
          <a:p>
            <a:pPr marL="0" indent="0">
              <a:buNone/>
            </a:pPr>
            <a:r>
              <a:rPr lang="en-US" sz="2800" dirty="0">
                <a:solidFill>
                  <a:schemeClr val="bg1"/>
                </a:solidFill>
              </a:rPr>
              <a:t>	</a:t>
            </a:r>
            <a:r>
              <a:rPr lang="en-US" sz="2800" dirty="0" smtClean="0">
                <a:solidFill>
                  <a:schemeClr val="bg1"/>
                </a:solidFill>
              </a:rPr>
              <a:t>Homelessness      Hunger</a:t>
            </a:r>
            <a:endParaRPr lang="en-US" sz="2800" dirty="0">
              <a:solidFill>
                <a:schemeClr val="bg1"/>
              </a:solidFill>
            </a:endParaRPr>
          </a:p>
          <a:p>
            <a:pPr marL="0" indent="0">
              <a:buNone/>
            </a:pPr>
            <a:r>
              <a:rPr lang="en-US" sz="2800" dirty="0"/>
              <a:t>	</a:t>
            </a:r>
            <a:r>
              <a:rPr lang="en-US" sz="2800" dirty="0" smtClean="0">
                <a:solidFill>
                  <a:schemeClr val="bg1"/>
                </a:solidFill>
              </a:rPr>
              <a:t>Sexuality </a:t>
            </a:r>
            <a:r>
              <a:rPr lang="en-US" sz="2800" dirty="0" smtClean="0">
                <a:solidFill>
                  <a:schemeClr val="bg1"/>
                </a:solidFill>
              </a:rPr>
              <a:t>of yourself, children or friends</a:t>
            </a:r>
          </a:p>
          <a:p>
            <a:pPr marL="0" indent="0">
              <a:buNone/>
            </a:pPr>
            <a:r>
              <a:rPr lang="en-US" sz="2800" dirty="0">
                <a:solidFill>
                  <a:schemeClr val="bg1"/>
                </a:solidFill>
              </a:rPr>
              <a:t>	</a:t>
            </a:r>
            <a:endParaRPr lang="en-US"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010"/>
          <a:stretch/>
        </p:blipFill>
        <p:spPr>
          <a:xfrm>
            <a:off x="7283513" y="2701255"/>
            <a:ext cx="4597152" cy="3330428"/>
          </a:xfrm>
          <a:prstGeom prst="rect">
            <a:avLst/>
          </a:prstGeom>
        </p:spPr>
      </p:pic>
    </p:spTree>
    <p:extLst>
      <p:ext uri="{BB962C8B-B14F-4D97-AF65-F5344CB8AC3E}">
        <p14:creationId xmlns:p14="http://schemas.microsoft.com/office/powerpoint/2010/main" val="384070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566662" y="2315361"/>
            <a:ext cx="10372581" cy="4542639"/>
          </a:xfrm>
        </p:spPr>
        <p:txBody>
          <a:bodyPr>
            <a:normAutofit/>
          </a:bodyPr>
          <a:lstStyle/>
          <a:p>
            <a:endParaRPr lang="en-US" dirty="0"/>
          </a:p>
          <a:p>
            <a:pPr marL="0" indent="0" algn="ctr">
              <a:buNone/>
            </a:pPr>
            <a:r>
              <a:rPr lang="en-US" sz="3200" b="1" dirty="0" smtClean="0">
                <a:solidFill>
                  <a:schemeClr val="bg1"/>
                </a:solidFill>
              </a:rPr>
              <a:t>What should our pattern be as Christians? I Timothy 1:16-”Jesus Christ might show all longsuffering, as a pattern to those who are going to believe on Him for everlasting life.” 2 Timothy 1:13-”Hold fast the pattern of sound words” Titus 2:7-”See that you make all things according to the pattern shown you on the mountain.”</a:t>
            </a:r>
            <a:endParaRPr lang="en-US" sz="3200" b="1" dirty="0">
              <a:solidFill>
                <a:schemeClr val="bg1"/>
              </a:solidFill>
            </a:endParaRPr>
          </a:p>
        </p:txBody>
      </p:sp>
    </p:spTree>
    <p:extLst>
      <p:ext uri="{BB962C8B-B14F-4D97-AF65-F5344CB8AC3E}">
        <p14:creationId xmlns:p14="http://schemas.microsoft.com/office/powerpoint/2010/main" val="3111810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147582"/>
            <a:ext cx="10183422" cy="4504887"/>
          </a:xfrm>
        </p:spPr>
        <p:txBody>
          <a:bodyPr/>
          <a:lstStyle/>
          <a:p>
            <a:r>
              <a:rPr lang="en-US" sz="3200" b="1" dirty="0">
                <a:solidFill>
                  <a:schemeClr val="bg1"/>
                </a:solidFill>
              </a:rPr>
              <a:t>The patterns themselves are the domains of intellect, wisdom, ego and identity. </a:t>
            </a:r>
            <a:r>
              <a:rPr lang="en-US" sz="3200" dirty="0">
                <a:solidFill>
                  <a:schemeClr val="bg1"/>
                </a:solidFill>
              </a:rPr>
              <a:t>Each of these functions can be ‘stacked’ on top of the lower ones. Wisdom is stacked on top of intellect, ego on top of that, identity on top of the whole lot. The reason for that order is because as you gather more and more of one of them, the next step becomes clearer.</a:t>
            </a:r>
          </a:p>
          <a:p>
            <a:pPr marL="0" indent="0" algn="r">
              <a:buNone/>
            </a:pPr>
            <a:r>
              <a:rPr lang="en-US" sz="3200" dirty="0">
                <a:solidFill>
                  <a:schemeClr val="bg1"/>
                </a:solidFill>
              </a:rPr>
              <a:t>Vincent Guidry</a:t>
            </a:r>
          </a:p>
          <a:p>
            <a:endParaRPr lang="en-US" dirty="0" smtClean="0"/>
          </a:p>
          <a:p>
            <a:pPr marL="0" indent="0" algn="ctr">
              <a:buNone/>
            </a:pPr>
            <a:endParaRPr lang="en-US" b="1" dirty="0">
              <a:solidFill>
                <a:schemeClr val="bg1"/>
              </a:solidFill>
            </a:endParaRPr>
          </a:p>
        </p:txBody>
      </p:sp>
    </p:spTree>
    <p:extLst>
      <p:ext uri="{BB962C8B-B14F-4D97-AF65-F5344CB8AC3E}">
        <p14:creationId xmlns:p14="http://schemas.microsoft.com/office/powerpoint/2010/main" val="2651395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3120705"/>
            <a:ext cx="10644817" cy="3531764"/>
          </a:xfrm>
        </p:spPr>
        <p:txBody>
          <a:bodyPr/>
          <a:lstStyle/>
          <a:p>
            <a:endParaRPr lang="en-US" dirty="0" smtClean="0"/>
          </a:p>
          <a:p>
            <a:pPr marL="0" indent="0" algn="ctr">
              <a:buNone/>
            </a:pPr>
            <a:r>
              <a:rPr lang="en-US" sz="3200" b="1" dirty="0" smtClean="0">
                <a:solidFill>
                  <a:schemeClr val="bg1"/>
                </a:solidFill>
              </a:rPr>
              <a:t>“The mind builds on the pattern of Christ as he grew in wisdom, stature, and favor with God and man.” Luke 2:52</a:t>
            </a:r>
            <a:endParaRPr lang="en-US" sz="3200" b="1" dirty="0">
              <a:solidFill>
                <a:schemeClr val="bg1"/>
              </a:solidFill>
            </a:endParaRPr>
          </a:p>
        </p:txBody>
      </p:sp>
    </p:spTree>
    <p:extLst>
      <p:ext uri="{BB962C8B-B14F-4D97-AF65-F5344CB8AC3E}">
        <p14:creationId xmlns:p14="http://schemas.microsoft.com/office/powerpoint/2010/main" val="1744986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499919"/>
            <a:ext cx="10124699" cy="4102216"/>
          </a:xfrm>
        </p:spPr>
        <p:txBody>
          <a:bodyPr>
            <a:normAutofit/>
          </a:bodyPr>
          <a:lstStyle/>
          <a:p>
            <a:r>
              <a:rPr lang="en-US" sz="3200" b="1" dirty="0">
                <a:solidFill>
                  <a:schemeClr val="bg1"/>
                </a:solidFill>
              </a:rPr>
              <a:t>The more intellectual knowledge you gain about a thing, the more the transcendent understandings of those things stand out</a:t>
            </a:r>
            <a:r>
              <a:rPr lang="en-US" sz="3200" dirty="0">
                <a:solidFill>
                  <a:schemeClr val="bg1"/>
                </a:solidFill>
              </a:rPr>
              <a:t>. </a:t>
            </a:r>
            <a:r>
              <a:rPr lang="en-US" sz="3200" b="1" dirty="0">
                <a:solidFill>
                  <a:schemeClr val="bg1"/>
                </a:solidFill>
              </a:rPr>
              <a:t>When you find transcendent understanding, you can apply it to other things that aren’t the things you gleaned them from. This is wisdom. </a:t>
            </a:r>
            <a:endParaRPr lang="en-US" sz="3200" b="1" dirty="0" smtClean="0">
              <a:solidFill>
                <a:schemeClr val="bg1"/>
              </a:solidFill>
            </a:endParaRPr>
          </a:p>
          <a:p>
            <a:endParaRPr lang="en-US" sz="3200" b="1" dirty="0">
              <a:solidFill>
                <a:schemeClr val="bg1"/>
              </a:solidFill>
            </a:endParaRPr>
          </a:p>
          <a:p>
            <a:pPr marL="0" indent="0" algn="r">
              <a:buNone/>
            </a:pPr>
            <a:r>
              <a:rPr lang="en-US" sz="3200" b="1" dirty="0" smtClean="0">
                <a:solidFill>
                  <a:schemeClr val="bg1"/>
                </a:solidFill>
              </a:rPr>
              <a:t>Vincent Guidry</a:t>
            </a:r>
            <a:endParaRPr lang="en-US" sz="3200" b="1" dirty="0">
              <a:solidFill>
                <a:schemeClr val="bg1"/>
              </a:solidFill>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30650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1834167"/>
            <a:ext cx="10611261" cy="4910582"/>
          </a:xfrm>
        </p:spPr>
        <p:txBody>
          <a:bodyPr>
            <a:normAutofit/>
          </a:bodyPr>
          <a:lstStyle/>
          <a:p>
            <a:pPr marL="0" indent="0">
              <a:buNone/>
            </a:pPr>
            <a:endParaRPr lang="en-US" dirty="0"/>
          </a:p>
          <a:p>
            <a:pPr marL="0" indent="0" algn="ctr">
              <a:buNone/>
            </a:pPr>
            <a:r>
              <a:rPr lang="en-US" sz="3200" b="1" dirty="0" smtClean="0">
                <a:solidFill>
                  <a:schemeClr val="bg1"/>
                </a:solidFill>
              </a:rPr>
              <a:t>“Therefore </a:t>
            </a:r>
            <a:r>
              <a:rPr lang="en-US" sz="3200" b="1" dirty="0">
                <a:solidFill>
                  <a:schemeClr val="bg1"/>
                </a:solidFill>
              </a:rPr>
              <a:t>settle </a:t>
            </a:r>
            <a:r>
              <a:rPr lang="en-US" sz="3200" b="1" i="1" dirty="0">
                <a:solidFill>
                  <a:schemeClr val="bg1"/>
                </a:solidFill>
              </a:rPr>
              <a:t>it</a:t>
            </a:r>
            <a:r>
              <a:rPr lang="en-US" sz="3200" b="1" dirty="0">
                <a:solidFill>
                  <a:schemeClr val="bg1"/>
                </a:solidFill>
              </a:rPr>
              <a:t> in your hearts not to meditate beforehand on what you will </a:t>
            </a:r>
            <a:r>
              <a:rPr lang="en-US" sz="3200" b="1" dirty="0" smtClean="0">
                <a:solidFill>
                  <a:schemeClr val="bg1"/>
                </a:solidFill>
              </a:rPr>
              <a:t>answer;</a:t>
            </a:r>
            <a:r>
              <a:rPr lang="en-US" sz="3200" b="1" baseline="30000" dirty="0">
                <a:solidFill>
                  <a:schemeClr val="bg1"/>
                </a:solidFill>
              </a:rPr>
              <a:t> </a:t>
            </a:r>
            <a:r>
              <a:rPr lang="en-US" sz="3200" b="1" dirty="0">
                <a:solidFill>
                  <a:schemeClr val="bg1"/>
                </a:solidFill>
              </a:rPr>
              <a:t>for I will give you a mouth and wisdom which all your adversaries will not be able to contradict or </a:t>
            </a:r>
            <a:r>
              <a:rPr lang="en-US" sz="3200" b="1" dirty="0" smtClean="0">
                <a:solidFill>
                  <a:schemeClr val="bg1"/>
                </a:solidFill>
              </a:rPr>
              <a:t>resist.” </a:t>
            </a:r>
            <a:endParaRPr lang="en-US" sz="3200" b="1" dirty="0" smtClean="0">
              <a:solidFill>
                <a:schemeClr val="bg1"/>
              </a:solidFill>
            </a:endParaRPr>
          </a:p>
          <a:p>
            <a:pPr marL="0" indent="0" algn="ctr">
              <a:buNone/>
            </a:pPr>
            <a:r>
              <a:rPr lang="en-US" sz="3200" b="1" dirty="0" smtClean="0">
                <a:solidFill>
                  <a:schemeClr val="bg1"/>
                </a:solidFill>
              </a:rPr>
              <a:t>Luke </a:t>
            </a:r>
            <a:r>
              <a:rPr lang="en-US" sz="3200" b="1" dirty="0" smtClean="0">
                <a:solidFill>
                  <a:schemeClr val="bg1"/>
                </a:solidFill>
              </a:rPr>
              <a:t>21: </a:t>
            </a:r>
            <a:r>
              <a:rPr lang="en-US" sz="3200" b="1" dirty="0" smtClean="0">
                <a:solidFill>
                  <a:schemeClr val="bg1"/>
                </a:solidFill>
              </a:rPr>
              <a:t>14-15</a:t>
            </a:r>
          </a:p>
          <a:p>
            <a:pPr marL="0" indent="0" algn="ctr">
              <a:buNone/>
            </a:pPr>
            <a:r>
              <a:rPr lang="en-US" sz="3200" b="1" dirty="0" smtClean="0">
                <a:solidFill>
                  <a:schemeClr val="bg1"/>
                </a:solidFill>
              </a:rPr>
              <a:t>“Oh, the depth of the riches both of the wisdom and knowledge of God! How unsearchable </a:t>
            </a:r>
            <a:r>
              <a:rPr lang="en-US" sz="3200" b="1" i="1" dirty="0" smtClean="0">
                <a:solidFill>
                  <a:schemeClr val="bg1"/>
                </a:solidFill>
              </a:rPr>
              <a:t>are</a:t>
            </a:r>
            <a:r>
              <a:rPr lang="en-US" sz="3200" b="1" dirty="0" smtClean="0">
                <a:solidFill>
                  <a:schemeClr val="bg1"/>
                </a:solidFill>
              </a:rPr>
              <a:t> His judgments and His ways past finding out!” </a:t>
            </a:r>
          </a:p>
          <a:p>
            <a:pPr marL="0" indent="0" algn="ctr">
              <a:buNone/>
            </a:pPr>
            <a:r>
              <a:rPr lang="en-US" sz="3200" b="1" dirty="0" smtClean="0">
                <a:solidFill>
                  <a:schemeClr val="bg1"/>
                </a:solidFill>
              </a:rPr>
              <a:t>Romans 11:33</a:t>
            </a:r>
            <a:endParaRPr lang="en-US" sz="3200" b="1" dirty="0">
              <a:solidFill>
                <a:schemeClr val="bg1"/>
              </a:solidFill>
            </a:endParaRPr>
          </a:p>
        </p:txBody>
      </p:sp>
    </p:spTree>
    <p:extLst>
      <p:ext uri="{BB962C8B-B14F-4D97-AF65-F5344CB8AC3E}">
        <p14:creationId xmlns:p14="http://schemas.microsoft.com/office/powerpoint/2010/main" val="699317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369116" y="2214694"/>
            <a:ext cx="11660697" cy="4555222"/>
          </a:xfrm>
        </p:spPr>
        <p:txBody>
          <a:bodyPr>
            <a:normAutofit fontScale="92500" lnSpcReduction="10000"/>
          </a:bodyPr>
          <a:lstStyle/>
          <a:p>
            <a:r>
              <a:rPr lang="en-US" sz="3200" b="1" dirty="0">
                <a:solidFill>
                  <a:schemeClr val="bg1"/>
                </a:solidFill>
              </a:rPr>
              <a:t>When you gather enough wisdom, the wisdom eventually collects into a big blob and makes it hard to gather more. This is ego. You have to lessen the ego in order to collect more wisdom. The technique of lessening ego is usually called surrender. Once you surrender ego, your identity becomes more clear</a:t>
            </a:r>
            <a:r>
              <a:rPr lang="en-US" sz="3200" b="1" dirty="0" smtClean="0">
                <a:solidFill>
                  <a:schemeClr val="bg1"/>
                </a:solidFill>
              </a:rPr>
              <a:t>.</a:t>
            </a:r>
          </a:p>
          <a:p>
            <a:pPr marL="0" indent="0">
              <a:buNone/>
            </a:pPr>
            <a:endParaRPr lang="en-US" sz="3200" b="1" dirty="0">
              <a:solidFill>
                <a:schemeClr val="bg1"/>
              </a:solidFill>
            </a:endParaRPr>
          </a:p>
          <a:p>
            <a:r>
              <a:rPr lang="en-US" sz="3200" b="1" dirty="0">
                <a:solidFill>
                  <a:schemeClr val="bg1"/>
                </a:solidFill>
              </a:rPr>
              <a:t>Everything in mind can be fit along the continuum from intellect to </a:t>
            </a:r>
            <a:r>
              <a:rPr lang="en-US" sz="3200" b="1" dirty="0" smtClean="0">
                <a:solidFill>
                  <a:schemeClr val="bg1"/>
                </a:solidFill>
              </a:rPr>
              <a:t>identity.</a:t>
            </a:r>
          </a:p>
          <a:p>
            <a:pPr marL="0" indent="0" algn="r">
              <a:buNone/>
            </a:pPr>
            <a:r>
              <a:rPr lang="en-US" sz="3200" dirty="0">
                <a:solidFill>
                  <a:schemeClr val="bg1"/>
                </a:solidFill>
              </a:rPr>
              <a:t> </a:t>
            </a:r>
            <a:r>
              <a:rPr lang="en-US" sz="3200" dirty="0" smtClean="0">
                <a:solidFill>
                  <a:schemeClr val="bg1"/>
                </a:solidFill>
              </a:rPr>
              <a:t>                                                                                                  Vincent </a:t>
            </a:r>
            <a:r>
              <a:rPr lang="en-US" sz="3200" dirty="0">
                <a:solidFill>
                  <a:schemeClr val="bg1"/>
                </a:solidFill>
              </a:rPr>
              <a:t>Guidry</a:t>
            </a:r>
          </a:p>
          <a:p>
            <a:pPr marL="0" indent="0">
              <a:buNone/>
            </a:pPr>
            <a:endParaRPr lang="en-US" dirty="0">
              <a:solidFill>
                <a:schemeClr val="bg1"/>
              </a:solidFill>
            </a:endParaRPr>
          </a:p>
        </p:txBody>
      </p:sp>
    </p:spTree>
    <p:extLst>
      <p:ext uri="{BB962C8B-B14F-4D97-AF65-F5344CB8AC3E}">
        <p14:creationId xmlns:p14="http://schemas.microsoft.com/office/powerpoint/2010/main" val="2222137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541864"/>
            <a:ext cx="10116310" cy="4219663"/>
          </a:xfrm>
        </p:spPr>
        <p:txBody>
          <a:bodyPr>
            <a:normAutofit/>
          </a:bodyPr>
          <a:lstStyle/>
          <a:p>
            <a:endParaRPr lang="en-US" dirty="0">
              <a:solidFill>
                <a:schemeClr val="bg1"/>
              </a:solidFill>
            </a:endParaRPr>
          </a:p>
          <a:p>
            <a:pPr marL="0" indent="0" algn="ctr">
              <a:buNone/>
            </a:pPr>
            <a:r>
              <a:rPr lang="en-US" sz="3200" b="1" dirty="0" smtClean="0">
                <a:solidFill>
                  <a:schemeClr val="bg1"/>
                </a:solidFill>
              </a:rPr>
              <a:t>I surrender all, all to thee my precious Savior, I surrender all. </a:t>
            </a:r>
            <a:endParaRPr lang="en-US" sz="3200" b="1" dirty="0" smtClean="0">
              <a:solidFill>
                <a:schemeClr val="bg1"/>
              </a:solidFill>
            </a:endParaRPr>
          </a:p>
          <a:p>
            <a:pPr marL="0" indent="0" algn="ctr">
              <a:buNone/>
            </a:pPr>
            <a:endParaRPr lang="en-US" sz="3200" b="1" dirty="0" smtClean="0">
              <a:solidFill>
                <a:schemeClr val="bg1"/>
              </a:solidFill>
            </a:endParaRPr>
          </a:p>
          <a:p>
            <a:pPr marL="0" indent="0" algn="ctr">
              <a:buNone/>
            </a:pPr>
            <a:r>
              <a:rPr lang="en-US" sz="3200" b="1" dirty="0" smtClean="0">
                <a:solidFill>
                  <a:schemeClr val="bg1"/>
                </a:solidFill>
              </a:rPr>
              <a:t>“And </a:t>
            </a:r>
            <a:r>
              <a:rPr lang="en-US" sz="3200" b="1" dirty="0">
                <a:solidFill>
                  <a:schemeClr val="bg1"/>
                </a:solidFill>
              </a:rPr>
              <a:t>they straightway left their nets, and followed him</a:t>
            </a:r>
            <a:r>
              <a:rPr lang="en-US" sz="3200" b="1" dirty="0" smtClean="0">
                <a:solidFill>
                  <a:schemeClr val="bg1"/>
                </a:solidFill>
              </a:rPr>
              <a:t>.” </a:t>
            </a:r>
            <a:endParaRPr lang="en-US" sz="3200" b="1" dirty="0" smtClean="0">
              <a:solidFill>
                <a:schemeClr val="bg1"/>
              </a:solidFill>
            </a:endParaRPr>
          </a:p>
          <a:p>
            <a:pPr marL="0" indent="0" algn="ctr">
              <a:buNone/>
            </a:pPr>
            <a:r>
              <a:rPr lang="en-US" sz="3200" b="1" dirty="0" smtClean="0">
                <a:solidFill>
                  <a:schemeClr val="bg1"/>
                </a:solidFill>
              </a:rPr>
              <a:t>Matthew </a:t>
            </a:r>
            <a:r>
              <a:rPr lang="en-US" sz="3200" b="1" dirty="0" smtClean="0">
                <a:solidFill>
                  <a:schemeClr val="bg1"/>
                </a:solidFill>
              </a:rPr>
              <a:t>14: 20</a:t>
            </a:r>
            <a:endParaRPr lang="en-US" sz="3200" b="1" dirty="0">
              <a:solidFill>
                <a:schemeClr val="bg1"/>
              </a:solidFill>
            </a:endParaRPr>
          </a:p>
        </p:txBody>
      </p:sp>
    </p:spTree>
    <p:extLst>
      <p:ext uri="{BB962C8B-B14F-4D97-AF65-F5344CB8AC3E}">
        <p14:creationId xmlns:p14="http://schemas.microsoft.com/office/powerpoint/2010/main" val="111260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0" y="2336872"/>
            <a:ext cx="11106211" cy="4365931"/>
          </a:xfrm>
        </p:spPr>
        <p:txBody>
          <a:bodyPr>
            <a:normAutofit/>
          </a:bodyPr>
          <a:lstStyle/>
          <a:p>
            <a:r>
              <a:rPr lang="en-US" sz="2800" dirty="0" smtClean="0">
                <a:solidFill>
                  <a:schemeClr val="bg1"/>
                </a:solidFill>
              </a:rPr>
              <a:t>How did you or the person close to you feel?</a:t>
            </a:r>
          </a:p>
          <a:p>
            <a:pPr lvl="1"/>
            <a:r>
              <a:rPr lang="en-US" sz="2800" dirty="0" smtClean="0">
                <a:solidFill>
                  <a:schemeClr val="bg1"/>
                </a:solidFill>
              </a:rPr>
              <a:t>Overwhelmed?	Hopeless</a:t>
            </a:r>
            <a:r>
              <a:rPr lang="en-US" sz="2800" dirty="0" smtClean="0">
                <a:solidFill>
                  <a:schemeClr val="bg1"/>
                </a:solidFill>
              </a:rPr>
              <a:t>?</a:t>
            </a:r>
          </a:p>
          <a:p>
            <a:pPr lvl="1"/>
            <a:r>
              <a:rPr lang="en-US" sz="2800" dirty="0" smtClean="0">
                <a:solidFill>
                  <a:schemeClr val="bg1"/>
                </a:solidFill>
              </a:rPr>
              <a:t>Limited knowledge of mental/physical illness</a:t>
            </a:r>
          </a:p>
          <a:p>
            <a:pPr lvl="1"/>
            <a:r>
              <a:rPr lang="en-US" sz="2800" dirty="0" smtClean="0">
                <a:solidFill>
                  <a:schemeClr val="bg1"/>
                </a:solidFill>
              </a:rPr>
              <a:t>Guilty?			Betrayed</a:t>
            </a:r>
            <a:r>
              <a:rPr lang="en-US" sz="2800" dirty="0" smtClean="0">
                <a:solidFill>
                  <a:schemeClr val="bg1"/>
                </a:solidFill>
              </a:rPr>
              <a:t>?</a:t>
            </a:r>
          </a:p>
          <a:p>
            <a:pPr lvl="1"/>
            <a:r>
              <a:rPr lang="en-US" sz="2800" dirty="0" smtClean="0">
                <a:solidFill>
                  <a:schemeClr val="bg1"/>
                </a:solidFill>
              </a:rPr>
              <a:t>Anxious?		Sad</a:t>
            </a:r>
            <a:r>
              <a:rPr lang="en-US" sz="2800" dirty="0" smtClean="0">
                <a:solidFill>
                  <a:schemeClr val="bg1"/>
                </a:solidFill>
              </a:rPr>
              <a:t>?</a:t>
            </a:r>
          </a:p>
          <a:p>
            <a:pPr lvl="1"/>
            <a:r>
              <a:rPr lang="en-US" sz="2800" dirty="0" smtClean="0">
                <a:solidFill>
                  <a:schemeClr val="bg1"/>
                </a:solidFill>
              </a:rPr>
              <a:t>Disgusted?		Angry</a:t>
            </a:r>
            <a:r>
              <a:rPr lang="en-US" sz="2800" dirty="0" smtClean="0">
                <a:solidFill>
                  <a:schemeClr val="bg1"/>
                </a:solidFill>
              </a:rPr>
              <a:t>?</a:t>
            </a:r>
          </a:p>
          <a:p>
            <a:pPr lvl="1"/>
            <a:r>
              <a:rPr lang="en-US" sz="2800" dirty="0" smtClean="0">
                <a:solidFill>
                  <a:schemeClr val="bg1"/>
                </a:solidFill>
              </a:rPr>
              <a:t>Unfulfilled?		Left </a:t>
            </a:r>
            <a:r>
              <a:rPr lang="en-US" sz="2800" dirty="0" smtClean="0">
                <a:solidFill>
                  <a:schemeClr val="bg1"/>
                </a:solidFill>
              </a:rPr>
              <a:t>needing more?</a:t>
            </a:r>
          </a:p>
          <a:p>
            <a:pPr lvl="1"/>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1235" y="2978597"/>
            <a:ext cx="3277301" cy="3724205"/>
          </a:xfrm>
          <a:prstGeom prst="rect">
            <a:avLst/>
          </a:prstGeom>
        </p:spPr>
      </p:pic>
    </p:spTree>
    <p:extLst>
      <p:ext uri="{BB962C8B-B14F-4D97-AF65-F5344CB8AC3E}">
        <p14:creationId xmlns:p14="http://schemas.microsoft.com/office/powerpoint/2010/main" val="377910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17" y="1015068"/>
            <a:ext cx="9966122" cy="819098"/>
          </a:xfrm>
        </p:spPr>
        <p:txBody>
          <a:bodyPr>
            <a:noAutofit/>
          </a:bodyPr>
          <a:lstStyle/>
          <a:p>
            <a:r>
              <a:rPr lang="en-US" sz="3000" dirty="0" smtClean="0"/>
              <a:t/>
            </a:r>
            <a:br>
              <a:rPr lang="en-US" sz="3000" dirty="0" smtClean="0"/>
            </a:br>
            <a:r>
              <a:rPr lang="en-US" sz="3200" dirty="0"/>
              <a:t/>
            </a:r>
            <a:br>
              <a:rPr lang="en-US" sz="3200" dirty="0"/>
            </a:br>
            <a:r>
              <a:rPr lang="en-US" sz="3200" dirty="0" smtClean="0"/>
              <a:t>Mental </a:t>
            </a:r>
            <a:r>
              <a:rPr lang="en-US" sz="3200" dirty="0"/>
              <a:t>Health and </a:t>
            </a:r>
            <a:r>
              <a:rPr lang="en-US" sz="3200" dirty="0" smtClean="0"/>
              <a:t>Christianity</a:t>
            </a:r>
            <a:r>
              <a:rPr lang="en-US" sz="3000" dirty="0" smtClean="0"/>
              <a:t/>
            </a:r>
            <a:br>
              <a:rPr lang="en-US" sz="3000" dirty="0" smtClean="0"/>
            </a:br>
            <a:r>
              <a:rPr lang="en-US" sz="3000" dirty="0"/>
              <a:t/>
            </a:r>
            <a:br>
              <a:rPr lang="en-US" sz="3000" dirty="0"/>
            </a:br>
            <a:endParaRPr lang="en-US" sz="3000" dirty="0"/>
          </a:p>
        </p:txBody>
      </p:sp>
      <p:sp>
        <p:nvSpPr>
          <p:cNvPr id="3" name="Content Placeholder 2"/>
          <p:cNvSpPr>
            <a:spLocks noGrp="1"/>
          </p:cNvSpPr>
          <p:nvPr>
            <p:ph idx="1"/>
          </p:nvPr>
        </p:nvSpPr>
        <p:spPr>
          <a:xfrm>
            <a:off x="520117" y="2063692"/>
            <a:ext cx="11266415" cy="4731391"/>
          </a:xfrm>
        </p:spPr>
        <p:txBody>
          <a:bodyPr>
            <a:normAutofit fontScale="25000" lnSpcReduction="20000"/>
          </a:bodyPr>
          <a:lstStyle/>
          <a:p>
            <a:pPr marL="0" indent="0">
              <a:buNone/>
            </a:pPr>
            <a:r>
              <a:rPr lang="en-US" sz="12800" dirty="0" smtClean="0">
                <a:solidFill>
                  <a:schemeClr val="bg1"/>
                </a:solidFill>
                <a:latin typeface="Tahoma" panose="020B0604030504040204" pitchFamily="34" charset="0"/>
                <a:ea typeface="Tahoma" panose="020B0604030504040204" pitchFamily="34" charset="0"/>
                <a:cs typeface="Tahoma" panose="020B0604030504040204" pitchFamily="34" charset="0"/>
              </a:rPr>
              <a:t>DSM </a:t>
            </a:r>
            <a:r>
              <a:rPr lang="en-US" sz="12800" dirty="0" smtClean="0">
                <a:solidFill>
                  <a:schemeClr val="bg1"/>
                </a:solidFill>
                <a:latin typeface="Tahoma" panose="020B0604030504040204" pitchFamily="34" charset="0"/>
                <a:ea typeface="Tahoma" panose="020B0604030504040204" pitchFamily="34" charset="0"/>
                <a:cs typeface="Tahoma" panose="020B0604030504040204" pitchFamily="34" charset="0"/>
              </a:rPr>
              <a:t>V-Diagnostic and Statistical Manual of Mental Disorders</a:t>
            </a:r>
          </a:p>
          <a:p>
            <a:pPr marL="0" indent="0">
              <a:buNone/>
            </a:pPr>
            <a:r>
              <a:rPr lang="en-US" sz="12800" dirty="0" smtClean="0">
                <a:solidFill>
                  <a:schemeClr val="bg1"/>
                </a:solidFill>
                <a:latin typeface="Tahoma" panose="020B0604030504040204" pitchFamily="34" charset="0"/>
                <a:ea typeface="Tahoma" panose="020B0604030504040204" pitchFamily="34" charset="0"/>
                <a:cs typeface="Tahoma" panose="020B0604030504040204" pitchFamily="34" charset="0"/>
              </a:rPr>
              <a:t>For example: Major Depressive Disorder requires 2 weeks of depressed mood or loss of interest or pleasure in nearly all activities plus an additional 4 symptoms including changes in weight or appetite, sleep and psychomotor activity; decreased energy; feelings of worthlessness or guilt; difficulty thinking, concentrating or making decisions; or recurrent thoughts of death or suicidal ideation or suicide plans or attempts. All of these must persist most of the day, every day for 2 weeks straight. </a:t>
            </a:r>
          </a:p>
          <a:p>
            <a:pPr marL="0" indent="0">
              <a:buNone/>
            </a:pPr>
            <a:r>
              <a:rPr lang="en-US" sz="12800" dirty="0" smtClean="0">
                <a:solidFill>
                  <a:schemeClr val="bg1"/>
                </a:solidFill>
                <a:latin typeface="Tahoma" panose="020B0604030504040204" pitchFamily="34" charset="0"/>
                <a:ea typeface="Tahoma" panose="020B0604030504040204" pitchFamily="34" charset="0"/>
                <a:cs typeface="Tahoma" panose="020B0604030504040204" pitchFamily="34" charset="0"/>
              </a:rPr>
              <a:t>As opposed to a difficult decision regarding finances, children, etc. that causes you to lose sleep, appetite, energy and makes you irritable. </a:t>
            </a:r>
          </a:p>
          <a:p>
            <a:pPr lvl="1"/>
            <a:endParaRPr lang="en-US" sz="112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smtClean="0"/>
              <a:t> </a:t>
            </a:r>
            <a:endParaRPr lang="en-US" dirty="0"/>
          </a:p>
        </p:txBody>
      </p:sp>
    </p:spTree>
    <p:extLst>
      <p:ext uri="{BB962C8B-B14F-4D97-AF65-F5344CB8AC3E}">
        <p14:creationId xmlns:p14="http://schemas.microsoft.com/office/powerpoint/2010/main" val="386641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771787" y="2046914"/>
            <a:ext cx="9522395" cy="4479721"/>
          </a:xfrm>
        </p:spPr>
        <p:txBody>
          <a:bodyPr>
            <a:noAutofit/>
          </a:bodyPr>
          <a:lstStyle/>
          <a:p>
            <a:pPr marL="0" indent="0">
              <a:buNone/>
            </a:pPr>
            <a:r>
              <a:rPr lang="en-US" sz="3000" dirty="0" smtClean="0">
                <a:solidFill>
                  <a:schemeClr val="bg1"/>
                </a:solidFill>
              </a:rPr>
              <a:t>Autism </a:t>
            </a:r>
            <a:r>
              <a:rPr lang="en-US" sz="3000" dirty="0" smtClean="0">
                <a:solidFill>
                  <a:schemeClr val="bg1"/>
                </a:solidFill>
              </a:rPr>
              <a:t>Spectrum Disorder-involves persistent deficits in social communication and interactions across multiple contexts, made known by the following: Deficits in social-emotional reciprocity, deficits in non-verbal communication behaviors, deficits in relationship development, maintenance, and understanding.</a:t>
            </a:r>
          </a:p>
          <a:p>
            <a:pPr marL="0" indent="0">
              <a:buNone/>
            </a:pPr>
            <a:endParaRPr lang="en-US" sz="3000" dirty="0" smtClean="0">
              <a:solidFill>
                <a:schemeClr val="bg1"/>
              </a:solidFill>
            </a:endParaRPr>
          </a:p>
          <a:p>
            <a:pPr marL="0" indent="0">
              <a:buNone/>
            </a:pPr>
            <a:r>
              <a:rPr lang="en-US" sz="3000" dirty="0" smtClean="0">
                <a:solidFill>
                  <a:schemeClr val="bg1"/>
                </a:solidFill>
              </a:rPr>
              <a:t>As opposed to introverted behavior which allows communication only in certain settings  </a:t>
            </a:r>
            <a:endParaRPr lang="en-US" sz="3000" dirty="0">
              <a:solidFill>
                <a:schemeClr val="bg1"/>
              </a:solidFill>
            </a:endParaRPr>
          </a:p>
        </p:txBody>
      </p:sp>
    </p:spTree>
    <p:extLst>
      <p:ext uri="{BB962C8B-B14F-4D97-AF65-F5344CB8AC3E}">
        <p14:creationId xmlns:p14="http://schemas.microsoft.com/office/powerpoint/2010/main" val="290936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Christianity</a:t>
            </a:r>
            <a:endParaRPr lang="en-US" dirty="0"/>
          </a:p>
        </p:txBody>
      </p:sp>
      <p:sp>
        <p:nvSpPr>
          <p:cNvPr id="3" name="Content Placeholder 2"/>
          <p:cNvSpPr>
            <a:spLocks noGrp="1"/>
          </p:cNvSpPr>
          <p:nvPr>
            <p:ph idx="1"/>
          </p:nvPr>
        </p:nvSpPr>
        <p:spPr>
          <a:xfrm>
            <a:off x="680321" y="2038526"/>
            <a:ext cx="9613861" cy="4819474"/>
          </a:xfrm>
        </p:spPr>
        <p:txBody>
          <a:bodyPr>
            <a:normAutofit fontScale="25000" lnSpcReduction="20000"/>
          </a:bodyPr>
          <a:lstStyle/>
          <a:p>
            <a:r>
              <a:rPr lang="en-US" sz="12000" dirty="0" smtClean="0">
                <a:solidFill>
                  <a:schemeClr val="bg1"/>
                </a:solidFill>
              </a:rPr>
              <a:t>Can mental health difficulties become mental illness</a:t>
            </a:r>
            <a:r>
              <a:rPr lang="en-US" sz="12000" dirty="0" smtClean="0">
                <a:solidFill>
                  <a:schemeClr val="bg1"/>
                </a:solidFill>
              </a:rPr>
              <a:t>?</a:t>
            </a:r>
          </a:p>
          <a:p>
            <a:pPr marL="0" indent="0">
              <a:buNone/>
            </a:pPr>
            <a:r>
              <a:rPr lang="en-US" sz="12000" dirty="0" smtClean="0">
                <a:solidFill>
                  <a:schemeClr val="bg1"/>
                </a:solidFill>
              </a:rPr>
              <a:t>Yes </a:t>
            </a:r>
            <a:r>
              <a:rPr lang="en-US" sz="12000" dirty="0" smtClean="0">
                <a:solidFill>
                  <a:schemeClr val="bg1"/>
                </a:solidFill>
              </a:rPr>
              <a:t>challenges can cause mental illness based on an individuals:</a:t>
            </a:r>
          </a:p>
          <a:p>
            <a:pPr marL="0" indent="0">
              <a:buNone/>
            </a:pPr>
            <a:r>
              <a:rPr lang="en-US" sz="12000" dirty="0">
                <a:solidFill>
                  <a:schemeClr val="bg1"/>
                </a:solidFill>
              </a:rPr>
              <a:t>	</a:t>
            </a:r>
            <a:r>
              <a:rPr lang="en-US" sz="12000" dirty="0" smtClean="0">
                <a:solidFill>
                  <a:schemeClr val="bg1"/>
                </a:solidFill>
              </a:rPr>
              <a:t>Genetic make up-brain chemistry</a:t>
            </a:r>
          </a:p>
          <a:p>
            <a:pPr marL="0" indent="0">
              <a:buNone/>
            </a:pPr>
            <a:r>
              <a:rPr lang="en-US" sz="12000" dirty="0">
                <a:solidFill>
                  <a:schemeClr val="bg1"/>
                </a:solidFill>
              </a:rPr>
              <a:t>	</a:t>
            </a:r>
            <a:r>
              <a:rPr lang="en-US" sz="12000" dirty="0" smtClean="0">
                <a:solidFill>
                  <a:schemeClr val="bg1"/>
                </a:solidFill>
              </a:rPr>
              <a:t>Life experiences-multiple traumatic events</a:t>
            </a:r>
          </a:p>
          <a:p>
            <a:pPr marL="0" indent="0">
              <a:buNone/>
            </a:pPr>
            <a:r>
              <a:rPr lang="en-US" sz="12000" dirty="0">
                <a:solidFill>
                  <a:schemeClr val="bg1"/>
                </a:solidFill>
              </a:rPr>
              <a:t>	</a:t>
            </a:r>
            <a:r>
              <a:rPr lang="en-US" sz="12000" dirty="0" smtClean="0">
                <a:solidFill>
                  <a:schemeClr val="bg1"/>
                </a:solidFill>
              </a:rPr>
              <a:t>Spiritual inward strength-no ours to determine or judge if adequate</a:t>
            </a:r>
          </a:p>
          <a:p>
            <a:pPr marL="0" indent="0">
              <a:buNone/>
            </a:pPr>
            <a:r>
              <a:rPr lang="en-US" sz="12000" dirty="0">
                <a:solidFill>
                  <a:schemeClr val="bg1"/>
                </a:solidFill>
              </a:rPr>
              <a:t>	</a:t>
            </a:r>
            <a:r>
              <a:rPr lang="en-US" sz="12000" dirty="0" smtClean="0">
                <a:solidFill>
                  <a:schemeClr val="bg1"/>
                </a:solidFill>
              </a:rPr>
              <a:t>Ability to cope with challenging and difficult situations</a:t>
            </a:r>
          </a:p>
          <a:p>
            <a:pPr marL="0" indent="0">
              <a:buNone/>
            </a:pPr>
            <a:endParaRPr lang="en-US" sz="12000" dirty="0" smtClean="0">
              <a:solidFill>
                <a:schemeClr val="bg1"/>
              </a:solidFill>
            </a:endParaRPr>
          </a:p>
          <a:p>
            <a:pPr marL="0" indent="0" algn="ctr">
              <a:buNone/>
            </a:pPr>
            <a:r>
              <a:rPr lang="en-US" sz="12000" b="1" dirty="0" smtClean="0">
                <a:solidFill>
                  <a:schemeClr val="bg1"/>
                </a:solidFill>
              </a:rPr>
              <a:t>But with God, illness and challenges can be addressed…</a:t>
            </a:r>
          </a:p>
          <a:p>
            <a:pPr marL="0" indent="0" algn="ctr">
              <a:buNone/>
            </a:pPr>
            <a:r>
              <a:rPr lang="en-US" sz="8000" b="1" dirty="0"/>
              <a:t>	</a:t>
            </a:r>
            <a:endParaRPr lang="en-US" sz="8000" b="1" dirty="0" smtClean="0"/>
          </a:p>
          <a:p>
            <a:pPr marL="0" indent="0">
              <a:buNone/>
            </a:pPr>
            <a:r>
              <a:rPr lang="en-US" dirty="0"/>
              <a:t>	</a:t>
            </a:r>
          </a:p>
        </p:txBody>
      </p:sp>
    </p:spTree>
    <p:extLst>
      <p:ext uri="{BB962C8B-B14F-4D97-AF65-F5344CB8AC3E}">
        <p14:creationId xmlns:p14="http://schemas.microsoft.com/office/powerpoint/2010/main" val="293854128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524</TotalTime>
  <Words>2617</Words>
  <Application>Microsoft Office PowerPoint</Application>
  <PresentationFormat>Widescreen</PresentationFormat>
  <Paragraphs>239</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Tahoma</vt:lpstr>
      <vt:lpstr>Trebuchet MS</vt:lpstr>
      <vt:lpstr>Wingdings</vt:lpstr>
      <vt:lpstr>Berlin</vt:lpstr>
      <vt:lpstr> Mental Health and Christianity by Tim A. Thrasher, LMSW</vt:lpstr>
      <vt:lpstr>Mental Health and Christianity</vt:lpstr>
      <vt:lpstr>Mental Health and Christianity-Objectives</vt:lpstr>
      <vt:lpstr>Mental Health and Christianity</vt:lpstr>
      <vt:lpstr>Mental Health and Christianity</vt:lpstr>
      <vt:lpstr>Mental Health and Christianity</vt:lpstr>
      <vt:lpstr>  Mental Health and Christianity  </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 Mental Health and Christianity-“For as a man thinks in his heart (mind), so is he.” Proverbs 23:7 </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lpstr>Mental Health and Christianity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Christianity</dc:title>
  <dc:creator>Tim Thrasher</dc:creator>
  <cp:lastModifiedBy>Tim Thrasher</cp:lastModifiedBy>
  <cp:revision>56</cp:revision>
  <dcterms:created xsi:type="dcterms:W3CDTF">2018-12-19T01:13:00Z</dcterms:created>
  <dcterms:modified xsi:type="dcterms:W3CDTF">2019-01-23T03:46:33Z</dcterms:modified>
</cp:coreProperties>
</file>