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Type a quote here.”"/>
          <p:cNvSpPr txBox="1"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Listening or Hearing?"/>
          <p:cNvSpPr txBox="1"/>
          <p:nvPr>
            <p:ph type="title"/>
          </p:nvPr>
        </p:nvSpPr>
        <p:spPr>
          <a:xfrm>
            <a:off x="854943" y="6989764"/>
            <a:ext cx="11294914" cy="1947117"/>
          </a:xfrm>
          <a:prstGeom prst="rect">
            <a:avLst/>
          </a:prstGeom>
        </p:spPr>
        <p:txBody>
          <a:bodyPr/>
          <a:lstStyle>
            <a:lvl1pPr>
              <a:defRPr sz="8900">
                <a:solidFill>
                  <a:schemeClr val="accent4">
                    <a:hueOff val="111913"/>
                    <a:satOff val="5581"/>
                    <a:lumOff val="12640"/>
                  </a:schemeClr>
                </a:solidFill>
              </a:defRPr>
            </a:lvl1pPr>
          </a:lstStyle>
          <a:p>
            <a:pPr/>
            <a:r>
              <a:t>Listening or Hearing?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istening to God and Hearing God could be the difference of where you spend eternity"/>
          <p:cNvSpPr txBox="1"/>
          <p:nvPr>
            <p:ph type="body" idx="14"/>
          </p:nvPr>
        </p:nvSpPr>
        <p:spPr>
          <a:xfrm>
            <a:off x="1270000" y="3187700"/>
            <a:ext cx="10464800" cy="28448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/>
            <a:r>
              <a:t>Listening to God and Hearing God could be the difference of where you spend eternity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earing: The faculty of receiving sounds.…"/>
          <p:cNvSpPr txBox="1"/>
          <p:nvPr>
            <p:ph type="body" idx="1"/>
          </p:nvPr>
        </p:nvSpPr>
        <p:spPr>
          <a:xfrm>
            <a:off x="738774" y="825500"/>
            <a:ext cx="11617706" cy="8102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5500">
                <a:solidFill>
                  <a:srgbClr val="000000"/>
                </a:solidFill>
              </a:defRPr>
            </a:pPr>
            <a:r>
              <a:rPr u="sng"/>
              <a:t>Hearing:</a:t>
            </a:r>
            <a:r>
              <a:t> The faculty of receiving sounds.</a:t>
            </a:r>
          </a:p>
          <a:p>
            <a:pPr>
              <a:buBlip>
                <a:blip r:embed="rId2"/>
              </a:buBlip>
              <a:defRPr sz="5500">
                <a:solidFill>
                  <a:srgbClr val="000000"/>
                </a:solidFill>
              </a:defRPr>
            </a:pPr>
            <a:r>
              <a:t>akróasi: hearing, faculty of  hearing</a:t>
            </a:r>
          </a:p>
          <a:p>
            <a:pPr>
              <a:buBlip>
                <a:blip r:embed="rId2"/>
              </a:buBlip>
              <a:defRPr sz="5500">
                <a:solidFill>
                  <a:srgbClr val="000000"/>
                </a:solidFill>
              </a:defRPr>
            </a:pPr>
          </a:p>
          <a:p>
            <a:pPr>
              <a:buBlip>
                <a:blip r:embed="rId2"/>
              </a:buBlip>
              <a:defRPr sz="5500">
                <a:solidFill>
                  <a:srgbClr val="000000"/>
                </a:solidFill>
              </a:defRPr>
            </a:pPr>
            <a:r>
              <a:rPr u="sng"/>
              <a:t>Listening:</a:t>
            </a:r>
            <a:r>
              <a:t> give one’s attention to sound.</a:t>
            </a:r>
          </a:p>
          <a:p>
            <a:pPr>
              <a:buBlip>
                <a:blip r:embed="rId2"/>
              </a:buBlip>
              <a:defRPr sz="5500">
                <a:solidFill>
                  <a:srgbClr val="000000"/>
                </a:solidFill>
              </a:defRPr>
            </a:pPr>
            <a:r>
              <a:t>aboúte: I hear, Listen, Comprehend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earing is simply the act of perceiving sound by the ear. If you are not hearing-impaired, hearing simply happens.…"/>
          <p:cNvSpPr txBox="1"/>
          <p:nvPr>
            <p:ph type="body" idx="1"/>
          </p:nvPr>
        </p:nvSpPr>
        <p:spPr>
          <a:xfrm>
            <a:off x="661596" y="825500"/>
            <a:ext cx="11681608" cy="8102600"/>
          </a:xfrm>
          <a:prstGeom prst="rect">
            <a:avLst/>
          </a:prstGeom>
        </p:spPr>
        <p:txBody>
          <a:bodyPr/>
          <a:lstStyle/>
          <a:p>
            <a:pPr marL="712409" indent="-712409">
              <a:buBlip>
                <a:blip r:embed="rId2"/>
              </a:buBlip>
              <a:defRPr sz="5800">
                <a:solidFill>
                  <a:srgbClr val="000000"/>
                </a:solidFill>
              </a:defRPr>
            </a:pPr>
            <a:r>
              <a:t> </a:t>
            </a:r>
            <a:r>
              <a:t>Hearing is simply the act of perceiving sound by the ear. If you are not hearing-impaired, hearing simply happens. </a:t>
            </a:r>
          </a:p>
          <a:p>
            <a:pPr marL="712409" indent="-712409">
              <a:buBlip>
                <a:blip r:embed="rId2"/>
              </a:buBlip>
              <a:defRPr sz="5800">
                <a:solidFill>
                  <a:srgbClr val="000000"/>
                </a:solidFill>
              </a:defRPr>
            </a:pPr>
            <a:r>
              <a:t>Listening, however, is something you consciously choose to do. </a:t>
            </a:r>
            <a:r>
              <a:t>Listening leads to learning.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stening leads to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300">
                <a:solidFill>
                  <a:srgbClr val="000000"/>
                </a:solidFill>
              </a:defRPr>
            </a:pPr>
            <a:r>
              <a:rPr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rPr>
              <a:t>Listening leads to learning</a:t>
            </a:r>
            <a:r>
              <a:t> </a:t>
            </a:r>
          </a:p>
        </p:txBody>
      </p:sp>
      <p:sp>
        <p:nvSpPr>
          <p:cNvPr id="128" name="“You heard me but you weren’t listening”…"/>
          <p:cNvSpPr txBox="1"/>
          <p:nvPr>
            <p:ph type="body" idx="1"/>
          </p:nvPr>
        </p:nvSpPr>
        <p:spPr>
          <a:xfrm>
            <a:off x="761578" y="2838719"/>
            <a:ext cx="11528904" cy="6103686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4704">
                <a:solidFill>
                  <a:srgbClr val="000000"/>
                </a:solidFill>
                <a:effectLst>
                  <a:outerShdw sx="100000" sy="100000" kx="0" ky="0" algn="b" rotWithShape="0" blurRad="24892" dist="12446" dir="5400000">
                    <a:srgbClr val="FFFFFF"/>
                  </a:outerShdw>
                </a:effectLst>
              </a:defRPr>
            </a:pPr>
            <a:r>
              <a:t>“You heard me but you weren’t listening” </a:t>
            </a:r>
          </a:p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4704">
                <a:solidFill>
                  <a:srgbClr val="000000"/>
                </a:solidFill>
                <a:effectLst>
                  <a:outerShdw sx="100000" sy="100000" kx="0" ky="0" algn="b" rotWithShape="0" blurRad="24892" dist="12446" dir="5400000">
                    <a:srgbClr val="FFFFFF"/>
                  </a:outerShdw>
                </a:effectLst>
              </a:defRPr>
            </a:pPr>
            <a:r>
              <a:t>Hearing a teacher and listening to a teacher could be the difference between passing and failing.  </a:t>
            </a:r>
          </a:p>
          <a:p>
            <a:pPr marL="402336" indent="-402336" defTabSz="572516">
              <a:spcBef>
                <a:spcPts val="2700"/>
              </a:spcBef>
              <a:buBlip>
                <a:blip r:embed="rId2"/>
              </a:buBlip>
              <a:defRPr sz="4802">
                <a:solidFill>
                  <a:srgbClr val="000000"/>
                </a:solidFill>
                <a:effectLst>
                  <a:outerShdw sx="100000" sy="100000" kx="0" ky="0" algn="b" rotWithShape="0" blurRad="24892" dist="12446" dir="5400000">
                    <a:srgbClr val="FFFFFF"/>
                  </a:outerShdw>
                </a:effectLst>
              </a:defRPr>
            </a:pPr>
            <a:r>
              <a:rPr sz="4704"/>
              <a:t>Hearing a boss and listening to a boss could be the difference from having a job and not having one.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Fall of Man"/>
          <p:cNvSpPr txBox="1"/>
          <p:nvPr>
            <p:ph type="title"/>
          </p:nvPr>
        </p:nvSpPr>
        <p:spPr>
          <a:xfrm>
            <a:off x="668583" y="749299"/>
            <a:ext cx="11667634" cy="1959587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The Fall of Man </a:t>
            </a:r>
          </a:p>
        </p:txBody>
      </p:sp>
      <p:sp>
        <p:nvSpPr>
          <p:cNvPr id="131" name="Genesis 3:1-3…"/>
          <p:cNvSpPr txBox="1"/>
          <p:nvPr>
            <p:ph type="body" idx="1"/>
          </p:nvPr>
        </p:nvSpPr>
        <p:spPr>
          <a:xfrm>
            <a:off x="744745" y="2755443"/>
            <a:ext cx="11515310" cy="6173114"/>
          </a:xfrm>
          <a:prstGeom prst="rect">
            <a:avLst/>
          </a:prstGeom>
        </p:spPr>
        <p:txBody>
          <a:bodyPr/>
          <a:lstStyle/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Genesis 3:1-3 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v.3 “You shall not eat of the fruit of the tree that is in the midst of the garden, neither shall you touch it, lest you die.”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Eve heard what God Said, she just didn’t listen to him.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Jonah Doesn’t hear G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Jonah Doesn’t hear God</a:t>
            </a:r>
          </a:p>
        </p:txBody>
      </p:sp>
      <p:sp>
        <p:nvSpPr>
          <p:cNvPr id="134" name="Jonah 1:4; 17; 3:1-3…"/>
          <p:cNvSpPr txBox="1"/>
          <p:nvPr>
            <p:ph type="body" idx="1"/>
          </p:nvPr>
        </p:nvSpPr>
        <p:spPr>
          <a:xfrm>
            <a:off x="712539" y="2751885"/>
            <a:ext cx="11579722" cy="6180230"/>
          </a:xfrm>
          <a:prstGeom prst="rect">
            <a:avLst/>
          </a:prstGeom>
        </p:spPr>
        <p:txBody>
          <a:bodyPr/>
          <a:lstStyle/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Jonah 1:4; 17; 3:1-3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Jonah listened to God but he didn’t hear him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rPr u="sng"/>
              <a:t>Jonah 1:17</a:t>
            </a:r>
            <a:r>
              <a:t> And the Lord appointed a great fish to swallow up Jonah. And Jonah was in the belly of the fish three days and three nights.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version of Sau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4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Conversion of Saul</a:t>
            </a:r>
          </a:p>
        </p:txBody>
      </p:sp>
      <p:sp>
        <p:nvSpPr>
          <p:cNvPr id="137" name="Acts 9:1-9…"/>
          <p:cNvSpPr txBox="1"/>
          <p:nvPr>
            <p:ph type="body" idx="1"/>
          </p:nvPr>
        </p:nvSpPr>
        <p:spPr>
          <a:xfrm>
            <a:off x="717684" y="2768210"/>
            <a:ext cx="11569432" cy="6147580"/>
          </a:xfrm>
          <a:prstGeom prst="rect">
            <a:avLst/>
          </a:prstGeom>
        </p:spPr>
        <p:txBody>
          <a:bodyPr/>
          <a:lstStyle/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Acts 9:1-9</a:t>
            </a:r>
          </a:p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Saul listened to what Jesus said and followed his directions </a:t>
            </a:r>
          </a:p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v. 15 “… He is a chosen instrument of mine…” </a:t>
            </a:r>
          </a:p>
          <a:p>
            <a:pPr marL="414909" indent="-414909" defTabSz="578358">
              <a:spcBef>
                <a:spcPts val="2700"/>
              </a:spcBef>
              <a:buBlip>
                <a:blip r:embed="rId2"/>
              </a:buBlip>
              <a:defRPr sz="4752">
                <a:solidFill>
                  <a:srgbClr val="000000"/>
                </a:solidFill>
                <a:effectLst>
                  <a:outerShdw sx="100000" sy="100000" kx="0" ky="0" algn="b" rotWithShape="0" blurRad="25146" dist="12573" dir="5400000">
                    <a:srgbClr val="FFFFFF"/>
                  </a:outerShdw>
                </a:effectLst>
              </a:defRPr>
            </a:pPr>
            <a:r>
              <a:t>Paul went on to proclaim God’s word and author many of the new testament texts.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oah and the Flo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800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</a:defRPr>
            </a:lvl1pPr>
          </a:lstStyle>
          <a:p>
            <a:pPr/>
            <a:r>
              <a:t>Noah and the Flood</a:t>
            </a:r>
          </a:p>
        </p:txBody>
      </p:sp>
      <p:sp>
        <p:nvSpPr>
          <p:cNvPr id="140" name="Genesis 6: 11-1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Genesis 6: 11-14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Noah listened to God when he told him to build an ark. 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Since Noah listened to God, He and his family were saved from the flood.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eters Sermon at Pentecost"/>
          <p:cNvSpPr txBox="1"/>
          <p:nvPr>
            <p:ph type="title"/>
          </p:nvPr>
        </p:nvSpPr>
        <p:spPr>
          <a:xfrm>
            <a:off x="707331" y="749299"/>
            <a:ext cx="11590138" cy="1651001"/>
          </a:xfrm>
          <a:prstGeom prst="rect">
            <a:avLst/>
          </a:prstGeom>
        </p:spPr>
        <p:txBody>
          <a:bodyPr/>
          <a:lstStyle>
            <a:lvl1pPr defTabSz="578358">
              <a:defRPr sz="7722">
                <a:solidFill>
                  <a:schemeClr val="accent4">
                    <a:hueOff val="-226584"/>
                    <a:satOff val="22365"/>
                    <a:lumOff val="-29538"/>
                  </a:schemeClr>
                </a:solidFill>
                <a:effectLst>
                  <a:outerShdw sx="100000" sy="100000" kx="0" ky="0" algn="b" rotWithShape="0" blurRad="12573" dist="12573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Peters Sermon at Pentecost</a:t>
            </a:r>
          </a:p>
        </p:txBody>
      </p:sp>
      <p:sp>
        <p:nvSpPr>
          <p:cNvPr id="143" name="Acts 2:14; 40-47…"/>
          <p:cNvSpPr txBox="1"/>
          <p:nvPr>
            <p:ph type="body" idx="1"/>
          </p:nvPr>
        </p:nvSpPr>
        <p:spPr>
          <a:xfrm>
            <a:off x="721877" y="2753093"/>
            <a:ext cx="11561046" cy="6343985"/>
          </a:xfrm>
          <a:prstGeom prst="rect">
            <a:avLst/>
          </a:prstGeom>
        </p:spPr>
        <p:txBody>
          <a:bodyPr/>
          <a:lstStyle/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Acts 2:14; 40-47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v.14 “and give ear to my words” 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v.41 “So those who received his word were baptized”</a:t>
            </a:r>
          </a:p>
          <a:p>
            <a:pPr marL="419100" indent="-419100">
              <a:buBlip>
                <a:blip r:embed="rId2"/>
              </a:buBlip>
              <a:defRPr sz="4800">
                <a:solidFill>
                  <a:srgbClr val="000000"/>
                </a:solidFill>
              </a:defRPr>
            </a:pPr>
            <a:r>
              <a:t>They didn’t just hear what Peter said, they listened.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