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1" r:id="rId14"/>
    <p:sldId id="268" r:id="rId15"/>
    <p:sldId id="269" r:id="rId16"/>
    <p:sldId id="270" r:id="rId17"/>
    <p:sldId id="272" r:id="rId18"/>
    <p:sldId id="273" r:id="rId19"/>
    <p:sldId id="274" r:id="rId20"/>
    <p:sldId id="275" r:id="rId21"/>
    <p:sldId id="276" r:id="rId22"/>
    <p:sldId id="277" r:id="rId23"/>
    <p:sldId id="278" r:id="rId24"/>
    <p:sldId id="279" r:id="rId25"/>
    <p:sldId id="280" r:id="rId26"/>
    <p:sldId id="281" r:id="rId27"/>
    <p:sldId id="282"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4" r:id="rId47"/>
    <p:sldId id="305" r:id="rId48"/>
    <p:sldId id="306" r:id="rId49"/>
    <p:sldId id="307" r:id="rId50"/>
    <p:sldId id="308" r:id="rId51"/>
    <p:sldId id="309" r:id="rId52"/>
    <p:sldId id="310" r:id="rId53"/>
    <p:sldId id="312" r:id="rId54"/>
    <p:sldId id="316" r:id="rId55"/>
    <p:sldId id="314" r:id="rId56"/>
    <p:sldId id="315" r:id="rId57"/>
    <p:sldId id="317" r:id="rId58"/>
    <p:sldId id="318" r:id="rId59"/>
    <p:sldId id="319" r:id="rId60"/>
    <p:sldId id="320" r:id="rId61"/>
    <p:sldId id="321" r:id="rId62"/>
    <p:sldId id="322" r:id="rId63"/>
    <p:sldId id="323" r:id="rId64"/>
    <p:sldId id="324" r:id="rId65"/>
    <p:sldId id="325" r:id="rId66"/>
    <p:sldId id="326" r:id="rId67"/>
    <p:sldId id="327" r:id="rId68"/>
    <p:sldId id="328" r:id="rId69"/>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00"/>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1" autoAdjust="0"/>
    <p:restoredTop sz="94660"/>
  </p:normalViewPr>
  <p:slideViewPr>
    <p:cSldViewPr snapToGrid="0">
      <p:cViewPr varScale="1">
        <p:scale>
          <a:sx n="71" d="100"/>
          <a:sy n="71" d="100"/>
        </p:scale>
        <p:origin x="13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9A18390-27A3-47AC-AF79-EE5FDB113B15}" type="datetimeFigureOut">
              <a:rPr lang="en-US" smtClean="0"/>
              <a:t>5/12/2018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2EFA8E-638B-4ECA-9707-CF2541C2F1CF}" type="slidenum">
              <a:rPr lang="en-US" smtClean="0"/>
              <a:t>‹#›</a:t>
            </a:fld>
            <a:endParaRPr lang="en-US"/>
          </a:p>
        </p:txBody>
      </p:sp>
    </p:spTree>
    <p:extLst>
      <p:ext uri="{BB962C8B-B14F-4D97-AF65-F5344CB8AC3E}">
        <p14:creationId xmlns:p14="http://schemas.microsoft.com/office/powerpoint/2010/main" val="3794255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A18390-27A3-47AC-AF79-EE5FDB113B15}" type="datetimeFigureOut">
              <a:rPr lang="en-US" smtClean="0"/>
              <a:t>5/12/2018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2EFA8E-638B-4ECA-9707-CF2541C2F1CF}" type="slidenum">
              <a:rPr lang="en-US" smtClean="0"/>
              <a:t>‹#›</a:t>
            </a:fld>
            <a:endParaRPr lang="en-US"/>
          </a:p>
        </p:txBody>
      </p:sp>
    </p:spTree>
    <p:extLst>
      <p:ext uri="{BB962C8B-B14F-4D97-AF65-F5344CB8AC3E}">
        <p14:creationId xmlns:p14="http://schemas.microsoft.com/office/powerpoint/2010/main" val="2946502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A18390-27A3-47AC-AF79-EE5FDB113B15}" type="datetimeFigureOut">
              <a:rPr lang="en-US" smtClean="0"/>
              <a:t>5/12/2018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2EFA8E-638B-4ECA-9707-CF2541C2F1CF}" type="slidenum">
              <a:rPr lang="en-US" smtClean="0"/>
              <a:t>‹#›</a:t>
            </a:fld>
            <a:endParaRPr lang="en-US"/>
          </a:p>
        </p:txBody>
      </p:sp>
    </p:spTree>
    <p:extLst>
      <p:ext uri="{BB962C8B-B14F-4D97-AF65-F5344CB8AC3E}">
        <p14:creationId xmlns:p14="http://schemas.microsoft.com/office/powerpoint/2010/main" val="3384450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A18390-27A3-47AC-AF79-EE5FDB113B15}" type="datetimeFigureOut">
              <a:rPr lang="en-US" smtClean="0"/>
              <a:t>5/12/2018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2EFA8E-638B-4ECA-9707-CF2541C2F1CF}" type="slidenum">
              <a:rPr lang="en-US" smtClean="0"/>
              <a:t>‹#›</a:t>
            </a:fld>
            <a:endParaRPr lang="en-US"/>
          </a:p>
        </p:txBody>
      </p:sp>
    </p:spTree>
    <p:extLst>
      <p:ext uri="{BB962C8B-B14F-4D97-AF65-F5344CB8AC3E}">
        <p14:creationId xmlns:p14="http://schemas.microsoft.com/office/powerpoint/2010/main" val="3433991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A18390-27A3-47AC-AF79-EE5FDB113B15}" type="datetimeFigureOut">
              <a:rPr lang="en-US" smtClean="0"/>
              <a:t>5/12/2018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2EFA8E-638B-4ECA-9707-CF2541C2F1CF}" type="slidenum">
              <a:rPr lang="en-US" smtClean="0"/>
              <a:t>‹#›</a:t>
            </a:fld>
            <a:endParaRPr lang="en-US"/>
          </a:p>
        </p:txBody>
      </p:sp>
    </p:spTree>
    <p:extLst>
      <p:ext uri="{BB962C8B-B14F-4D97-AF65-F5344CB8AC3E}">
        <p14:creationId xmlns:p14="http://schemas.microsoft.com/office/powerpoint/2010/main" val="2579539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9A18390-27A3-47AC-AF79-EE5FDB113B15}" type="datetimeFigureOut">
              <a:rPr lang="en-US" smtClean="0"/>
              <a:t>5/12/2018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2EFA8E-638B-4ECA-9707-CF2541C2F1CF}" type="slidenum">
              <a:rPr lang="en-US" smtClean="0"/>
              <a:t>‹#›</a:t>
            </a:fld>
            <a:endParaRPr lang="en-US"/>
          </a:p>
        </p:txBody>
      </p:sp>
    </p:spTree>
    <p:extLst>
      <p:ext uri="{BB962C8B-B14F-4D97-AF65-F5344CB8AC3E}">
        <p14:creationId xmlns:p14="http://schemas.microsoft.com/office/powerpoint/2010/main" val="2171353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9A18390-27A3-47AC-AF79-EE5FDB113B15}" type="datetimeFigureOut">
              <a:rPr lang="en-US" smtClean="0"/>
              <a:t>5/12/2018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2EFA8E-638B-4ECA-9707-CF2541C2F1CF}" type="slidenum">
              <a:rPr lang="en-US" smtClean="0"/>
              <a:t>‹#›</a:t>
            </a:fld>
            <a:endParaRPr lang="en-US"/>
          </a:p>
        </p:txBody>
      </p:sp>
    </p:spTree>
    <p:extLst>
      <p:ext uri="{BB962C8B-B14F-4D97-AF65-F5344CB8AC3E}">
        <p14:creationId xmlns:p14="http://schemas.microsoft.com/office/powerpoint/2010/main" val="1396419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9A18390-27A3-47AC-AF79-EE5FDB113B15}" type="datetimeFigureOut">
              <a:rPr lang="en-US" smtClean="0"/>
              <a:t>5/12/2018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2EFA8E-638B-4ECA-9707-CF2541C2F1CF}" type="slidenum">
              <a:rPr lang="en-US" smtClean="0"/>
              <a:t>‹#›</a:t>
            </a:fld>
            <a:endParaRPr lang="en-US"/>
          </a:p>
        </p:txBody>
      </p:sp>
    </p:spTree>
    <p:extLst>
      <p:ext uri="{BB962C8B-B14F-4D97-AF65-F5344CB8AC3E}">
        <p14:creationId xmlns:p14="http://schemas.microsoft.com/office/powerpoint/2010/main" val="2488768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A18390-27A3-47AC-AF79-EE5FDB113B15}" type="datetimeFigureOut">
              <a:rPr lang="en-US" smtClean="0"/>
              <a:t>5/12/2018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2EFA8E-638B-4ECA-9707-CF2541C2F1CF}" type="slidenum">
              <a:rPr lang="en-US" smtClean="0"/>
              <a:t>‹#›</a:t>
            </a:fld>
            <a:endParaRPr lang="en-US"/>
          </a:p>
        </p:txBody>
      </p:sp>
    </p:spTree>
    <p:extLst>
      <p:ext uri="{BB962C8B-B14F-4D97-AF65-F5344CB8AC3E}">
        <p14:creationId xmlns:p14="http://schemas.microsoft.com/office/powerpoint/2010/main" val="476534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A18390-27A3-47AC-AF79-EE5FDB113B15}" type="datetimeFigureOut">
              <a:rPr lang="en-US" smtClean="0"/>
              <a:t>5/12/2018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2EFA8E-638B-4ECA-9707-CF2541C2F1CF}" type="slidenum">
              <a:rPr lang="en-US" smtClean="0"/>
              <a:t>‹#›</a:t>
            </a:fld>
            <a:endParaRPr lang="en-US"/>
          </a:p>
        </p:txBody>
      </p:sp>
    </p:spTree>
    <p:extLst>
      <p:ext uri="{BB962C8B-B14F-4D97-AF65-F5344CB8AC3E}">
        <p14:creationId xmlns:p14="http://schemas.microsoft.com/office/powerpoint/2010/main" val="376778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A18390-27A3-47AC-AF79-EE5FDB113B15}" type="datetimeFigureOut">
              <a:rPr lang="en-US" smtClean="0"/>
              <a:t>5/12/2018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2EFA8E-638B-4ECA-9707-CF2541C2F1CF}" type="slidenum">
              <a:rPr lang="en-US" smtClean="0"/>
              <a:t>‹#›</a:t>
            </a:fld>
            <a:endParaRPr lang="en-US"/>
          </a:p>
        </p:txBody>
      </p:sp>
    </p:spTree>
    <p:extLst>
      <p:ext uri="{BB962C8B-B14F-4D97-AF65-F5344CB8AC3E}">
        <p14:creationId xmlns:p14="http://schemas.microsoft.com/office/powerpoint/2010/main" val="3417377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A18390-27A3-47AC-AF79-EE5FDB113B15}" type="datetimeFigureOut">
              <a:rPr lang="en-US" smtClean="0"/>
              <a:t>5/12/2018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2EFA8E-638B-4ECA-9707-CF2541C2F1CF}" type="slidenum">
              <a:rPr lang="en-US" smtClean="0"/>
              <a:t>‹#›</a:t>
            </a:fld>
            <a:endParaRPr lang="en-US"/>
          </a:p>
        </p:txBody>
      </p:sp>
    </p:spTree>
    <p:extLst>
      <p:ext uri="{BB962C8B-B14F-4D97-AF65-F5344CB8AC3E}">
        <p14:creationId xmlns:p14="http://schemas.microsoft.com/office/powerpoint/2010/main" val="33421268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33143"/>
          <a:stretch/>
        </p:blipFill>
        <p:spPr>
          <a:xfrm>
            <a:off x="0" y="3174274"/>
            <a:ext cx="12192000" cy="3683725"/>
          </a:xfrm>
          <a:prstGeom prst="rect">
            <a:avLst/>
          </a:prstGeom>
        </p:spPr>
      </p:pic>
      <p:sp>
        <p:nvSpPr>
          <p:cNvPr id="2" name="Title 1"/>
          <p:cNvSpPr>
            <a:spLocks noGrp="1"/>
          </p:cNvSpPr>
          <p:nvPr>
            <p:ph type="ctrTitle"/>
          </p:nvPr>
        </p:nvSpPr>
        <p:spPr>
          <a:xfrm>
            <a:off x="1524000" y="247151"/>
            <a:ext cx="9144000" cy="2387600"/>
          </a:xfrm>
        </p:spPr>
        <p:txBody>
          <a:bodyPr>
            <a:normAutofit/>
          </a:bodyPr>
          <a:lstStyle/>
          <a:p>
            <a:r>
              <a:rPr lang="en-US" sz="7200" b="1" dirty="0" smtClean="0"/>
              <a:t>THE DOMINO EFFECT</a:t>
            </a:r>
            <a:endParaRPr lang="en-US" sz="7200" b="1" dirty="0"/>
          </a:p>
        </p:txBody>
      </p:sp>
      <p:sp>
        <p:nvSpPr>
          <p:cNvPr id="3" name="Subtitle 2"/>
          <p:cNvSpPr>
            <a:spLocks noGrp="1"/>
          </p:cNvSpPr>
          <p:nvPr>
            <p:ph type="subTitle" idx="1"/>
          </p:nvPr>
        </p:nvSpPr>
        <p:spPr>
          <a:xfrm>
            <a:off x="1524000" y="2601119"/>
            <a:ext cx="9144000" cy="1655762"/>
          </a:xfrm>
        </p:spPr>
        <p:txBody>
          <a:bodyPr>
            <a:normAutofit/>
          </a:bodyPr>
          <a:lstStyle/>
          <a:p>
            <a:r>
              <a:rPr lang="en-US" sz="4800" dirty="0" smtClean="0"/>
              <a:t>Changing Your Life One </a:t>
            </a:r>
            <a:r>
              <a:rPr lang="en-US" sz="4800" dirty="0"/>
              <a:t>D</a:t>
            </a:r>
            <a:r>
              <a:rPr lang="en-US" sz="4800" dirty="0" smtClean="0"/>
              <a:t>ecision </a:t>
            </a:r>
          </a:p>
          <a:p>
            <a:r>
              <a:rPr lang="en-US" sz="4800" dirty="0" smtClean="0"/>
              <a:t>at a Time</a:t>
            </a:r>
            <a:endParaRPr lang="en-US" sz="4800" dirty="0"/>
          </a:p>
        </p:txBody>
      </p:sp>
    </p:spTree>
    <p:extLst>
      <p:ext uri="{BB962C8B-B14F-4D97-AF65-F5344CB8AC3E}">
        <p14:creationId xmlns:p14="http://schemas.microsoft.com/office/powerpoint/2010/main" val="39540366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3395472"/>
            <a:ext cx="12192000" cy="3462528"/>
          </a:xfrm>
          <a:prstGeom prst="rect">
            <a:avLst/>
          </a:prstGeom>
        </p:spPr>
      </p:pic>
      <p:sp>
        <p:nvSpPr>
          <p:cNvPr id="2" name="Title 1"/>
          <p:cNvSpPr>
            <a:spLocks noGrp="1"/>
          </p:cNvSpPr>
          <p:nvPr>
            <p:ph type="title"/>
          </p:nvPr>
        </p:nvSpPr>
        <p:spPr/>
        <p:txBody>
          <a:bodyPr/>
          <a:lstStyle/>
          <a:p>
            <a:r>
              <a:rPr lang="en-US" sz="7200" b="1" dirty="0">
                <a:solidFill>
                  <a:prstClr val="black"/>
                </a:solidFill>
              </a:rPr>
              <a:t>THE DOMINO EFFECT</a:t>
            </a:r>
            <a:endParaRPr lang="en-US" dirty="0"/>
          </a:p>
        </p:txBody>
      </p:sp>
      <p:sp>
        <p:nvSpPr>
          <p:cNvPr id="3" name="Content Placeholder 2"/>
          <p:cNvSpPr>
            <a:spLocks noGrp="1"/>
          </p:cNvSpPr>
          <p:nvPr>
            <p:ph idx="1"/>
          </p:nvPr>
        </p:nvSpPr>
        <p:spPr>
          <a:xfrm>
            <a:off x="838200" y="1452282"/>
            <a:ext cx="10515600" cy="4724681"/>
          </a:xfrm>
        </p:spPr>
        <p:txBody>
          <a:bodyPr/>
          <a:lstStyle/>
          <a:p>
            <a:pPr lvl="0"/>
            <a:r>
              <a:rPr lang="en-US" sz="4400" dirty="0">
                <a:solidFill>
                  <a:prstClr val="black"/>
                </a:solidFill>
                <a:latin typeface="Berlin Sans FB Demi" panose="020E0802020502020306" pitchFamily="34" charset="0"/>
              </a:rPr>
              <a:t>Personal </a:t>
            </a:r>
            <a:r>
              <a:rPr lang="en-US" sz="4400" dirty="0" smtClean="0">
                <a:solidFill>
                  <a:prstClr val="black"/>
                </a:solidFill>
                <a:latin typeface="Berlin Sans FB Demi" panose="020E0802020502020306" pitchFamily="34" charset="0"/>
              </a:rPr>
              <a:t>Responsibility</a:t>
            </a:r>
          </a:p>
          <a:p>
            <a:pPr lvl="1"/>
            <a:r>
              <a:rPr lang="en-US" sz="4000" dirty="0" smtClean="0">
                <a:solidFill>
                  <a:prstClr val="black"/>
                </a:solidFill>
                <a:latin typeface="Berlin Sans FB Demi" panose="020E0802020502020306" pitchFamily="34" charset="0"/>
              </a:rPr>
              <a:t>TWO DECISIONS ARE ESSENTIAL IF …..</a:t>
            </a:r>
            <a:r>
              <a:rPr lang="en-US" sz="4000" dirty="0" smtClean="0">
                <a:solidFill>
                  <a:prstClr val="black"/>
                </a:solidFill>
              </a:rPr>
              <a:t> you hope to make real and lasting changes to your life.</a:t>
            </a:r>
          </a:p>
          <a:p>
            <a:pPr lvl="2"/>
            <a:r>
              <a:rPr lang="en-US" sz="4400" dirty="0" smtClean="0">
                <a:solidFill>
                  <a:prstClr val="black"/>
                </a:solidFill>
                <a:latin typeface="Berlin Sans FB Demi" panose="020E0802020502020306" pitchFamily="34" charset="0"/>
              </a:rPr>
              <a:t>Choosing good over evil </a:t>
            </a:r>
          </a:p>
          <a:p>
            <a:pPr lvl="2"/>
            <a:r>
              <a:rPr lang="en-US" sz="4400" dirty="0" smtClean="0">
                <a:solidFill>
                  <a:prstClr val="black"/>
                </a:solidFill>
                <a:latin typeface="Berlin Sans FB Demi" panose="020E0802020502020306" pitchFamily="34" charset="0"/>
              </a:rPr>
              <a:t>Choosing excellence over mediocrity</a:t>
            </a:r>
            <a:endParaRPr lang="en-US" sz="4400" dirty="0">
              <a:solidFill>
                <a:prstClr val="black"/>
              </a:solidFill>
              <a:latin typeface="Berlin Sans FB Demi" panose="020E0802020502020306" pitchFamily="34" charset="0"/>
            </a:endParaRPr>
          </a:p>
          <a:p>
            <a:endParaRPr lang="en-US" sz="4400" dirty="0"/>
          </a:p>
        </p:txBody>
      </p:sp>
    </p:spTree>
    <p:extLst>
      <p:ext uri="{BB962C8B-B14F-4D97-AF65-F5344CB8AC3E}">
        <p14:creationId xmlns:p14="http://schemas.microsoft.com/office/powerpoint/2010/main" val="22516491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3391831"/>
            <a:ext cx="12192000" cy="3462528"/>
          </a:xfrm>
          <a:prstGeom prst="rect">
            <a:avLst/>
          </a:prstGeom>
        </p:spPr>
      </p:pic>
      <p:sp>
        <p:nvSpPr>
          <p:cNvPr id="2" name="Title 1"/>
          <p:cNvSpPr>
            <a:spLocks noGrp="1"/>
          </p:cNvSpPr>
          <p:nvPr>
            <p:ph type="title"/>
          </p:nvPr>
        </p:nvSpPr>
        <p:spPr/>
        <p:txBody>
          <a:bodyPr/>
          <a:lstStyle/>
          <a:p>
            <a:r>
              <a:rPr lang="en-US" sz="7200" b="1" dirty="0">
                <a:solidFill>
                  <a:prstClr val="black"/>
                </a:solidFill>
              </a:rPr>
              <a:t>THE DOMINO EFFECT</a:t>
            </a:r>
            <a:endParaRPr lang="en-US" dirty="0"/>
          </a:p>
        </p:txBody>
      </p:sp>
      <p:sp>
        <p:nvSpPr>
          <p:cNvPr id="3" name="Content Placeholder 2"/>
          <p:cNvSpPr>
            <a:spLocks noGrp="1"/>
          </p:cNvSpPr>
          <p:nvPr>
            <p:ph idx="1"/>
          </p:nvPr>
        </p:nvSpPr>
        <p:spPr>
          <a:xfrm>
            <a:off x="838200" y="1438835"/>
            <a:ext cx="10515600" cy="4738129"/>
          </a:xfrm>
        </p:spPr>
        <p:txBody>
          <a:bodyPr/>
          <a:lstStyle/>
          <a:p>
            <a:pPr lvl="0"/>
            <a:r>
              <a:rPr lang="en-US" sz="4400" dirty="0">
                <a:solidFill>
                  <a:prstClr val="black"/>
                </a:solidFill>
                <a:latin typeface="Berlin Sans FB Demi" panose="020E0802020502020306" pitchFamily="34" charset="0"/>
              </a:rPr>
              <a:t>Personal </a:t>
            </a:r>
            <a:r>
              <a:rPr lang="en-US" sz="4400" dirty="0" smtClean="0">
                <a:solidFill>
                  <a:prstClr val="black"/>
                </a:solidFill>
                <a:latin typeface="Berlin Sans FB Demi" panose="020E0802020502020306" pitchFamily="34" charset="0"/>
              </a:rPr>
              <a:t>Responsibility</a:t>
            </a:r>
            <a:endParaRPr lang="en-US" sz="4400" dirty="0">
              <a:solidFill>
                <a:prstClr val="black"/>
              </a:solidFill>
              <a:latin typeface="Berlin Sans FB Demi" panose="020E0802020502020306" pitchFamily="34" charset="0"/>
            </a:endParaRPr>
          </a:p>
          <a:p>
            <a:pPr lvl="2"/>
            <a:r>
              <a:rPr lang="en-US" sz="4400" dirty="0">
                <a:solidFill>
                  <a:prstClr val="black"/>
                </a:solidFill>
                <a:latin typeface="Berlin Sans FB Demi" panose="020E0802020502020306" pitchFamily="34" charset="0"/>
              </a:rPr>
              <a:t>Choosing good over evil </a:t>
            </a:r>
          </a:p>
          <a:p>
            <a:pPr lvl="3"/>
            <a:r>
              <a:rPr lang="en-US" sz="4000" dirty="0" smtClean="0">
                <a:solidFill>
                  <a:prstClr val="black"/>
                </a:solidFill>
              </a:rPr>
              <a:t>Look at the example of Solomon</a:t>
            </a:r>
          </a:p>
          <a:p>
            <a:pPr lvl="3"/>
            <a:r>
              <a:rPr lang="en-US" sz="4000" dirty="0" smtClean="0">
                <a:solidFill>
                  <a:prstClr val="black"/>
                </a:solidFill>
              </a:rPr>
              <a:t>I Kings 3:5-11</a:t>
            </a:r>
          </a:p>
          <a:p>
            <a:pPr lvl="3"/>
            <a:r>
              <a:rPr lang="en-US" sz="4000" dirty="0" smtClean="0">
                <a:solidFill>
                  <a:prstClr val="black"/>
                </a:solidFill>
              </a:rPr>
              <a:t>We should have the determination to choose good over evil.</a:t>
            </a:r>
          </a:p>
          <a:p>
            <a:pPr lvl="3"/>
            <a:r>
              <a:rPr lang="en-US" sz="4000" dirty="0" smtClean="0">
                <a:solidFill>
                  <a:prstClr val="black"/>
                </a:solidFill>
              </a:rPr>
              <a:t>This is not as easy as it sounds. </a:t>
            </a:r>
            <a:endParaRPr lang="en-US" sz="4000" dirty="0">
              <a:solidFill>
                <a:prstClr val="black"/>
              </a:solidFill>
            </a:endParaRPr>
          </a:p>
        </p:txBody>
      </p:sp>
    </p:spTree>
    <p:extLst>
      <p:ext uri="{BB962C8B-B14F-4D97-AF65-F5344CB8AC3E}">
        <p14:creationId xmlns:p14="http://schemas.microsoft.com/office/powerpoint/2010/main" val="35582342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7929" y="3395472"/>
            <a:ext cx="12192000" cy="3462528"/>
          </a:xfrm>
          <a:prstGeom prst="rect">
            <a:avLst/>
          </a:prstGeom>
        </p:spPr>
      </p:pic>
      <p:sp>
        <p:nvSpPr>
          <p:cNvPr id="2" name="Title 1"/>
          <p:cNvSpPr>
            <a:spLocks noGrp="1"/>
          </p:cNvSpPr>
          <p:nvPr>
            <p:ph type="title"/>
          </p:nvPr>
        </p:nvSpPr>
        <p:spPr/>
        <p:txBody>
          <a:bodyPr/>
          <a:lstStyle/>
          <a:p>
            <a:r>
              <a:rPr lang="en-US" sz="7200" b="1" dirty="0">
                <a:solidFill>
                  <a:prstClr val="black"/>
                </a:solidFill>
              </a:rPr>
              <a:t>THE DOMINO EFFECT</a:t>
            </a:r>
            <a:endParaRPr lang="en-US" dirty="0"/>
          </a:p>
        </p:txBody>
      </p:sp>
      <p:sp>
        <p:nvSpPr>
          <p:cNvPr id="3" name="Content Placeholder 2"/>
          <p:cNvSpPr>
            <a:spLocks noGrp="1"/>
          </p:cNvSpPr>
          <p:nvPr>
            <p:ph idx="1"/>
          </p:nvPr>
        </p:nvSpPr>
        <p:spPr>
          <a:xfrm>
            <a:off x="838200" y="1452282"/>
            <a:ext cx="10515600" cy="4724681"/>
          </a:xfrm>
        </p:spPr>
        <p:txBody>
          <a:bodyPr/>
          <a:lstStyle/>
          <a:p>
            <a:pPr lvl="0"/>
            <a:r>
              <a:rPr lang="en-US" sz="4400" dirty="0">
                <a:solidFill>
                  <a:prstClr val="black"/>
                </a:solidFill>
                <a:latin typeface="Berlin Sans FB Demi" panose="020E0802020502020306" pitchFamily="34" charset="0"/>
              </a:rPr>
              <a:t>Personal Responsibility</a:t>
            </a:r>
          </a:p>
          <a:p>
            <a:pPr lvl="1"/>
            <a:r>
              <a:rPr lang="en-US" sz="4000" b="1" dirty="0" smtClean="0"/>
              <a:t>Why is it difficult to choose good over evil?</a:t>
            </a:r>
          </a:p>
          <a:p>
            <a:pPr marL="1657350" lvl="2" indent="-742950">
              <a:buAutoNum type="arabicPeriod"/>
            </a:pPr>
            <a:r>
              <a:rPr lang="en-US" sz="3600" b="1" dirty="0" smtClean="0">
                <a:solidFill>
                  <a:srgbClr val="00B050"/>
                </a:solidFill>
              </a:rPr>
              <a:t>Because we live in a culture that believes in moral relativism.  </a:t>
            </a:r>
            <a:r>
              <a:rPr lang="en-US" sz="3600" b="1" dirty="0" smtClean="0"/>
              <a:t>This is the belief that truth varies from person to person, from place to place, and from time to time.  However, God’s truth is constant.  Can you think of any examples of this today? </a:t>
            </a:r>
          </a:p>
          <a:p>
            <a:pPr marL="1657350" lvl="2" indent="-742950">
              <a:buAutoNum type="arabicPeriod"/>
            </a:pPr>
            <a:endParaRPr lang="en-US" sz="3600" b="1" dirty="0"/>
          </a:p>
        </p:txBody>
      </p:sp>
    </p:spTree>
    <p:extLst>
      <p:ext uri="{BB962C8B-B14F-4D97-AF65-F5344CB8AC3E}">
        <p14:creationId xmlns:p14="http://schemas.microsoft.com/office/powerpoint/2010/main" val="26573715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3395472"/>
            <a:ext cx="12192000" cy="3462528"/>
          </a:xfrm>
          <a:prstGeom prst="rect">
            <a:avLst/>
          </a:prstGeom>
        </p:spPr>
      </p:pic>
      <p:sp>
        <p:nvSpPr>
          <p:cNvPr id="2" name="Title 1"/>
          <p:cNvSpPr>
            <a:spLocks noGrp="1"/>
          </p:cNvSpPr>
          <p:nvPr>
            <p:ph type="title"/>
          </p:nvPr>
        </p:nvSpPr>
        <p:spPr/>
        <p:txBody>
          <a:bodyPr/>
          <a:lstStyle/>
          <a:p>
            <a:r>
              <a:rPr lang="en-US" sz="7200" b="1" dirty="0">
                <a:solidFill>
                  <a:prstClr val="black"/>
                </a:solidFill>
              </a:rPr>
              <a:t>THE DOMINO EFFECT</a:t>
            </a:r>
            <a:endParaRPr lang="en-US" dirty="0"/>
          </a:p>
        </p:txBody>
      </p:sp>
      <p:sp>
        <p:nvSpPr>
          <p:cNvPr id="3" name="Content Placeholder 2"/>
          <p:cNvSpPr>
            <a:spLocks noGrp="1"/>
          </p:cNvSpPr>
          <p:nvPr>
            <p:ph idx="1"/>
          </p:nvPr>
        </p:nvSpPr>
        <p:spPr>
          <a:xfrm>
            <a:off x="838200" y="1438835"/>
            <a:ext cx="10515600" cy="5123330"/>
          </a:xfrm>
        </p:spPr>
        <p:txBody>
          <a:bodyPr/>
          <a:lstStyle/>
          <a:p>
            <a:pPr lvl="0"/>
            <a:r>
              <a:rPr lang="en-US" sz="4400" dirty="0">
                <a:solidFill>
                  <a:prstClr val="black"/>
                </a:solidFill>
                <a:latin typeface="Berlin Sans FB Demi" panose="020E0802020502020306" pitchFamily="34" charset="0"/>
              </a:rPr>
              <a:t>Personal </a:t>
            </a:r>
            <a:r>
              <a:rPr lang="en-US" sz="4400" dirty="0" smtClean="0">
                <a:solidFill>
                  <a:prstClr val="black"/>
                </a:solidFill>
                <a:latin typeface="Berlin Sans FB Demi" panose="020E0802020502020306" pitchFamily="34" charset="0"/>
              </a:rPr>
              <a:t>Responsibility</a:t>
            </a:r>
          </a:p>
          <a:p>
            <a:pPr lvl="1"/>
            <a:r>
              <a:rPr lang="en-US" sz="4000" b="1" dirty="0">
                <a:solidFill>
                  <a:prstClr val="black"/>
                </a:solidFill>
              </a:rPr>
              <a:t>Why is it difficult to choose good over </a:t>
            </a:r>
            <a:r>
              <a:rPr lang="en-US" sz="4000" b="1" dirty="0" smtClean="0">
                <a:solidFill>
                  <a:prstClr val="black"/>
                </a:solidFill>
              </a:rPr>
              <a:t>evil?</a:t>
            </a:r>
          </a:p>
          <a:p>
            <a:pPr marL="457200" lvl="1" indent="0">
              <a:spcBef>
                <a:spcPts val="0"/>
              </a:spcBef>
              <a:buNone/>
            </a:pPr>
            <a:r>
              <a:rPr lang="en-US" sz="4000" b="1" dirty="0" smtClean="0">
                <a:solidFill>
                  <a:prstClr val="black"/>
                </a:solidFill>
              </a:rPr>
              <a:t>	</a:t>
            </a:r>
            <a:r>
              <a:rPr lang="en-US" sz="3600" b="1" dirty="0" smtClean="0">
                <a:solidFill>
                  <a:srgbClr val="00B050"/>
                </a:solidFill>
              </a:rPr>
              <a:t>2.</a:t>
            </a:r>
            <a:r>
              <a:rPr lang="en-US" sz="3600" b="1" dirty="0" smtClean="0">
                <a:solidFill>
                  <a:prstClr val="black"/>
                </a:solidFill>
              </a:rPr>
              <a:t> </a:t>
            </a:r>
            <a:r>
              <a:rPr lang="en-US" sz="3600" b="1" dirty="0" smtClean="0">
                <a:solidFill>
                  <a:srgbClr val="00B050"/>
                </a:solidFill>
              </a:rPr>
              <a:t>Because men have consistently tried to 		        </a:t>
            </a:r>
          </a:p>
          <a:p>
            <a:pPr marL="457200" lvl="1" indent="0">
              <a:spcBef>
                <a:spcPts val="0"/>
              </a:spcBef>
              <a:buNone/>
            </a:pPr>
            <a:r>
              <a:rPr lang="en-US" sz="3600" b="1" dirty="0">
                <a:solidFill>
                  <a:srgbClr val="00B050"/>
                </a:solidFill>
              </a:rPr>
              <a:t> </a:t>
            </a:r>
            <a:r>
              <a:rPr lang="en-US" sz="3600" b="1" dirty="0" smtClean="0">
                <a:solidFill>
                  <a:srgbClr val="00B050"/>
                </a:solidFill>
              </a:rPr>
              <a:t>        replace one for the other.</a:t>
            </a:r>
          </a:p>
          <a:p>
            <a:pPr lvl="3">
              <a:spcBef>
                <a:spcPts val="0"/>
              </a:spcBef>
            </a:pPr>
            <a:r>
              <a:rPr lang="en-US" sz="3400" b="1" dirty="0" smtClean="0">
                <a:solidFill>
                  <a:prstClr val="black"/>
                </a:solidFill>
              </a:rPr>
              <a:t>Isaiah 5:20</a:t>
            </a:r>
          </a:p>
          <a:p>
            <a:pPr lvl="3">
              <a:spcBef>
                <a:spcPts val="0"/>
              </a:spcBef>
            </a:pPr>
            <a:r>
              <a:rPr lang="en-US" sz="3400" b="1" dirty="0" smtClean="0">
                <a:solidFill>
                  <a:prstClr val="black"/>
                </a:solidFill>
              </a:rPr>
              <a:t>People talk about evil things as being good.  </a:t>
            </a:r>
          </a:p>
          <a:p>
            <a:pPr lvl="3">
              <a:spcBef>
                <a:spcPts val="0"/>
              </a:spcBef>
            </a:pPr>
            <a:r>
              <a:rPr lang="en-US" sz="3400" b="1" dirty="0" smtClean="0">
                <a:solidFill>
                  <a:prstClr val="black"/>
                </a:solidFill>
              </a:rPr>
              <a:t>Can you give me an example of something evil that the world accepts as good?</a:t>
            </a:r>
          </a:p>
          <a:p>
            <a:pPr marL="914400" lvl="2" indent="0">
              <a:buNone/>
            </a:pPr>
            <a:endParaRPr lang="en-US" sz="3600" b="1" dirty="0" smtClean="0">
              <a:solidFill>
                <a:prstClr val="black"/>
              </a:solidFill>
            </a:endParaRPr>
          </a:p>
          <a:p>
            <a:pPr marL="914400" lvl="2" indent="0">
              <a:buNone/>
            </a:pPr>
            <a:endParaRPr lang="en-US" sz="3600" b="1" dirty="0">
              <a:solidFill>
                <a:prstClr val="black"/>
              </a:solidFill>
            </a:endParaRPr>
          </a:p>
          <a:p>
            <a:endParaRPr lang="en-US" dirty="0"/>
          </a:p>
        </p:txBody>
      </p:sp>
    </p:spTree>
    <p:extLst>
      <p:ext uri="{BB962C8B-B14F-4D97-AF65-F5344CB8AC3E}">
        <p14:creationId xmlns:p14="http://schemas.microsoft.com/office/powerpoint/2010/main" val="10203921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3395472"/>
            <a:ext cx="12192000" cy="3462528"/>
          </a:xfrm>
          <a:prstGeom prst="rect">
            <a:avLst/>
          </a:prstGeom>
        </p:spPr>
      </p:pic>
      <p:sp>
        <p:nvSpPr>
          <p:cNvPr id="2" name="Title 1"/>
          <p:cNvSpPr>
            <a:spLocks noGrp="1"/>
          </p:cNvSpPr>
          <p:nvPr>
            <p:ph type="title"/>
          </p:nvPr>
        </p:nvSpPr>
        <p:spPr/>
        <p:txBody>
          <a:bodyPr/>
          <a:lstStyle/>
          <a:p>
            <a:r>
              <a:rPr lang="en-US" sz="7200" b="1" dirty="0">
                <a:solidFill>
                  <a:prstClr val="black"/>
                </a:solidFill>
              </a:rPr>
              <a:t>THE DOMINO EFFECT</a:t>
            </a:r>
            <a:endParaRPr lang="en-US" dirty="0"/>
          </a:p>
        </p:txBody>
      </p:sp>
      <p:sp>
        <p:nvSpPr>
          <p:cNvPr id="3" name="Content Placeholder 2"/>
          <p:cNvSpPr>
            <a:spLocks noGrp="1"/>
          </p:cNvSpPr>
          <p:nvPr>
            <p:ph idx="1"/>
          </p:nvPr>
        </p:nvSpPr>
        <p:spPr>
          <a:xfrm>
            <a:off x="838200" y="1371599"/>
            <a:ext cx="10515600" cy="5056095"/>
          </a:xfrm>
        </p:spPr>
        <p:txBody>
          <a:bodyPr>
            <a:normAutofit/>
          </a:bodyPr>
          <a:lstStyle/>
          <a:p>
            <a:pPr lvl="0"/>
            <a:r>
              <a:rPr lang="en-US" sz="4400" dirty="0">
                <a:solidFill>
                  <a:prstClr val="black"/>
                </a:solidFill>
                <a:latin typeface="Berlin Sans FB Demi" panose="020E0802020502020306" pitchFamily="34" charset="0"/>
              </a:rPr>
              <a:t>Personal Responsibility</a:t>
            </a:r>
          </a:p>
          <a:p>
            <a:pPr lvl="1"/>
            <a:r>
              <a:rPr lang="en-US" sz="4000" b="1" dirty="0">
                <a:solidFill>
                  <a:prstClr val="black"/>
                </a:solidFill>
              </a:rPr>
              <a:t>Why is it difficult to choose good over evil</a:t>
            </a:r>
            <a:r>
              <a:rPr lang="en-US" sz="4000" b="1" dirty="0" smtClean="0">
                <a:solidFill>
                  <a:prstClr val="black"/>
                </a:solidFill>
              </a:rPr>
              <a:t>?</a:t>
            </a:r>
          </a:p>
          <a:p>
            <a:pPr marL="457200" lvl="1" indent="0">
              <a:buNone/>
            </a:pPr>
            <a:r>
              <a:rPr lang="en-US" sz="4000" b="1" dirty="0">
                <a:solidFill>
                  <a:prstClr val="black"/>
                </a:solidFill>
              </a:rPr>
              <a:t>	</a:t>
            </a:r>
            <a:r>
              <a:rPr lang="en-US" sz="3600" b="1" dirty="0" smtClean="0">
                <a:solidFill>
                  <a:srgbClr val="00B050"/>
                </a:solidFill>
              </a:rPr>
              <a:t>3.</a:t>
            </a:r>
            <a:r>
              <a:rPr lang="en-US" sz="3600" dirty="0" smtClean="0">
                <a:solidFill>
                  <a:prstClr val="black"/>
                </a:solidFill>
              </a:rPr>
              <a:t> </a:t>
            </a:r>
            <a:r>
              <a:rPr lang="en-US" sz="3600" b="1" dirty="0" smtClean="0">
                <a:solidFill>
                  <a:srgbClr val="00B050"/>
                </a:solidFill>
              </a:rPr>
              <a:t>When God’s people adopt a defeatist 	  	    	     attitude.</a:t>
            </a:r>
          </a:p>
          <a:p>
            <a:pPr lvl="3"/>
            <a:r>
              <a:rPr lang="en-US" sz="3200" dirty="0" smtClean="0">
                <a:solidFill>
                  <a:prstClr val="black"/>
                </a:solidFill>
              </a:rPr>
              <a:t>When we fail so many times that we just get to the point that we want to give up.</a:t>
            </a:r>
          </a:p>
          <a:p>
            <a:pPr lvl="3"/>
            <a:r>
              <a:rPr lang="en-US" sz="3200" dirty="0" smtClean="0">
                <a:solidFill>
                  <a:prstClr val="black"/>
                </a:solidFill>
              </a:rPr>
              <a:t>We accept that it is impossible to resist temptation and sin- </a:t>
            </a:r>
          </a:p>
          <a:p>
            <a:pPr lvl="5"/>
            <a:r>
              <a:rPr lang="en-US" sz="3200" dirty="0" smtClean="0">
                <a:solidFill>
                  <a:prstClr val="black"/>
                </a:solidFill>
              </a:rPr>
              <a:t>That’s not what </a:t>
            </a:r>
            <a:r>
              <a:rPr lang="en-US" sz="3200" b="1" dirty="0" smtClean="0">
                <a:solidFill>
                  <a:srgbClr val="0070C0"/>
                </a:solidFill>
              </a:rPr>
              <a:t>I Cor. 10:13</a:t>
            </a:r>
            <a:r>
              <a:rPr lang="en-US" sz="3200" dirty="0" smtClean="0">
                <a:solidFill>
                  <a:srgbClr val="0070C0"/>
                </a:solidFill>
              </a:rPr>
              <a:t> </a:t>
            </a:r>
            <a:r>
              <a:rPr lang="en-US" sz="3200" dirty="0" smtClean="0">
                <a:solidFill>
                  <a:prstClr val="black"/>
                </a:solidFill>
              </a:rPr>
              <a:t>says.</a:t>
            </a:r>
            <a:endParaRPr lang="en-US" sz="3200" dirty="0">
              <a:solidFill>
                <a:prstClr val="black"/>
              </a:solidFill>
            </a:endParaRPr>
          </a:p>
          <a:p>
            <a:pPr lvl="1"/>
            <a:endParaRPr lang="en-US" sz="4000" dirty="0"/>
          </a:p>
        </p:txBody>
      </p:sp>
    </p:spTree>
    <p:extLst>
      <p:ext uri="{BB962C8B-B14F-4D97-AF65-F5344CB8AC3E}">
        <p14:creationId xmlns:p14="http://schemas.microsoft.com/office/powerpoint/2010/main" val="21024815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3395472"/>
            <a:ext cx="12192000" cy="3462528"/>
          </a:xfrm>
          <a:prstGeom prst="rect">
            <a:avLst/>
          </a:prstGeom>
        </p:spPr>
      </p:pic>
      <p:sp>
        <p:nvSpPr>
          <p:cNvPr id="2" name="Title 1"/>
          <p:cNvSpPr>
            <a:spLocks noGrp="1"/>
          </p:cNvSpPr>
          <p:nvPr>
            <p:ph type="title"/>
          </p:nvPr>
        </p:nvSpPr>
        <p:spPr/>
        <p:txBody>
          <a:bodyPr/>
          <a:lstStyle/>
          <a:p>
            <a:r>
              <a:rPr lang="en-US" sz="7200" b="1" dirty="0">
                <a:solidFill>
                  <a:prstClr val="black"/>
                </a:solidFill>
              </a:rPr>
              <a:t>THE DOMINO EFFECT</a:t>
            </a:r>
            <a:endParaRPr lang="en-US" dirty="0"/>
          </a:p>
        </p:txBody>
      </p:sp>
      <p:sp>
        <p:nvSpPr>
          <p:cNvPr id="3" name="Content Placeholder 2"/>
          <p:cNvSpPr>
            <a:spLocks noGrp="1"/>
          </p:cNvSpPr>
          <p:nvPr>
            <p:ph idx="1"/>
          </p:nvPr>
        </p:nvSpPr>
        <p:spPr>
          <a:xfrm>
            <a:off x="838200" y="1479176"/>
            <a:ext cx="10515600" cy="4697787"/>
          </a:xfrm>
        </p:spPr>
        <p:txBody>
          <a:bodyPr>
            <a:normAutofit lnSpcReduction="10000"/>
          </a:bodyPr>
          <a:lstStyle/>
          <a:p>
            <a:pPr lvl="0"/>
            <a:r>
              <a:rPr lang="en-US" sz="4400" dirty="0">
                <a:solidFill>
                  <a:prstClr val="black"/>
                </a:solidFill>
                <a:latin typeface="Berlin Sans FB Demi" panose="020E0802020502020306" pitchFamily="34" charset="0"/>
              </a:rPr>
              <a:t>Personal Responsibility</a:t>
            </a:r>
          </a:p>
          <a:p>
            <a:pPr lvl="1"/>
            <a:r>
              <a:rPr lang="en-US" sz="4000" b="1" dirty="0">
                <a:solidFill>
                  <a:prstClr val="black"/>
                </a:solidFill>
              </a:rPr>
              <a:t>Why is it difficult to choose good over evil</a:t>
            </a:r>
            <a:r>
              <a:rPr lang="en-US" sz="4000" b="1" dirty="0" smtClean="0">
                <a:solidFill>
                  <a:prstClr val="black"/>
                </a:solidFill>
              </a:rPr>
              <a:t>?</a:t>
            </a:r>
          </a:p>
          <a:p>
            <a:pPr lvl="2"/>
            <a:r>
              <a:rPr lang="en-US" sz="3600" dirty="0" smtClean="0">
                <a:solidFill>
                  <a:prstClr val="black"/>
                </a:solidFill>
              </a:rPr>
              <a:t>Let’s look at </a:t>
            </a:r>
            <a:r>
              <a:rPr lang="en-US" sz="3600" b="1" dirty="0" smtClean="0">
                <a:solidFill>
                  <a:srgbClr val="0070C0"/>
                </a:solidFill>
              </a:rPr>
              <a:t>I Cor. 10:13 </a:t>
            </a:r>
            <a:r>
              <a:rPr lang="en-US" sz="3600" dirty="0" smtClean="0">
                <a:solidFill>
                  <a:prstClr val="black"/>
                </a:solidFill>
              </a:rPr>
              <a:t>closer- 3 promises are made by God to you in this text.  What are they?</a:t>
            </a:r>
          </a:p>
          <a:p>
            <a:pPr lvl="3"/>
            <a:r>
              <a:rPr lang="en-US" sz="3400" b="1" dirty="0" smtClean="0">
                <a:solidFill>
                  <a:srgbClr val="C00000"/>
                </a:solidFill>
              </a:rPr>
              <a:t>He will never tempt us beyond what we are able to bear.</a:t>
            </a:r>
          </a:p>
          <a:p>
            <a:pPr lvl="3"/>
            <a:r>
              <a:rPr lang="en-US" sz="3400" b="1" dirty="0" smtClean="0">
                <a:solidFill>
                  <a:srgbClr val="C00000"/>
                </a:solidFill>
              </a:rPr>
              <a:t>There will always be a way of escape.</a:t>
            </a:r>
          </a:p>
          <a:p>
            <a:pPr lvl="3"/>
            <a:r>
              <a:rPr lang="en-US" sz="3400" b="1" dirty="0" smtClean="0">
                <a:solidFill>
                  <a:srgbClr val="C00000"/>
                </a:solidFill>
              </a:rPr>
              <a:t>No matter the intensity of the temptation “you can stand up under it. </a:t>
            </a:r>
            <a:endParaRPr lang="en-US" sz="3400" b="1" dirty="0">
              <a:solidFill>
                <a:srgbClr val="C00000"/>
              </a:solidFill>
            </a:endParaRPr>
          </a:p>
          <a:p>
            <a:endParaRPr lang="en-US" b="1" dirty="0"/>
          </a:p>
        </p:txBody>
      </p:sp>
    </p:spTree>
    <p:extLst>
      <p:ext uri="{BB962C8B-B14F-4D97-AF65-F5344CB8AC3E}">
        <p14:creationId xmlns:p14="http://schemas.microsoft.com/office/powerpoint/2010/main" val="532441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3395472"/>
            <a:ext cx="12192000" cy="3462528"/>
          </a:xfrm>
          <a:prstGeom prst="rect">
            <a:avLst/>
          </a:prstGeom>
        </p:spPr>
      </p:pic>
      <p:sp>
        <p:nvSpPr>
          <p:cNvPr id="2" name="Title 1"/>
          <p:cNvSpPr>
            <a:spLocks noGrp="1"/>
          </p:cNvSpPr>
          <p:nvPr>
            <p:ph type="title"/>
          </p:nvPr>
        </p:nvSpPr>
        <p:spPr/>
        <p:txBody>
          <a:bodyPr/>
          <a:lstStyle/>
          <a:p>
            <a:r>
              <a:rPr lang="en-US" sz="7200" b="1" dirty="0">
                <a:solidFill>
                  <a:prstClr val="black"/>
                </a:solidFill>
              </a:rPr>
              <a:t>THE DOMINO EFFECT</a:t>
            </a:r>
            <a:endParaRPr lang="en-US" dirty="0"/>
          </a:p>
        </p:txBody>
      </p:sp>
      <p:sp>
        <p:nvSpPr>
          <p:cNvPr id="3" name="Content Placeholder 2"/>
          <p:cNvSpPr>
            <a:spLocks noGrp="1"/>
          </p:cNvSpPr>
          <p:nvPr>
            <p:ph idx="1"/>
          </p:nvPr>
        </p:nvSpPr>
        <p:spPr>
          <a:xfrm>
            <a:off x="0" y="1411942"/>
            <a:ext cx="12192000" cy="5446058"/>
          </a:xfrm>
        </p:spPr>
        <p:txBody>
          <a:bodyPr>
            <a:normAutofit fontScale="92500" lnSpcReduction="10000"/>
          </a:bodyPr>
          <a:lstStyle/>
          <a:p>
            <a:pPr lvl="0"/>
            <a:r>
              <a:rPr lang="en-US" sz="4400" dirty="0">
                <a:solidFill>
                  <a:prstClr val="black"/>
                </a:solidFill>
                <a:latin typeface="Berlin Sans FB Demi" panose="020E0802020502020306" pitchFamily="34" charset="0"/>
              </a:rPr>
              <a:t>Personal </a:t>
            </a:r>
            <a:r>
              <a:rPr lang="en-US" sz="4400" dirty="0" smtClean="0">
                <a:solidFill>
                  <a:prstClr val="black"/>
                </a:solidFill>
                <a:latin typeface="Berlin Sans FB Demi" panose="020E0802020502020306" pitchFamily="34" charset="0"/>
              </a:rPr>
              <a:t>Responsibility</a:t>
            </a:r>
          </a:p>
          <a:p>
            <a:pPr lvl="1"/>
            <a:r>
              <a:rPr lang="en-US" sz="4000" b="1" dirty="0">
                <a:solidFill>
                  <a:prstClr val="black"/>
                </a:solidFill>
              </a:rPr>
              <a:t>Why is it difficult to choose good over evil?</a:t>
            </a:r>
          </a:p>
          <a:p>
            <a:pPr marL="457200" lvl="1" indent="0">
              <a:buNone/>
            </a:pPr>
            <a:r>
              <a:rPr lang="en-US" sz="3600" b="1" dirty="0" smtClean="0">
                <a:solidFill>
                  <a:srgbClr val="00B050"/>
                </a:solidFill>
              </a:rPr>
              <a:t>	4</a:t>
            </a:r>
            <a:r>
              <a:rPr lang="en-US" sz="3600" b="1" dirty="0">
                <a:solidFill>
                  <a:srgbClr val="00B050"/>
                </a:solidFill>
              </a:rPr>
              <a:t>.</a:t>
            </a:r>
            <a:r>
              <a:rPr lang="en-US" sz="4000" dirty="0">
                <a:solidFill>
                  <a:prstClr val="black"/>
                </a:solidFill>
                <a:latin typeface="Berlin Sans FB Demi" panose="020E0802020502020306" pitchFamily="34" charset="0"/>
              </a:rPr>
              <a:t> </a:t>
            </a:r>
            <a:r>
              <a:rPr lang="en-US" sz="3900" b="1" dirty="0">
                <a:solidFill>
                  <a:srgbClr val="00B050"/>
                </a:solidFill>
              </a:rPr>
              <a:t>Because it is so much easier to shift the blame 	       	  	    </a:t>
            </a:r>
            <a:r>
              <a:rPr lang="en-US" sz="3900" b="1" dirty="0" smtClean="0">
                <a:solidFill>
                  <a:srgbClr val="00B050"/>
                </a:solidFill>
              </a:rPr>
              <a:t>when </a:t>
            </a:r>
            <a:r>
              <a:rPr lang="en-US" sz="3900" b="1" dirty="0">
                <a:solidFill>
                  <a:srgbClr val="00B050"/>
                </a:solidFill>
              </a:rPr>
              <a:t>we do wrong than it is to accept 	  	  	      	 	    </a:t>
            </a:r>
            <a:r>
              <a:rPr lang="en-US" sz="3900" b="1" dirty="0" smtClean="0">
                <a:solidFill>
                  <a:srgbClr val="00B050"/>
                </a:solidFill>
              </a:rPr>
              <a:t>responsibility </a:t>
            </a:r>
            <a:r>
              <a:rPr lang="en-US" sz="3900" b="1" dirty="0">
                <a:solidFill>
                  <a:srgbClr val="00B050"/>
                </a:solidFill>
              </a:rPr>
              <a:t>for the sin in our life.</a:t>
            </a:r>
          </a:p>
          <a:p>
            <a:pPr lvl="3"/>
            <a:r>
              <a:rPr lang="en-US" sz="3900" b="1" dirty="0"/>
              <a:t>This isn’t new. It has existed from the beginning.</a:t>
            </a:r>
          </a:p>
          <a:p>
            <a:pPr lvl="4"/>
            <a:r>
              <a:rPr lang="en-US" sz="3900" b="1" dirty="0"/>
              <a:t>Adam and Eve- Genesis 3:12-13</a:t>
            </a:r>
          </a:p>
          <a:p>
            <a:pPr lvl="4"/>
            <a:r>
              <a:rPr lang="en-US" sz="3900" b="1" dirty="0"/>
              <a:t>Aaron- Exodus 32:22</a:t>
            </a:r>
          </a:p>
          <a:p>
            <a:pPr lvl="1"/>
            <a:r>
              <a:rPr lang="en-US" sz="3500" b="1" dirty="0" smtClean="0">
                <a:ln>
                  <a:solidFill>
                    <a:schemeClr val="tx1"/>
                  </a:solidFill>
                </a:ln>
                <a:solidFill>
                  <a:srgbClr val="FF0000"/>
                </a:solidFill>
                <a:latin typeface="Arial Black" panose="020B0A04020102020204" pitchFamily="34" charset="0"/>
              </a:rPr>
              <a:t>David </a:t>
            </a:r>
            <a:r>
              <a:rPr lang="en-US" sz="3500" b="1" dirty="0">
                <a:ln>
                  <a:solidFill>
                    <a:schemeClr val="tx1"/>
                  </a:solidFill>
                </a:ln>
                <a:solidFill>
                  <a:srgbClr val="FF0000"/>
                </a:solidFill>
                <a:latin typeface="Arial Black" panose="020B0A04020102020204" pitchFamily="34" charset="0"/>
              </a:rPr>
              <a:t>resisted this and took responsibility- Ps. </a:t>
            </a:r>
            <a:r>
              <a:rPr lang="en-US" sz="3500" b="1" dirty="0" smtClean="0">
                <a:ln>
                  <a:solidFill>
                    <a:schemeClr val="tx1"/>
                  </a:solidFill>
                </a:ln>
                <a:solidFill>
                  <a:srgbClr val="FF0000"/>
                </a:solidFill>
                <a:latin typeface="Arial Black" panose="020B0A04020102020204" pitchFamily="34" charset="0"/>
              </a:rPr>
              <a:t>51</a:t>
            </a:r>
          </a:p>
          <a:p>
            <a:pPr lvl="1"/>
            <a:r>
              <a:rPr lang="en-US" sz="3500" b="1" dirty="0" smtClean="0">
                <a:ln>
                  <a:solidFill>
                    <a:schemeClr val="tx1"/>
                  </a:solidFill>
                </a:ln>
                <a:solidFill>
                  <a:srgbClr val="FF0000"/>
                </a:solidFill>
                <a:latin typeface="Arial Black" panose="020B0A04020102020204" pitchFamily="34" charset="0"/>
              </a:rPr>
              <a:t>We must take responsibility for our sins if we want to make significant changes in our life.</a:t>
            </a:r>
            <a:endParaRPr lang="en-US" sz="3500" b="1" dirty="0" smtClean="0"/>
          </a:p>
        </p:txBody>
      </p:sp>
    </p:spTree>
    <p:extLst>
      <p:ext uri="{BB962C8B-B14F-4D97-AF65-F5344CB8AC3E}">
        <p14:creationId xmlns:p14="http://schemas.microsoft.com/office/powerpoint/2010/main" val="10168061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3395472"/>
            <a:ext cx="12192000" cy="3462528"/>
          </a:xfrm>
          <a:prstGeom prst="rect">
            <a:avLst/>
          </a:prstGeom>
        </p:spPr>
      </p:pic>
      <p:sp>
        <p:nvSpPr>
          <p:cNvPr id="2" name="Title 1"/>
          <p:cNvSpPr>
            <a:spLocks noGrp="1"/>
          </p:cNvSpPr>
          <p:nvPr>
            <p:ph type="title"/>
          </p:nvPr>
        </p:nvSpPr>
        <p:spPr/>
        <p:txBody>
          <a:bodyPr/>
          <a:lstStyle/>
          <a:p>
            <a:r>
              <a:rPr lang="en-US" sz="7200" b="1" dirty="0">
                <a:solidFill>
                  <a:prstClr val="black"/>
                </a:solidFill>
              </a:rPr>
              <a:t>THE DOMINO EFFECT</a:t>
            </a:r>
            <a:endParaRPr lang="en-US" dirty="0"/>
          </a:p>
        </p:txBody>
      </p:sp>
      <p:sp>
        <p:nvSpPr>
          <p:cNvPr id="3" name="Content Placeholder 2"/>
          <p:cNvSpPr>
            <a:spLocks noGrp="1"/>
          </p:cNvSpPr>
          <p:nvPr>
            <p:ph idx="1"/>
          </p:nvPr>
        </p:nvSpPr>
        <p:spPr>
          <a:xfrm>
            <a:off x="0" y="1690688"/>
            <a:ext cx="12192000" cy="5167311"/>
          </a:xfrm>
        </p:spPr>
        <p:txBody>
          <a:bodyPr>
            <a:normAutofit lnSpcReduction="10000"/>
          </a:bodyPr>
          <a:lstStyle/>
          <a:p>
            <a:pPr lvl="0"/>
            <a:r>
              <a:rPr lang="en-US" sz="4400" dirty="0">
                <a:solidFill>
                  <a:prstClr val="black"/>
                </a:solidFill>
                <a:latin typeface="Berlin Sans FB Demi" panose="020E0802020502020306" pitchFamily="34" charset="0"/>
              </a:rPr>
              <a:t>Personal </a:t>
            </a:r>
            <a:r>
              <a:rPr lang="en-US" sz="4400" dirty="0" smtClean="0">
                <a:solidFill>
                  <a:prstClr val="black"/>
                </a:solidFill>
                <a:latin typeface="Berlin Sans FB Demi" panose="020E0802020502020306" pitchFamily="34" charset="0"/>
              </a:rPr>
              <a:t>Responsibility</a:t>
            </a:r>
          </a:p>
          <a:p>
            <a:pPr lvl="1"/>
            <a:r>
              <a:rPr lang="en-US" sz="4000" b="1" dirty="0">
                <a:solidFill>
                  <a:prstClr val="black"/>
                </a:solidFill>
              </a:rPr>
              <a:t>Why is it difficult to choose good over evil</a:t>
            </a:r>
            <a:r>
              <a:rPr lang="en-US" sz="4000" b="1" dirty="0" smtClean="0">
                <a:solidFill>
                  <a:prstClr val="black"/>
                </a:solidFill>
              </a:rPr>
              <a:t>?</a:t>
            </a:r>
          </a:p>
          <a:p>
            <a:pPr marL="914400" lvl="2" indent="0">
              <a:lnSpc>
                <a:spcPct val="100000"/>
              </a:lnSpc>
              <a:spcBef>
                <a:spcPts val="0"/>
              </a:spcBef>
              <a:buNone/>
            </a:pPr>
            <a:r>
              <a:rPr lang="en-US" sz="3600" b="1" dirty="0" smtClean="0">
                <a:solidFill>
                  <a:srgbClr val="00B050"/>
                </a:solidFill>
              </a:rPr>
              <a:t>5. Because we live in a generation that is so ungodly.</a:t>
            </a:r>
          </a:p>
          <a:p>
            <a:pPr lvl="3">
              <a:lnSpc>
                <a:spcPct val="100000"/>
              </a:lnSpc>
              <a:spcBef>
                <a:spcPts val="0"/>
              </a:spcBef>
            </a:pPr>
            <a:r>
              <a:rPr lang="en-US" sz="3400" b="1" dirty="0" smtClean="0"/>
              <a:t>Sin is so prevalent.  Sin is practiced out in the open, without shame and without apology.</a:t>
            </a:r>
          </a:p>
          <a:p>
            <a:pPr lvl="3">
              <a:lnSpc>
                <a:spcPct val="100000"/>
              </a:lnSpc>
              <a:spcBef>
                <a:spcPts val="0"/>
              </a:spcBef>
            </a:pPr>
            <a:r>
              <a:rPr lang="en-US" sz="3400" b="1" dirty="0" smtClean="0"/>
              <a:t>It is so much easier to follow the crowd than it is to be different. </a:t>
            </a:r>
          </a:p>
          <a:p>
            <a:pPr lvl="3">
              <a:lnSpc>
                <a:spcPct val="100000"/>
              </a:lnSpc>
              <a:spcBef>
                <a:spcPts val="0"/>
              </a:spcBef>
            </a:pPr>
            <a:r>
              <a:rPr lang="en-US" sz="3400" b="1" dirty="0" smtClean="0"/>
              <a:t>I am thankful for Noah- </a:t>
            </a:r>
            <a:r>
              <a:rPr lang="en-US" sz="3400" b="1" dirty="0" smtClean="0">
                <a:solidFill>
                  <a:srgbClr val="0070C0"/>
                </a:solidFill>
              </a:rPr>
              <a:t>Genesis 6:9</a:t>
            </a:r>
          </a:p>
          <a:p>
            <a:pPr lvl="3">
              <a:lnSpc>
                <a:spcPct val="100000"/>
              </a:lnSpc>
              <a:spcBef>
                <a:spcPts val="0"/>
              </a:spcBef>
            </a:pPr>
            <a:r>
              <a:rPr lang="en-US" sz="3400" b="1" dirty="0" smtClean="0">
                <a:ln>
                  <a:solidFill>
                    <a:schemeClr val="tx1"/>
                  </a:solidFill>
                </a:ln>
                <a:solidFill>
                  <a:srgbClr val="FF0000"/>
                </a:solidFill>
                <a:latin typeface="Arial Black" panose="020B0A04020102020204" pitchFamily="34" charset="0"/>
              </a:rPr>
              <a:t>Decide now to choose right over wrong-  I Thessalonians 5:21-22</a:t>
            </a:r>
            <a:endParaRPr lang="en-US" sz="3400" b="1" dirty="0">
              <a:ln>
                <a:solidFill>
                  <a:schemeClr val="tx1"/>
                </a:solidFill>
              </a:ln>
              <a:solidFill>
                <a:srgbClr val="FF0000"/>
              </a:solidFill>
              <a:latin typeface="Arial Black" panose="020B0A04020102020204" pitchFamily="34" charset="0"/>
            </a:endParaRPr>
          </a:p>
        </p:txBody>
      </p:sp>
    </p:spTree>
    <p:extLst>
      <p:ext uri="{BB962C8B-B14F-4D97-AF65-F5344CB8AC3E}">
        <p14:creationId xmlns:p14="http://schemas.microsoft.com/office/powerpoint/2010/main" val="41643733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3395472"/>
            <a:ext cx="12192000" cy="3462528"/>
          </a:xfrm>
          <a:prstGeom prst="rect">
            <a:avLst/>
          </a:prstGeom>
        </p:spPr>
      </p:pic>
      <p:sp>
        <p:nvSpPr>
          <p:cNvPr id="2" name="Title 1"/>
          <p:cNvSpPr>
            <a:spLocks noGrp="1"/>
          </p:cNvSpPr>
          <p:nvPr>
            <p:ph type="title"/>
          </p:nvPr>
        </p:nvSpPr>
        <p:spPr/>
        <p:txBody>
          <a:bodyPr/>
          <a:lstStyle/>
          <a:p>
            <a:r>
              <a:rPr lang="en-US" sz="7200" b="1" dirty="0">
                <a:solidFill>
                  <a:prstClr val="black"/>
                </a:solidFill>
              </a:rPr>
              <a:t>THE DOMINO EFFECT</a:t>
            </a:r>
            <a:endParaRPr lang="en-US" dirty="0"/>
          </a:p>
        </p:txBody>
      </p:sp>
      <p:sp>
        <p:nvSpPr>
          <p:cNvPr id="3" name="Content Placeholder 2"/>
          <p:cNvSpPr>
            <a:spLocks noGrp="1"/>
          </p:cNvSpPr>
          <p:nvPr>
            <p:ph idx="1"/>
          </p:nvPr>
        </p:nvSpPr>
        <p:spPr>
          <a:xfrm>
            <a:off x="578224" y="1411940"/>
            <a:ext cx="10775576" cy="5446060"/>
          </a:xfrm>
        </p:spPr>
        <p:txBody>
          <a:bodyPr>
            <a:normAutofit/>
          </a:bodyPr>
          <a:lstStyle/>
          <a:p>
            <a:pPr lvl="0"/>
            <a:r>
              <a:rPr lang="en-US" sz="4400" dirty="0">
                <a:solidFill>
                  <a:prstClr val="black"/>
                </a:solidFill>
                <a:latin typeface="Berlin Sans FB Demi" panose="020E0802020502020306" pitchFamily="34" charset="0"/>
              </a:rPr>
              <a:t>Personal </a:t>
            </a:r>
            <a:r>
              <a:rPr lang="en-US" sz="4400" dirty="0" smtClean="0">
                <a:solidFill>
                  <a:prstClr val="black"/>
                </a:solidFill>
                <a:latin typeface="Berlin Sans FB Demi" panose="020E0802020502020306" pitchFamily="34" charset="0"/>
              </a:rPr>
              <a:t>Responsibility</a:t>
            </a:r>
          </a:p>
          <a:p>
            <a:pPr lvl="1"/>
            <a:r>
              <a:rPr lang="en-US" sz="4000" dirty="0" smtClean="0">
                <a:solidFill>
                  <a:prstClr val="black"/>
                </a:solidFill>
                <a:latin typeface="Berlin Sans FB Demi" panose="020E0802020502020306" pitchFamily="34" charset="0"/>
              </a:rPr>
              <a:t>Choosing excellence over mediocrity</a:t>
            </a:r>
          </a:p>
          <a:p>
            <a:pPr lvl="1"/>
            <a:r>
              <a:rPr lang="en-US" sz="4000" b="1" dirty="0" smtClean="0">
                <a:solidFill>
                  <a:srgbClr val="0070C0"/>
                </a:solidFill>
              </a:rPr>
              <a:t>Philippians 1:9-10- </a:t>
            </a:r>
            <a:r>
              <a:rPr lang="en-US" sz="4000" b="1" dirty="0" smtClean="0"/>
              <a:t>Paul’s prayer was for these Christians to choose excellence. </a:t>
            </a:r>
          </a:p>
          <a:p>
            <a:pPr lvl="1"/>
            <a:r>
              <a:rPr lang="en-US" sz="4000" b="1" dirty="0" smtClean="0">
                <a:solidFill>
                  <a:srgbClr val="FF0000"/>
                </a:solidFill>
              </a:rPr>
              <a:t>“Good people with enormous potential often fail to do great things, not because they lack the ability but because they have settled for good enough when something much better is possible.”</a:t>
            </a:r>
            <a:endParaRPr lang="en-US" sz="4000" b="1" dirty="0">
              <a:solidFill>
                <a:srgbClr val="FF0000"/>
              </a:solidFill>
            </a:endParaRPr>
          </a:p>
          <a:p>
            <a:endParaRPr lang="en-US" dirty="0"/>
          </a:p>
        </p:txBody>
      </p:sp>
    </p:spTree>
    <p:extLst>
      <p:ext uri="{BB962C8B-B14F-4D97-AF65-F5344CB8AC3E}">
        <p14:creationId xmlns:p14="http://schemas.microsoft.com/office/powerpoint/2010/main" val="36967419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3395472"/>
            <a:ext cx="12192000" cy="3462528"/>
          </a:xfrm>
          <a:prstGeom prst="rect">
            <a:avLst/>
          </a:prstGeom>
        </p:spPr>
      </p:pic>
      <p:sp>
        <p:nvSpPr>
          <p:cNvPr id="2" name="Title 1"/>
          <p:cNvSpPr>
            <a:spLocks noGrp="1"/>
          </p:cNvSpPr>
          <p:nvPr>
            <p:ph type="title"/>
          </p:nvPr>
        </p:nvSpPr>
        <p:spPr/>
        <p:txBody>
          <a:bodyPr/>
          <a:lstStyle/>
          <a:p>
            <a:r>
              <a:rPr lang="en-US" sz="7200" b="1" dirty="0">
                <a:solidFill>
                  <a:prstClr val="black"/>
                </a:solidFill>
              </a:rPr>
              <a:t>THE DOMINO EFFECT</a:t>
            </a:r>
            <a:endParaRPr lang="en-US" dirty="0"/>
          </a:p>
        </p:txBody>
      </p:sp>
      <p:sp>
        <p:nvSpPr>
          <p:cNvPr id="3" name="Content Placeholder 2"/>
          <p:cNvSpPr>
            <a:spLocks noGrp="1"/>
          </p:cNvSpPr>
          <p:nvPr>
            <p:ph idx="1"/>
          </p:nvPr>
        </p:nvSpPr>
        <p:spPr>
          <a:xfrm>
            <a:off x="215152" y="1583577"/>
            <a:ext cx="11564471" cy="5139951"/>
          </a:xfrm>
        </p:spPr>
        <p:txBody>
          <a:bodyPr>
            <a:normAutofit lnSpcReduction="10000"/>
          </a:bodyPr>
          <a:lstStyle/>
          <a:p>
            <a:r>
              <a:rPr lang="en-US" sz="4400" dirty="0" smtClean="0">
                <a:latin typeface="Berlin Sans FB Demi" panose="020E0802020502020306" pitchFamily="34" charset="0"/>
              </a:rPr>
              <a:t>God’s Way Versus Our Way</a:t>
            </a:r>
            <a:endParaRPr lang="en-US" sz="3600" dirty="0" smtClean="0">
              <a:latin typeface="Berlin Sans FB Demi" panose="020E0802020502020306" pitchFamily="34" charset="0"/>
            </a:endParaRPr>
          </a:p>
          <a:p>
            <a:pPr lvl="1"/>
            <a:r>
              <a:rPr lang="en-US" sz="4000" b="1" dirty="0" smtClean="0">
                <a:latin typeface="Bell MT" panose="02020503060305020303" pitchFamily="18" charset="0"/>
              </a:rPr>
              <a:t>Christian people struggle with what they know and what they do regardless of age and maturity.</a:t>
            </a:r>
          </a:p>
          <a:p>
            <a:pPr lvl="2"/>
            <a:r>
              <a:rPr lang="en-US" sz="3600" b="1" dirty="0" smtClean="0">
                <a:solidFill>
                  <a:srgbClr val="00B050"/>
                </a:solidFill>
                <a:latin typeface="Arial Unicode MS" panose="020B0604020202020204" pitchFamily="34" charset="-128"/>
                <a:ea typeface="Arial Unicode MS" panose="020B0604020202020204" pitchFamily="34" charset="-128"/>
                <a:cs typeface="Arial Unicode MS" panose="020B0604020202020204" pitchFamily="34" charset="-128"/>
              </a:rPr>
              <a:t>Some adults struggle with substance abuse.</a:t>
            </a:r>
          </a:p>
          <a:p>
            <a:pPr lvl="2"/>
            <a:r>
              <a:rPr lang="en-US" sz="3600" b="1" dirty="0" smtClean="0">
                <a:solidFill>
                  <a:srgbClr val="7030A0"/>
                </a:solidFill>
                <a:latin typeface="Arial Unicode MS" panose="020B0604020202020204" pitchFamily="34" charset="-128"/>
                <a:ea typeface="Arial Unicode MS" panose="020B0604020202020204" pitchFamily="34" charset="-128"/>
                <a:cs typeface="Arial Unicode MS" panose="020B0604020202020204" pitchFamily="34" charset="-128"/>
              </a:rPr>
              <a:t>Some church leaders are guilty of sexual misconduct or questionable financial practices.</a:t>
            </a:r>
          </a:p>
          <a:p>
            <a:pPr lvl="2"/>
            <a:r>
              <a:rPr lang="en-US" sz="3600" b="1" dirty="0" smtClean="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Some preachers, deacons, and elders wrestle with sinful habits relating to their conduct or character. </a:t>
            </a:r>
          </a:p>
          <a:p>
            <a:pPr lvl="2"/>
            <a:r>
              <a:rPr lang="en-US" sz="3600" b="1" dirty="0"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Four areas of concern when making decisions. </a:t>
            </a:r>
          </a:p>
        </p:txBody>
      </p:sp>
    </p:spTree>
    <p:extLst>
      <p:ext uri="{BB962C8B-B14F-4D97-AF65-F5344CB8AC3E}">
        <p14:creationId xmlns:p14="http://schemas.microsoft.com/office/powerpoint/2010/main" val="3928404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up)">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3383280"/>
            <a:ext cx="12192000" cy="3474720"/>
          </a:xfrm>
          <a:prstGeom prst="rect">
            <a:avLst/>
          </a:prstGeom>
        </p:spPr>
      </p:pic>
      <p:sp>
        <p:nvSpPr>
          <p:cNvPr id="2" name="Title 1"/>
          <p:cNvSpPr>
            <a:spLocks noGrp="1"/>
          </p:cNvSpPr>
          <p:nvPr>
            <p:ph type="title"/>
          </p:nvPr>
        </p:nvSpPr>
        <p:spPr/>
        <p:txBody>
          <a:bodyPr/>
          <a:lstStyle/>
          <a:p>
            <a:r>
              <a:rPr lang="en-US" sz="7200" b="1" dirty="0">
                <a:solidFill>
                  <a:prstClr val="black"/>
                </a:solidFill>
              </a:rPr>
              <a:t>THE DOMINO EFFECT</a:t>
            </a:r>
            <a:endParaRPr lang="en-US" dirty="0"/>
          </a:p>
        </p:txBody>
      </p:sp>
      <p:sp>
        <p:nvSpPr>
          <p:cNvPr id="3" name="Content Placeholder 2"/>
          <p:cNvSpPr>
            <a:spLocks noGrp="1"/>
          </p:cNvSpPr>
          <p:nvPr>
            <p:ph idx="1"/>
          </p:nvPr>
        </p:nvSpPr>
        <p:spPr/>
        <p:txBody>
          <a:bodyPr>
            <a:normAutofit/>
          </a:bodyPr>
          <a:lstStyle/>
          <a:p>
            <a:r>
              <a:rPr lang="en-US" sz="4400" dirty="0" smtClean="0">
                <a:latin typeface="Arial Black" panose="020B0A04020102020204" pitchFamily="34" charset="0"/>
              </a:rPr>
              <a:t>Just as </a:t>
            </a:r>
            <a:r>
              <a:rPr lang="en-US" sz="4400" b="1" u="sng" dirty="0" smtClean="0">
                <a:latin typeface="Arial Black" panose="020B0A04020102020204" pitchFamily="34" charset="0"/>
              </a:rPr>
              <a:t>ONE</a:t>
            </a:r>
            <a:r>
              <a:rPr lang="en-US" sz="4400" dirty="0" smtClean="0">
                <a:latin typeface="Arial Black" panose="020B0A04020102020204" pitchFamily="34" charset="0"/>
              </a:rPr>
              <a:t> domino in a line can start a chain reaction, so </a:t>
            </a:r>
            <a:r>
              <a:rPr lang="en-US" sz="4400" b="1" u="sng" dirty="0" smtClean="0">
                <a:latin typeface="Arial Black" panose="020B0A04020102020204" pitchFamily="34" charset="0"/>
              </a:rPr>
              <a:t>ONE</a:t>
            </a:r>
            <a:r>
              <a:rPr lang="en-US" sz="4400" dirty="0" smtClean="0">
                <a:latin typeface="Arial Black" panose="020B0A04020102020204" pitchFamily="34" charset="0"/>
              </a:rPr>
              <a:t> decision in life can be crucial!!!</a:t>
            </a:r>
          </a:p>
          <a:p>
            <a:r>
              <a:rPr lang="en-US" sz="4400" dirty="0" smtClean="0">
                <a:ln>
                  <a:solidFill>
                    <a:schemeClr val="tx1"/>
                  </a:solidFill>
                </a:ln>
                <a:solidFill>
                  <a:srgbClr val="C00000"/>
                </a:solidFill>
                <a:latin typeface="Arial Black" panose="020B0A04020102020204" pitchFamily="34" charset="0"/>
              </a:rPr>
              <a:t>The first domino in our life should be the </a:t>
            </a:r>
            <a:r>
              <a:rPr lang="en-US" sz="4400" u="sng" dirty="0" smtClean="0">
                <a:ln>
                  <a:solidFill>
                    <a:schemeClr val="tx1"/>
                  </a:solidFill>
                </a:ln>
                <a:solidFill>
                  <a:srgbClr val="C00000"/>
                </a:solidFill>
                <a:latin typeface="Arial Black" panose="020B0A04020102020204" pitchFamily="34" charset="0"/>
              </a:rPr>
              <a:t>WORD OF GOD</a:t>
            </a:r>
            <a:r>
              <a:rPr lang="en-US" sz="4400" dirty="0" smtClean="0">
                <a:ln>
                  <a:solidFill>
                    <a:schemeClr val="tx1"/>
                  </a:solidFill>
                </a:ln>
                <a:solidFill>
                  <a:srgbClr val="C00000"/>
                </a:solidFill>
                <a:latin typeface="Arial Black" panose="020B0A04020102020204" pitchFamily="34" charset="0"/>
              </a:rPr>
              <a:t>.</a:t>
            </a:r>
          </a:p>
          <a:p>
            <a:r>
              <a:rPr lang="en-US" sz="4400" dirty="0" smtClean="0">
                <a:ln>
                  <a:solidFill>
                    <a:schemeClr val="tx1"/>
                  </a:solidFill>
                </a:ln>
                <a:solidFill>
                  <a:schemeClr val="accent1">
                    <a:lumMod val="75000"/>
                  </a:schemeClr>
                </a:solidFill>
                <a:latin typeface="Arial Black" panose="020B0A04020102020204" pitchFamily="34" charset="0"/>
              </a:rPr>
              <a:t>IT ALL STARTS THERE. </a:t>
            </a:r>
            <a:endParaRPr lang="en-US" sz="4400" dirty="0">
              <a:ln>
                <a:solidFill>
                  <a:schemeClr val="tx1"/>
                </a:solidFill>
              </a:ln>
              <a:solidFill>
                <a:schemeClr val="accent1">
                  <a:lumMod val="75000"/>
                </a:schemeClr>
              </a:solidFill>
              <a:latin typeface="Arial Black" panose="020B0A04020102020204" pitchFamily="34" charset="0"/>
            </a:endParaRPr>
          </a:p>
        </p:txBody>
      </p:sp>
    </p:spTree>
    <p:extLst>
      <p:ext uri="{BB962C8B-B14F-4D97-AF65-F5344CB8AC3E}">
        <p14:creationId xmlns:p14="http://schemas.microsoft.com/office/powerpoint/2010/main" val="1951500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3378384"/>
            <a:ext cx="12192000" cy="3462528"/>
          </a:xfrm>
          <a:prstGeom prst="rect">
            <a:avLst/>
          </a:prstGeom>
        </p:spPr>
      </p:pic>
      <p:sp>
        <p:nvSpPr>
          <p:cNvPr id="2" name="Title 1"/>
          <p:cNvSpPr>
            <a:spLocks noGrp="1"/>
          </p:cNvSpPr>
          <p:nvPr>
            <p:ph type="title"/>
          </p:nvPr>
        </p:nvSpPr>
        <p:spPr/>
        <p:txBody>
          <a:bodyPr/>
          <a:lstStyle/>
          <a:p>
            <a:r>
              <a:rPr lang="en-US" sz="7200" b="1" dirty="0">
                <a:solidFill>
                  <a:prstClr val="black"/>
                </a:solidFill>
              </a:rPr>
              <a:t>THE DOMINO EFFECT</a:t>
            </a:r>
            <a:endParaRPr lang="en-US" dirty="0"/>
          </a:p>
        </p:txBody>
      </p:sp>
      <p:sp>
        <p:nvSpPr>
          <p:cNvPr id="3" name="Content Placeholder 2"/>
          <p:cNvSpPr>
            <a:spLocks noGrp="1"/>
          </p:cNvSpPr>
          <p:nvPr>
            <p:ph idx="1"/>
          </p:nvPr>
        </p:nvSpPr>
        <p:spPr>
          <a:xfrm>
            <a:off x="174812" y="1425388"/>
            <a:ext cx="11860306" cy="5415524"/>
          </a:xfrm>
        </p:spPr>
        <p:txBody>
          <a:bodyPr>
            <a:normAutofit fontScale="92500"/>
          </a:bodyPr>
          <a:lstStyle/>
          <a:p>
            <a:pPr lvl="0"/>
            <a:r>
              <a:rPr lang="en-US" sz="4400" dirty="0">
                <a:solidFill>
                  <a:prstClr val="black"/>
                </a:solidFill>
                <a:latin typeface="Berlin Sans FB Demi" panose="020E0802020502020306" pitchFamily="34" charset="0"/>
              </a:rPr>
              <a:t>God’s Way Versus Our </a:t>
            </a:r>
            <a:r>
              <a:rPr lang="en-US" sz="4400" dirty="0" smtClean="0">
                <a:solidFill>
                  <a:prstClr val="black"/>
                </a:solidFill>
                <a:latin typeface="Berlin Sans FB Demi" panose="020E0802020502020306" pitchFamily="34" charset="0"/>
              </a:rPr>
              <a:t>Way</a:t>
            </a:r>
          </a:p>
          <a:p>
            <a:pPr lvl="1"/>
            <a:r>
              <a:rPr lang="en-US" sz="5800" b="1" dirty="0" smtClean="0">
                <a:solidFill>
                  <a:srgbClr val="C00000"/>
                </a:solidFill>
                <a:latin typeface="Bell MT" panose="02020503060305020303" pitchFamily="18" charset="0"/>
                <a:ea typeface="Arial Unicode MS" panose="020B0604020202020204" pitchFamily="34" charset="-128"/>
                <a:cs typeface="Arial Unicode MS" panose="020B0604020202020204" pitchFamily="34" charset="-128"/>
              </a:rPr>
              <a:t>Pursuing our personal desires.</a:t>
            </a:r>
          </a:p>
          <a:p>
            <a:pPr lvl="2"/>
            <a:r>
              <a:rPr lang="en-US" sz="3600" b="1" dirty="0" smtClean="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Sadly, it is possible to know a lot about the Bible without allowing that knowledge to have an impact on the way you live or the decisions that you make. </a:t>
            </a:r>
          </a:p>
          <a:p>
            <a:pPr lvl="2"/>
            <a:r>
              <a:rPr lang="en-US" sz="3600" b="1" dirty="0" smtClean="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Often, instead of following God’s Word, some Christians make decisions based on their personal desires.</a:t>
            </a:r>
          </a:p>
          <a:p>
            <a:pPr lvl="2"/>
            <a:r>
              <a:rPr lang="en-US" sz="3600" b="1" dirty="0" smtClean="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Paul talks about such people in</a:t>
            </a:r>
            <a:r>
              <a:rPr lang="en-US" sz="3600" dirty="0" smtClean="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3600" b="1" dirty="0" smtClean="0">
                <a:ln>
                  <a:solidFill>
                    <a:schemeClr val="tx1"/>
                  </a:solidFill>
                </a:ln>
                <a:solidFill>
                  <a:srgbClr val="00B050"/>
                </a:solidFill>
                <a:latin typeface="Arial Unicode MS" panose="020B0604020202020204" pitchFamily="34" charset="-128"/>
                <a:ea typeface="Arial Unicode MS" panose="020B0604020202020204" pitchFamily="34" charset="-128"/>
                <a:cs typeface="Arial Unicode MS" panose="020B0604020202020204" pitchFamily="34" charset="-128"/>
              </a:rPr>
              <a:t>Philippians 3:18-19.</a:t>
            </a:r>
          </a:p>
          <a:p>
            <a:pPr lvl="2"/>
            <a:r>
              <a:rPr lang="en-US" sz="3600" b="1" dirty="0" smtClean="0">
                <a:ln>
                  <a:solidFill>
                    <a:schemeClr val="tx1"/>
                  </a:solidFill>
                </a:ln>
                <a:solidFill>
                  <a:srgbClr val="00B0F0"/>
                </a:solidFill>
                <a:latin typeface="Arial Unicode MS" panose="020B0604020202020204" pitchFamily="34" charset="-128"/>
                <a:ea typeface="Arial Unicode MS" panose="020B0604020202020204" pitchFamily="34" charset="-128"/>
                <a:cs typeface="Arial Unicode MS" panose="020B0604020202020204" pitchFamily="34" charset="-128"/>
              </a:rPr>
              <a:t>The world seems to have accepted the hedonistic idea that pleasure is the highest good and proper aim of man.</a:t>
            </a:r>
            <a:endParaRPr lang="en-US" sz="3600" b="1" dirty="0">
              <a:ln>
                <a:solidFill>
                  <a:schemeClr val="tx1"/>
                </a:solidFill>
              </a:ln>
              <a:solidFill>
                <a:srgbClr val="00B0F0"/>
              </a:solidFill>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US" b="1" dirty="0">
              <a:ln>
                <a:solidFill>
                  <a:schemeClr val="tx1"/>
                </a:solidFill>
              </a:ln>
              <a:solidFill>
                <a:srgbClr val="FFFF00"/>
              </a:solidFill>
            </a:endParaRPr>
          </a:p>
        </p:txBody>
      </p:sp>
    </p:spTree>
    <p:extLst>
      <p:ext uri="{BB962C8B-B14F-4D97-AF65-F5344CB8AC3E}">
        <p14:creationId xmlns:p14="http://schemas.microsoft.com/office/powerpoint/2010/main" val="1044985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 calcmode="lin" valueType="num">
                                      <p:cBhvr>
                                        <p:cTn id="12"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wipe(left)">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3395472"/>
            <a:ext cx="12192000" cy="3462528"/>
          </a:xfrm>
          <a:prstGeom prst="rect">
            <a:avLst/>
          </a:prstGeom>
        </p:spPr>
      </p:pic>
      <p:sp>
        <p:nvSpPr>
          <p:cNvPr id="2" name="Title 1"/>
          <p:cNvSpPr>
            <a:spLocks noGrp="1"/>
          </p:cNvSpPr>
          <p:nvPr>
            <p:ph type="title"/>
          </p:nvPr>
        </p:nvSpPr>
        <p:spPr/>
        <p:txBody>
          <a:bodyPr/>
          <a:lstStyle/>
          <a:p>
            <a:r>
              <a:rPr lang="en-US" sz="7200" b="1" dirty="0">
                <a:solidFill>
                  <a:prstClr val="black"/>
                </a:solidFill>
              </a:rPr>
              <a:t>THE DOMINO EFFECT</a:t>
            </a:r>
            <a:endParaRPr lang="en-US" dirty="0"/>
          </a:p>
        </p:txBody>
      </p:sp>
      <p:sp>
        <p:nvSpPr>
          <p:cNvPr id="3" name="Content Placeholder 2"/>
          <p:cNvSpPr>
            <a:spLocks noGrp="1"/>
          </p:cNvSpPr>
          <p:nvPr>
            <p:ph idx="1"/>
          </p:nvPr>
        </p:nvSpPr>
        <p:spPr>
          <a:xfrm>
            <a:off x="107576" y="1452282"/>
            <a:ext cx="11981330" cy="5405718"/>
          </a:xfrm>
        </p:spPr>
        <p:txBody>
          <a:bodyPr>
            <a:normAutofit lnSpcReduction="10000"/>
          </a:bodyPr>
          <a:lstStyle/>
          <a:p>
            <a:pPr lvl="0"/>
            <a:r>
              <a:rPr lang="en-US" sz="4400" dirty="0">
                <a:solidFill>
                  <a:prstClr val="black"/>
                </a:solidFill>
                <a:latin typeface="Berlin Sans FB Demi" panose="020E0802020502020306" pitchFamily="34" charset="0"/>
              </a:rPr>
              <a:t>God’s Way Versus Our </a:t>
            </a:r>
            <a:r>
              <a:rPr lang="en-US" sz="4400" dirty="0" smtClean="0">
                <a:solidFill>
                  <a:prstClr val="black"/>
                </a:solidFill>
                <a:latin typeface="Berlin Sans FB Demi" panose="020E0802020502020306" pitchFamily="34" charset="0"/>
              </a:rPr>
              <a:t>Way</a:t>
            </a:r>
          </a:p>
          <a:p>
            <a:pPr lvl="1"/>
            <a:r>
              <a:rPr lang="en-US" sz="4800" b="1" dirty="0" smtClean="0">
                <a:solidFill>
                  <a:srgbClr val="C00000"/>
                </a:solidFill>
                <a:latin typeface="Bell MT" panose="02020503060305020303" pitchFamily="18" charset="0"/>
                <a:ea typeface="Arial Unicode MS" panose="020B0604020202020204" pitchFamily="34" charset="-128"/>
                <a:cs typeface="Arial Unicode MS" panose="020B0604020202020204" pitchFamily="34" charset="-128"/>
              </a:rPr>
              <a:t>Conforming With the Crowd</a:t>
            </a:r>
          </a:p>
          <a:p>
            <a:pPr lvl="2"/>
            <a:r>
              <a:rPr lang="en-US" sz="3600" b="1" dirty="0" smtClean="0">
                <a:latin typeface="Arial Unicode MS" panose="020B0604020202020204" pitchFamily="34" charset="-128"/>
                <a:ea typeface="Arial Unicode MS" panose="020B0604020202020204" pitchFamily="34" charset="-128"/>
                <a:cs typeface="Arial Unicode MS" panose="020B0604020202020204" pitchFamily="34" charset="-128"/>
              </a:rPr>
              <a:t>Instead of following the Bible, some Christians follow the crowd (majority).</a:t>
            </a:r>
          </a:p>
          <a:p>
            <a:pPr lvl="2"/>
            <a:r>
              <a:rPr lang="en-US" sz="3600" b="1" dirty="0" smtClean="0">
                <a:latin typeface="Arial Unicode MS" panose="020B0604020202020204" pitchFamily="34" charset="-128"/>
                <a:ea typeface="Arial Unicode MS" panose="020B0604020202020204" pitchFamily="34" charset="-128"/>
                <a:cs typeface="Arial Unicode MS" panose="020B0604020202020204" pitchFamily="34" charset="-128"/>
              </a:rPr>
              <a:t>The majority can be, and often is, </a:t>
            </a:r>
            <a:r>
              <a:rPr lang="en-US" sz="3600" b="1" u="sng" dirty="0" smtClean="0">
                <a:latin typeface="Arial Unicode MS" panose="020B0604020202020204" pitchFamily="34" charset="-128"/>
                <a:ea typeface="Arial Unicode MS" panose="020B0604020202020204" pitchFamily="34" charset="-128"/>
                <a:cs typeface="Arial Unicode MS" panose="020B0604020202020204" pitchFamily="34" charset="-128"/>
              </a:rPr>
              <a:t>WRONG</a:t>
            </a:r>
            <a:r>
              <a:rPr lang="en-US" sz="3600" b="1" dirty="0" smtClean="0">
                <a:latin typeface="Arial Unicode MS" panose="020B0604020202020204" pitchFamily="34" charset="-128"/>
                <a:ea typeface="Arial Unicode MS" panose="020B0604020202020204" pitchFamily="34" charset="-128"/>
                <a:cs typeface="Arial Unicode MS" panose="020B0604020202020204" pitchFamily="34" charset="-128"/>
              </a:rPr>
              <a:t>!!!!  </a:t>
            </a:r>
            <a:endParaRPr lang="en-US" sz="3600" b="1" dirty="0">
              <a:latin typeface="Arial Unicode MS" panose="020B0604020202020204" pitchFamily="34" charset="-128"/>
              <a:ea typeface="Arial Unicode MS" panose="020B0604020202020204" pitchFamily="34" charset="-128"/>
              <a:cs typeface="Arial Unicode MS" panose="020B0604020202020204" pitchFamily="34" charset="-128"/>
            </a:endParaRPr>
          </a:p>
          <a:p>
            <a:pPr lvl="3"/>
            <a:r>
              <a:rPr lang="en-US" sz="3400" b="1" dirty="0" smtClean="0">
                <a:latin typeface="Arial Unicode MS" panose="020B0604020202020204" pitchFamily="34" charset="-128"/>
                <a:ea typeface="Arial Unicode MS" panose="020B0604020202020204" pitchFamily="34" charset="-128"/>
                <a:cs typeface="Arial Unicode MS" panose="020B0604020202020204" pitchFamily="34" charset="-128"/>
              </a:rPr>
              <a:t>Aaron and the crowd- Exodus 32:1.</a:t>
            </a:r>
          </a:p>
          <a:p>
            <a:pPr lvl="3"/>
            <a:r>
              <a:rPr lang="en-US" sz="3400" b="1" dirty="0" smtClean="0">
                <a:latin typeface="Arial Unicode MS" panose="020B0604020202020204" pitchFamily="34" charset="-128"/>
                <a:ea typeface="Arial Unicode MS" panose="020B0604020202020204" pitchFamily="34" charset="-128"/>
                <a:cs typeface="Arial Unicode MS" panose="020B0604020202020204" pitchFamily="34" charset="-128"/>
              </a:rPr>
              <a:t>Crowd crucified Jesus- Mark 15:14-15.</a:t>
            </a:r>
          </a:p>
          <a:p>
            <a:pPr lvl="3"/>
            <a:r>
              <a:rPr lang="en-US" sz="3400" b="1" dirty="0">
                <a:latin typeface="Arial Unicode MS" panose="020B0604020202020204" pitchFamily="34" charset="-128"/>
                <a:ea typeface="Arial Unicode MS" panose="020B0604020202020204" pitchFamily="34" charset="-128"/>
                <a:cs typeface="Arial Unicode MS" panose="020B0604020202020204" pitchFamily="34" charset="-128"/>
              </a:rPr>
              <a:t>2</a:t>
            </a:r>
            <a:r>
              <a:rPr lang="en-US" sz="3400" b="1" dirty="0" smtClean="0">
                <a:latin typeface="Arial Unicode MS" panose="020B0604020202020204" pitchFamily="34" charset="-128"/>
                <a:ea typeface="Arial Unicode MS" panose="020B0604020202020204" pitchFamily="34" charset="-128"/>
                <a:cs typeface="Arial Unicode MS" panose="020B0604020202020204" pitchFamily="34" charset="-128"/>
              </a:rPr>
              <a:t> texts to remember- Matthew 7:13 and Exodus 23:2.</a:t>
            </a:r>
          </a:p>
          <a:p>
            <a:pPr lvl="3"/>
            <a:r>
              <a:rPr lang="en-US" sz="3400" b="1" dirty="0" smtClean="0">
                <a:ln>
                  <a:solidFill>
                    <a:srgbClr val="002060"/>
                  </a:solidFill>
                </a:ln>
                <a:solidFill>
                  <a:srgbClr val="00B0F0"/>
                </a:solidFill>
                <a:latin typeface="Arial Unicode MS" panose="020B0604020202020204" pitchFamily="34" charset="-128"/>
                <a:ea typeface="Arial Unicode MS" panose="020B0604020202020204" pitchFamily="34" charset="-128"/>
                <a:cs typeface="Arial Unicode MS" panose="020B0604020202020204" pitchFamily="34" charset="-128"/>
              </a:rPr>
              <a:t>Easier to follow the crowd than to have the moral courage to stand against it.  </a:t>
            </a:r>
            <a:endParaRPr lang="en-US" sz="3400" b="1" dirty="0">
              <a:ln>
                <a:solidFill>
                  <a:srgbClr val="002060"/>
                </a:solidFill>
              </a:ln>
              <a:solidFill>
                <a:srgbClr val="00B0F0"/>
              </a:solidFill>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US" dirty="0"/>
          </a:p>
        </p:txBody>
      </p:sp>
    </p:spTree>
    <p:extLst>
      <p:ext uri="{BB962C8B-B14F-4D97-AF65-F5344CB8AC3E}">
        <p14:creationId xmlns:p14="http://schemas.microsoft.com/office/powerpoint/2010/main" val="263190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p:cTn id="14"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17" dur="1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calcmode="lin" valueType="num">
                                      <p:cBhvr additive="base">
                                        <p:cTn id="2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 calcmode="lin" valueType="num">
                                      <p:cBhvr additive="base">
                                        <p:cTn id="26"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 calcmode="lin" valueType="num">
                                      <p:cBhvr additive="base">
                                        <p:cTn id="30"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randombar(horizontal)">
                                      <p:cBhvr>
                                        <p:cTn id="3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3395472"/>
            <a:ext cx="12192000" cy="3462528"/>
          </a:xfrm>
          <a:prstGeom prst="rect">
            <a:avLst/>
          </a:prstGeom>
        </p:spPr>
      </p:pic>
      <p:sp>
        <p:nvSpPr>
          <p:cNvPr id="2" name="Title 1"/>
          <p:cNvSpPr>
            <a:spLocks noGrp="1"/>
          </p:cNvSpPr>
          <p:nvPr>
            <p:ph type="title"/>
          </p:nvPr>
        </p:nvSpPr>
        <p:spPr/>
        <p:txBody>
          <a:bodyPr/>
          <a:lstStyle/>
          <a:p>
            <a:r>
              <a:rPr lang="en-US" sz="7200" b="1" dirty="0">
                <a:solidFill>
                  <a:prstClr val="black"/>
                </a:solidFill>
              </a:rPr>
              <a:t>THE DOMINO EFFECT</a:t>
            </a:r>
            <a:endParaRPr lang="en-US" dirty="0"/>
          </a:p>
        </p:txBody>
      </p:sp>
      <p:sp>
        <p:nvSpPr>
          <p:cNvPr id="3" name="Content Placeholder 2"/>
          <p:cNvSpPr>
            <a:spLocks noGrp="1"/>
          </p:cNvSpPr>
          <p:nvPr>
            <p:ph idx="1"/>
          </p:nvPr>
        </p:nvSpPr>
        <p:spPr>
          <a:xfrm>
            <a:off x="94129" y="1492624"/>
            <a:ext cx="11981330" cy="5230905"/>
          </a:xfrm>
        </p:spPr>
        <p:txBody>
          <a:bodyPr/>
          <a:lstStyle/>
          <a:p>
            <a:pPr lvl="0"/>
            <a:r>
              <a:rPr lang="en-US" sz="4400" dirty="0">
                <a:solidFill>
                  <a:prstClr val="black"/>
                </a:solidFill>
                <a:latin typeface="Berlin Sans FB Demi" panose="020E0802020502020306" pitchFamily="34" charset="0"/>
              </a:rPr>
              <a:t>God’s Way Versus Our </a:t>
            </a:r>
            <a:r>
              <a:rPr lang="en-US" sz="4400" dirty="0" smtClean="0">
                <a:solidFill>
                  <a:prstClr val="black"/>
                </a:solidFill>
                <a:latin typeface="Berlin Sans FB Demi" panose="020E0802020502020306" pitchFamily="34" charset="0"/>
              </a:rPr>
              <a:t>Way</a:t>
            </a:r>
          </a:p>
          <a:p>
            <a:pPr lvl="1"/>
            <a:r>
              <a:rPr lang="en-US" sz="4800" b="1" dirty="0" smtClean="0">
                <a:solidFill>
                  <a:srgbClr val="C00000"/>
                </a:solidFill>
                <a:latin typeface="Bell MT" panose="02020503060305020303" pitchFamily="18" charset="0"/>
              </a:rPr>
              <a:t>Following our Feelings</a:t>
            </a:r>
          </a:p>
          <a:p>
            <a:pPr lvl="2"/>
            <a:r>
              <a:rPr lang="en-US" sz="4000" b="1" dirty="0" smtClean="0">
                <a:latin typeface="Arial Unicode MS" panose="020B0604020202020204" pitchFamily="34" charset="-128"/>
                <a:ea typeface="Arial Unicode MS" panose="020B0604020202020204" pitchFamily="34" charset="-128"/>
                <a:cs typeface="Arial Unicode MS" panose="020B0604020202020204" pitchFamily="34" charset="-128"/>
              </a:rPr>
              <a:t>Have you ever gotten lost when you thought that you were going the right way?</a:t>
            </a:r>
          </a:p>
          <a:p>
            <a:pPr lvl="2"/>
            <a:r>
              <a:rPr lang="en-US" sz="4000" b="1" dirty="0" smtClean="0">
                <a:latin typeface="Arial Unicode MS" panose="020B0604020202020204" pitchFamily="34" charset="-128"/>
                <a:ea typeface="Arial Unicode MS" panose="020B0604020202020204" pitchFamily="34" charset="-128"/>
                <a:cs typeface="Arial Unicode MS" panose="020B0604020202020204" pitchFamily="34" charset="-128"/>
              </a:rPr>
              <a:t>Pilots sometimes experience </a:t>
            </a:r>
            <a:r>
              <a:rPr lang="en-US" sz="4000" b="1" i="1" dirty="0" smtClean="0">
                <a:solidFill>
                  <a:srgbClr val="00B050"/>
                </a:solidFill>
                <a:latin typeface="Arial Unicode MS" panose="020B0604020202020204" pitchFamily="34" charset="-128"/>
                <a:ea typeface="Arial Unicode MS" panose="020B0604020202020204" pitchFamily="34" charset="-128"/>
                <a:cs typeface="Arial Unicode MS" panose="020B0604020202020204" pitchFamily="34" charset="-128"/>
              </a:rPr>
              <a:t>spatial disorientation</a:t>
            </a:r>
          </a:p>
          <a:p>
            <a:pPr lvl="2"/>
            <a:r>
              <a:rPr lang="en-US" sz="4000" b="1" dirty="0" smtClean="0">
                <a:latin typeface="Arial Unicode MS" panose="020B0604020202020204" pitchFamily="34" charset="-128"/>
                <a:ea typeface="Arial Unicode MS" panose="020B0604020202020204" pitchFamily="34" charset="-128"/>
                <a:cs typeface="Arial Unicode MS" panose="020B0604020202020204" pitchFamily="34" charset="-128"/>
              </a:rPr>
              <a:t>Proverbs 14:12; 17:9</a:t>
            </a:r>
          </a:p>
          <a:p>
            <a:pPr lvl="2"/>
            <a:r>
              <a:rPr lang="en-US" sz="4000" b="1" dirty="0" err="1" smtClean="0">
                <a:ln>
                  <a:solidFill>
                    <a:schemeClr val="tx1"/>
                  </a:solidFill>
                </a:ln>
                <a:solidFill>
                  <a:srgbClr val="FFFF00"/>
                </a:solidFill>
                <a:latin typeface="Arial Unicode MS" panose="020B0604020202020204" pitchFamily="34" charset="-128"/>
                <a:ea typeface="Arial Unicode MS" panose="020B0604020202020204" pitchFamily="34" charset="-128"/>
                <a:cs typeface="Arial Unicode MS" panose="020B0604020202020204" pitchFamily="34" charset="-128"/>
              </a:rPr>
              <a:t>Uzzah</a:t>
            </a:r>
            <a:r>
              <a:rPr lang="en-US" sz="4000" b="1" dirty="0" smtClean="0">
                <a:ln>
                  <a:solidFill>
                    <a:schemeClr val="tx1"/>
                  </a:solidFill>
                </a:ln>
                <a:solidFill>
                  <a:srgbClr val="FFFF00"/>
                </a:solidFill>
                <a:latin typeface="Arial Unicode MS" panose="020B0604020202020204" pitchFamily="34" charset="-128"/>
                <a:ea typeface="Arial Unicode MS" panose="020B0604020202020204" pitchFamily="34" charset="-128"/>
                <a:cs typeface="Arial Unicode MS" panose="020B0604020202020204" pitchFamily="34" charset="-128"/>
              </a:rPr>
              <a:t>- II Samuel 6:7</a:t>
            </a:r>
          </a:p>
          <a:p>
            <a:pPr lvl="2"/>
            <a:endParaRPr lang="en-US" sz="4000" b="1" dirty="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US" dirty="0"/>
          </a:p>
        </p:txBody>
      </p:sp>
    </p:spTree>
    <p:extLst>
      <p:ext uri="{BB962C8B-B14F-4D97-AF65-F5344CB8AC3E}">
        <p14:creationId xmlns:p14="http://schemas.microsoft.com/office/powerpoint/2010/main" val="877253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up)">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arn(in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3395472"/>
            <a:ext cx="12192000" cy="3462528"/>
          </a:xfrm>
          <a:prstGeom prst="rect">
            <a:avLst/>
          </a:prstGeom>
        </p:spPr>
      </p:pic>
      <p:sp>
        <p:nvSpPr>
          <p:cNvPr id="2" name="Title 1"/>
          <p:cNvSpPr>
            <a:spLocks noGrp="1"/>
          </p:cNvSpPr>
          <p:nvPr>
            <p:ph type="title"/>
          </p:nvPr>
        </p:nvSpPr>
        <p:spPr/>
        <p:txBody>
          <a:bodyPr/>
          <a:lstStyle/>
          <a:p>
            <a:r>
              <a:rPr lang="en-US" sz="7200" b="1" dirty="0">
                <a:solidFill>
                  <a:prstClr val="black"/>
                </a:solidFill>
              </a:rPr>
              <a:t>THE DOMINO EFFECT</a:t>
            </a:r>
            <a:endParaRPr lang="en-US" dirty="0"/>
          </a:p>
        </p:txBody>
      </p:sp>
      <p:sp>
        <p:nvSpPr>
          <p:cNvPr id="3" name="Content Placeholder 2"/>
          <p:cNvSpPr>
            <a:spLocks noGrp="1"/>
          </p:cNvSpPr>
          <p:nvPr>
            <p:ph idx="1"/>
          </p:nvPr>
        </p:nvSpPr>
        <p:spPr>
          <a:xfrm>
            <a:off x="1" y="1479176"/>
            <a:ext cx="12192000" cy="5378824"/>
          </a:xfrm>
        </p:spPr>
        <p:txBody>
          <a:bodyPr>
            <a:normAutofit lnSpcReduction="10000"/>
          </a:bodyPr>
          <a:lstStyle/>
          <a:p>
            <a:pPr lvl="0"/>
            <a:r>
              <a:rPr lang="en-US" sz="4800" dirty="0">
                <a:solidFill>
                  <a:prstClr val="black"/>
                </a:solidFill>
                <a:latin typeface="Berlin Sans FB Demi" panose="020E0802020502020306" pitchFamily="34" charset="0"/>
              </a:rPr>
              <a:t>God’s Way Versus Our </a:t>
            </a:r>
            <a:r>
              <a:rPr lang="en-US" sz="4800" dirty="0" smtClean="0">
                <a:solidFill>
                  <a:prstClr val="black"/>
                </a:solidFill>
                <a:latin typeface="Berlin Sans FB Demi" panose="020E0802020502020306" pitchFamily="34" charset="0"/>
              </a:rPr>
              <a:t>Way</a:t>
            </a:r>
          </a:p>
          <a:p>
            <a:pPr lvl="1"/>
            <a:r>
              <a:rPr lang="en-US" sz="4400" b="1" dirty="0" smtClean="0">
                <a:solidFill>
                  <a:srgbClr val="C00000"/>
                </a:solidFill>
                <a:latin typeface="Bell MT" panose="02020503060305020303" pitchFamily="18" charset="0"/>
              </a:rPr>
              <a:t>Trusting our own Intellect</a:t>
            </a:r>
          </a:p>
          <a:p>
            <a:pPr lvl="2"/>
            <a:r>
              <a:rPr lang="en-US" sz="4000" b="1" dirty="0" smtClean="0">
                <a:latin typeface="Arial Unicode MS" panose="020B0604020202020204" pitchFamily="34" charset="-128"/>
                <a:ea typeface="Arial Unicode MS" panose="020B0604020202020204" pitchFamily="34" charset="-128"/>
                <a:cs typeface="Arial Unicode MS" panose="020B0604020202020204" pitchFamily="34" charset="-128"/>
              </a:rPr>
              <a:t>There are some people who believe that they are smarter than God- that their way is more reasonable and more effective than His.</a:t>
            </a:r>
          </a:p>
          <a:p>
            <a:pPr lvl="2"/>
            <a:r>
              <a:rPr lang="en-US" sz="4000" b="1" dirty="0" smtClean="0">
                <a:solidFill>
                  <a:srgbClr val="00B050"/>
                </a:solidFill>
                <a:latin typeface="Arial Unicode MS" panose="020B0604020202020204" pitchFamily="34" charset="-128"/>
                <a:ea typeface="Arial Unicode MS" panose="020B0604020202020204" pitchFamily="34" charset="-128"/>
                <a:cs typeface="Arial Unicode MS" panose="020B0604020202020204" pitchFamily="34" charset="-128"/>
              </a:rPr>
              <a:t>Judges 21:25</a:t>
            </a:r>
          </a:p>
          <a:p>
            <a:pPr lvl="2"/>
            <a:r>
              <a:rPr lang="en-US" sz="4000" b="1" dirty="0" smtClean="0">
                <a:latin typeface="Arial Unicode MS" panose="020B0604020202020204" pitchFamily="34" charset="-128"/>
                <a:ea typeface="Arial Unicode MS" panose="020B0604020202020204" pitchFamily="34" charset="-128"/>
                <a:cs typeface="Arial Unicode MS" panose="020B0604020202020204" pitchFamily="34" charset="-128"/>
              </a:rPr>
              <a:t>Story of </a:t>
            </a:r>
            <a:r>
              <a:rPr lang="en-US" sz="4000" b="1" dirty="0" err="1" smtClean="0">
                <a:latin typeface="Arial Unicode MS" panose="020B0604020202020204" pitchFamily="34" charset="-128"/>
                <a:ea typeface="Arial Unicode MS" panose="020B0604020202020204" pitchFamily="34" charset="-128"/>
                <a:cs typeface="Arial Unicode MS" panose="020B0604020202020204" pitchFamily="34" charset="-128"/>
              </a:rPr>
              <a:t>Naaman</a:t>
            </a:r>
            <a:r>
              <a:rPr lang="en-US" sz="4000" b="1" dirty="0" smtClean="0">
                <a:latin typeface="Arial Unicode MS" panose="020B0604020202020204" pitchFamily="34" charset="-128"/>
                <a:ea typeface="Arial Unicode MS" panose="020B0604020202020204" pitchFamily="34" charset="-128"/>
                <a:cs typeface="Arial Unicode MS" panose="020B0604020202020204" pitchFamily="34" charset="-128"/>
              </a:rPr>
              <a:t> in </a:t>
            </a:r>
            <a:r>
              <a:rPr lang="en-US" sz="4000" b="1" dirty="0" smtClean="0">
                <a:solidFill>
                  <a:srgbClr val="7030A0"/>
                </a:solidFill>
                <a:latin typeface="Arial Unicode MS" panose="020B0604020202020204" pitchFamily="34" charset="-128"/>
                <a:ea typeface="Arial Unicode MS" panose="020B0604020202020204" pitchFamily="34" charset="-128"/>
                <a:cs typeface="Arial Unicode MS" panose="020B0604020202020204" pitchFamily="34" charset="-128"/>
              </a:rPr>
              <a:t>II Kings 5:1</a:t>
            </a:r>
          </a:p>
          <a:p>
            <a:pPr lvl="2"/>
            <a:r>
              <a:rPr lang="en-US" sz="4000" b="1" dirty="0" smtClean="0">
                <a:solidFill>
                  <a:srgbClr val="00B0F0"/>
                </a:solidFill>
                <a:latin typeface="Arial Unicode MS" panose="020B0604020202020204" pitchFamily="34" charset="-128"/>
                <a:ea typeface="Arial Unicode MS" panose="020B0604020202020204" pitchFamily="34" charset="-128"/>
                <a:cs typeface="Arial Unicode MS" panose="020B0604020202020204" pitchFamily="34" charset="-128"/>
              </a:rPr>
              <a:t>Can you give some examples of this in religion?</a:t>
            </a:r>
          </a:p>
          <a:p>
            <a:pPr lvl="2"/>
            <a:r>
              <a:rPr lang="en-US" sz="4000" b="1" dirty="0" smtClean="0">
                <a:ln>
                  <a:solidFill>
                    <a:schemeClr val="tx1"/>
                  </a:solidFill>
                </a:ln>
                <a:solidFill>
                  <a:srgbClr val="FFFF00"/>
                </a:solidFill>
                <a:latin typeface="Arial Unicode MS" panose="020B0604020202020204" pitchFamily="34" charset="-128"/>
                <a:ea typeface="Arial Unicode MS" panose="020B0604020202020204" pitchFamily="34" charset="-128"/>
                <a:cs typeface="Arial Unicode MS" panose="020B0604020202020204" pitchFamily="34" charset="-128"/>
              </a:rPr>
              <a:t>Jeremiah 10:23 and Proverbs 3:5-6</a:t>
            </a:r>
            <a:endParaRPr lang="en-US" sz="4000" b="1" dirty="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US" dirty="0"/>
          </a:p>
        </p:txBody>
      </p:sp>
    </p:spTree>
    <p:extLst>
      <p:ext uri="{BB962C8B-B14F-4D97-AF65-F5344CB8AC3E}">
        <p14:creationId xmlns:p14="http://schemas.microsoft.com/office/powerpoint/2010/main" val="4243573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up)">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arn(inVertical)">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down)">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3395472"/>
            <a:ext cx="12192000" cy="3462528"/>
          </a:xfrm>
          <a:prstGeom prst="rect">
            <a:avLst/>
          </a:prstGeom>
        </p:spPr>
      </p:pic>
      <p:sp>
        <p:nvSpPr>
          <p:cNvPr id="2" name="Title 1"/>
          <p:cNvSpPr>
            <a:spLocks noGrp="1"/>
          </p:cNvSpPr>
          <p:nvPr>
            <p:ph type="title"/>
          </p:nvPr>
        </p:nvSpPr>
        <p:spPr/>
        <p:txBody>
          <a:bodyPr/>
          <a:lstStyle/>
          <a:p>
            <a:r>
              <a:rPr lang="en-US" sz="7200" b="1" dirty="0">
                <a:solidFill>
                  <a:prstClr val="black"/>
                </a:solidFill>
              </a:rPr>
              <a:t>THE DOMINO EFFECT</a:t>
            </a:r>
            <a:endParaRPr lang="en-US" dirty="0"/>
          </a:p>
        </p:txBody>
      </p:sp>
      <p:sp>
        <p:nvSpPr>
          <p:cNvPr id="3" name="Content Placeholder 2"/>
          <p:cNvSpPr>
            <a:spLocks noGrp="1"/>
          </p:cNvSpPr>
          <p:nvPr>
            <p:ph idx="1"/>
          </p:nvPr>
        </p:nvSpPr>
        <p:spPr>
          <a:xfrm>
            <a:off x="235131" y="1580606"/>
            <a:ext cx="11717383" cy="5016137"/>
          </a:xfrm>
        </p:spPr>
        <p:txBody>
          <a:bodyPr>
            <a:normAutofit/>
          </a:bodyPr>
          <a:lstStyle/>
          <a:p>
            <a:pPr lvl="0"/>
            <a:r>
              <a:rPr lang="en-US" sz="4000" dirty="0" smtClean="0">
                <a:solidFill>
                  <a:prstClr val="black"/>
                </a:solidFill>
                <a:latin typeface="Berlin Sans FB Demi" panose="020E0802020502020306" pitchFamily="34" charset="0"/>
              </a:rPr>
              <a:t>Going by “the Book”</a:t>
            </a:r>
          </a:p>
          <a:p>
            <a:pPr lvl="0"/>
            <a:r>
              <a:rPr lang="en-US" sz="4000" dirty="0" smtClean="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God’s requests can sometimes be “difficult”, “confusing”, and even “weird.”</a:t>
            </a:r>
          </a:p>
          <a:p>
            <a:pPr lvl="1"/>
            <a:r>
              <a:rPr lang="en-US" sz="3600" dirty="0" smtClean="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Abraham</a:t>
            </a:r>
            <a:r>
              <a:rPr lang="en-US" sz="3600" dirty="0" smtClean="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 (Genesis 22:2)- This was difficult.</a:t>
            </a:r>
          </a:p>
          <a:p>
            <a:pPr lvl="1"/>
            <a:r>
              <a:rPr lang="en-US" sz="3600" dirty="0" smtClean="0">
                <a:solidFill>
                  <a:srgbClr val="00B0F0"/>
                </a:solidFill>
                <a:latin typeface="Arial Unicode MS" panose="020B0604020202020204" pitchFamily="34" charset="-128"/>
                <a:ea typeface="Arial Unicode MS" panose="020B0604020202020204" pitchFamily="34" charset="-128"/>
                <a:cs typeface="Arial Unicode MS" panose="020B0604020202020204" pitchFamily="34" charset="-128"/>
              </a:rPr>
              <a:t>Hosea</a:t>
            </a:r>
            <a:r>
              <a:rPr lang="en-US" sz="3600" dirty="0" smtClean="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 (Hosea 1:2)- This was confusing.</a:t>
            </a:r>
          </a:p>
          <a:p>
            <a:pPr lvl="1"/>
            <a:r>
              <a:rPr lang="en-US" sz="3600" dirty="0" smtClean="0">
                <a:solidFill>
                  <a:srgbClr val="00B050"/>
                </a:solidFill>
                <a:latin typeface="Arial Unicode MS" panose="020B0604020202020204" pitchFamily="34" charset="-128"/>
                <a:ea typeface="Arial Unicode MS" panose="020B0604020202020204" pitchFamily="34" charset="-128"/>
                <a:cs typeface="Arial Unicode MS" panose="020B0604020202020204" pitchFamily="34" charset="-128"/>
              </a:rPr>
              <a:t>Ezekiel </a:t>
            </a:r>
            <a:r>
              <a:rPr lang="en-US" sz="3600" dirty="0" smtClean="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(Ezekiel 12:4-5)- This was </a:t>
            </a:r>
            <a:r>
              <a:rPr lang="en-US" sz="3600" smtClean="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somewhat weird.</a:t>
            </a:r>
            <a:endParaRPr lang="en-US" sz="3600" dirty="0" smtClean="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lvl="1"/>
            <a:r>
              <a:rPr lang="en-US" sz="3600" b="1" dirty="0" smtClean="0">
                <a:ln>
                  <a:solidFill>
                    <a:schemeClr val="tx1"/>
                  </a:solidFill>
                </a:ln>
                <a:solidFill>
                  <a:srgbClr val="FFFF00"/>
                </a:solidFill>
                <a:latin typeface="Arial Unicode MS" panose="020B0604020202020204" pitchFamily="34" charset="-128"/>
                <a:ea typeface="Arial Unicode MS" panose="020B0604020202020204" pitchFamily="34" charset="-128"/>
                <a:cs typeface="Arial Unicode MS" panose="020B0604020202020204" pitchFamily="34" charset="-128"/>
              </a:rPr>
              <a:t>Jeremiah (Jeremiah 35:1-17)- This was unusual.</a:t>
            </a:r>
            <a:endParaRPr lang="en-US" sz="3600" b="1" dirty="0">
              <a:ln>
                <a:solidFill>
                  <a:schemeClr val="tx1"/>
                </a:solidFill>
              </a:ln>
              <a:solidFill>
                <a:srgbClr val="FFFF00"/>
              </a:solidFill>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US" dirty="0"/>
          </a:p>
        </p:txBody>
      </p:sp>
    </p:spTree>
    <p:extLst>
      <p:ext uri="{BB962C8B-B14F-4D97-AF65-F5344CB8AC3E}">
        <p14:creationId xmlns:p14="http://schemas.microsoft.com/office/powerpoint/2010/main" val="378287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up)">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3395472"/>
            <a:ext cx="12192000" cy="3462528"/>
          </a:xfrm>
          <a:prstGeom prst="rect">
            <a:avLst/>
          </a:prstGeom>
        </p:spPr>
      </p:pic>
      <p:sp>
        <p:nvSpPr>
          <p:cNvPr id="2" name="Title 1"/>
          <p:cNvSpPr>
            <a:spLocks noGrp="1"/>
          </p:cNvSpPr>
          <p:nvPr>
            <p:ph type="title"/>
          </p:nvPr>
        </p:nvSpPr>
        <p:spPr/>
        <p:txBody>
          <a:bodyPr/>
          <a:lstStyle/>
          <a:p>
            <a:r>
              <a:rPr lang="en-US" sz="7200" b="1" dirty="0">
                <a:solidFill>
                  <a:prstClr val="black"/>
                </a:solidFill>
              </a:rPr>
              <a:t>THE DOMINO EFFECT</a:t>
            </a:r>
            <a:endParaRPr lang="en-US" dirty="0"/>
          </a:p>
        </p:txBody>
      </p:sp>
      <p:sp>
        <p:nvSpPr>
          <p:cNvPr id="3" name="Content Placeholder 2"/>
          <p:cNvSpPr>
            <a:spLocks noGrp="1"/>
          </p:cNvSpPr>
          <p:nvPr>
            <p:ph idx="1"/>
          </p:nvPr>
        </p:nvSpPr>
        <p:spPr>
          <a:xfrm>
            <a:off x="400595" y="1590493"/>
            <a:ext cx="11390810" cy="5032375"/>
          </a:xfrm>
        </p:spPr>
        <p:txBody>
          <a:bodyPr>
            <a:normAutofit/>
          </a:bodyPr>
          <a:lstStyle/>
          <a:p>
            <a:pPr lvl="0"/>
            <a:r>
              <a:rPr lang="en-US" sz="4000" dirty="0">
                <a:solidFill>
                  <a:prstClr val="black"/>
                </a:solidFill>
                <a:latin typeface="Berlin Sans FB Demi" panose="020E0802020502020306" pitchFamily="34" charset="0"/>
              </a:rPr>
              <a:t>Going by “the Book</a:t>
            </a:r>
            <a:r>
              <a:rPr lang="en-US" sz="4000" dirty="0" smtClean="0">
                <a:solidFill>
                  <a:prstClr val="black"/>
                </a:solidFill>
                <a:latin typeface="Berlin Sans FB Demi" panose="020E0802020502020306" pitchFamily="34" charset="0"/>
              </a:rPr>
              <a:t>”</a:t>
            </a:r>
          </a:p>
          <a:p>
            <a:pPr lvl="0"/>
            <a:r>
              <a:rPr lang="en-US" sz="4000" dirty="0" smtClean="0">
                <a:latin typeface="Arial Unicode MS" panose="020B0604020202020204" pitchFamily="34" charset="-128"/>
                <a:ea typeface="Arial Unicode MS" panose="020B0604020202020204" pitchFamily="34" charset="-128"/>
                <a:cs typeface="Arial Unicode MS" panose="020B0604020202020204" pitchFamily="34" charset="-128"/>
              </a:rPr>
              <a:t>In the story of the </a:t>
            </a:r>
            <a:r>
              <a:rPr lang="en-US" sz="4000" dirty="0" err="1" smtClean="0">
                <a:latin typeface="Arial Unicode MS" panose="020B0604020202020204" pitchFamily="34" charset="-128"/>
                <a:ea typeface="Arial Unicode MS" panose="020B0604020202020204" pitchFamily="34" charset="-128"/>
                <a:cs typeface="Arial Unicode MS" panose="020B0604020202020204" pitchFamily="34" charset="-128"/>
              </a:rPr>
              <a:t>Rechabites</a:t>
            </a:r>
            <a:r>
              <a:rPr lang="en-US" sz="4000" dirty="0" smtClean="0">
                <a:latin typeface="Arial Unicode MS" panose="020B0604020202020204" pitchFamily="34" charset="-128"/>
                <a:ea typeface="Arial Unicode MS" panose="020B0604020202020204" pitchFamily="34" charset="-128"/>
                <a:cs typeface="Arial Unicode MS" panose="020B0604020202020204" pitchFamily="34" charset="-128"/>
              </a:rPr>
              <a:t>, they did what their father commanded them.  </a:t>
            </a:r>
          </a:p>
          <a:p>
            <a:pPr lvl="0"/>
            <a:r>
              <a:rPr lang="en-US" sz="4000" dirty="0" smtClean="0">
                <a:latin typeface="Arial Unicode MS" panose="020B0604020202020204" pitchFamily="34" charset="-128"/>
                <a:ea typeface="Arial Unicode MS" panose="020B0604020202020204" pitchFamily="34" charset="-128"/>
                <a:cs typeface="Arial Unicode MS" panose="020B0604020202020204" pitchFamily="34" charset="-128"/>
              </a:rPr>
              <a:t>However, when God spoke to the people of Judah, they refused to listen.  </a:t>
            </a:r>
          </a:p>
          <a:p>
            <a:pPr lvl="0"/>
            <a:r>
              <a:rPr lang="en-US" sz="4000" dirty="0" smtClean="0">
                <a:latin typeface="Arial Unicode MS" panose="020B0604020202020204" pitchFamily="34" charset="-128"/>
                <a:ea typeface="Arial Unicode MS" panose="020B0604020202020204" pitchFamily="34" charset="-128"/>
                <a:cs typeface="Arial Unicode MS" panose="020B0604020202020204" pitchFamily="34" charset="-128"/>
              </a:rPr>
              <a:t>To whom would it be more important to listen?</a:t>
            </a:r>
          </a:p>
          <a:p>
            <a:pPr lvl="0"/>
            <a:r>
              <a:rPr lang="en-US" sz="4000" b="1" dirty="0" smtClean="0">
                <a:ln>
                  <a:solidFill>
                    <a:schemeClr val="tx1"/>
                  </a:solidFill>
                </a:ln>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God continues to speak today. He does through His inspired word.  Also, look at Hebrews 1:1-2</a:t>
            </a:r>
            <a:endParaRPr lang="en-US" sz="4000" b="1" dirty="0">
              <a:ln>
                <a:solidFill>
                  <a:schemeClr val="tx1"/>
                </a:solidFill>
              </a:ln>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966875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arn(inVertical)">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6"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arn(inHorizontal)">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3395472"/>
            <a:ext cx="12192000" cy="3462528"/>
          </a:xfrm>
          <a:prstGeom prst="rect">
            <a:avLst/>
          </a:prstGeom>
        </p:spPr>
      </p:pic>
      <p:sp>
        <p:nvSpPr>
          <p:cNvPr id="2" name="Title 1"/>
          <p:cNvSpPr>
            <a:spLocks noGrp="1"/>
          </p:cNvSpPr>
          <p:nvPr>
            <p:ph type="title"/>
          </p:nvPr>
        </p:nvSpPr>
        <p:spPr/>
        <p:txBody>
          <a:bodyPr/>
          <a:lstStyle/>
          <a:p>
            <a:r>
              <a:rPr lang="en-US" sz="7200" b="1" dirty="0">
                <a:solidFill>
                  <a:prstClr val="black"/>
                </a:solidFill>
              </a:rPr>
              <a:t>THE DOMINO EFFECT</a:t>
            </a:r>
            <a:endParaRPr lang="en-US" dirty="0"/>
          </a:p>
        </p:txBody>
      </p:sp>
      <p:sp>
        <p:nvSpPr>
          <p:cNvPr id="3" name="Content Placeholder 2"/>
          <p:cNvSpPr>
            <a:spLocks noGrp="1"/>
          </p:cNvSpPr>
          <p:nvPr>
            <p:ph idx="1"/>
          </p:nvPr>
        </p:nvSpPr>
        <p:spPr>
          <a:xfrm>
            <a:off x="195943" y="1825625"/>
            <a:ext cx="11795759" cy="4718866"/>
          </a:xfrm>
        </p:spPr>
        <p:txBody>
          <a:bodyPr/>
          <a:lstStyle/>
          <a:p>
            <a:pPr lvl="0"/>
            <a:r>
              <a:rPr lang="en-US" sz="4000" dirty="0">
                <a:solidFill>
                  <a:prstClr val="black"/>
                </a:solidFill>
                <a:latin typeface="Berlin Sans FB Demi" panose="020E0802020502020306" pitchFamily="34" charset="0"/>
              </a:rPr>
              <a:t>Going by “the Book</a:t>
            </a:r>
            <a:r>
              <a:rPr lang="en-US" sz="4000" dirty="0" smtClean="0">
                <a:solidFill>
                  <a:prstClr val="black"/>
                </a:solidFill>
                <a:latin typeface="Berlin Sans FB Demi" panose="020E0802020502020306" pitchFamily="34" charset="0"/>
              </a:rPr>
              <a:t>”</a:t>
            </a:r>
          </a:p>
          <a:p>
            <a:pPr lvl="0"/>
            <a:r>
              <a:rPr lang="en-US" sz="4000" dirty="0" smtClean="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Why do we need to make Bible based decisions?</a:t>
            </a:r>
          </a:p>
          <a:p>
            <a:pPr marL="0" lvl="0" indent="0" algn="ctr">
              <a:buNone/>
            </a:pPr>
            <a:r>
              <a:rPr lang="en-US" sz="4000" b="1" dirty="0" smtClean="0">
                <a:solidFill>
                  <a:srgbClr val="FF0000"/>
                </a:solidFill>
                <a:latin typeface="Bell MT" panose="02020503060305020303" pitchFamily="18" charset="0"/>
                <a:ea typeface="Arial Unicode MS" panose="020B0604020202020204" pitchFamily="34" charset="-128"/>
                <a:cs typeface="Arial Unicode MS" panose="020B0604020202020204" pitchFamily="34" charset="-128"/>
              </a:rPr>
              <a:t>BECAUSE THE BIBLE IS THE WORD OF GOD!</a:t>
            </a:r>
          </a:p>
          <a:p>
            <a:pPr lvl="1"/>
            <a:r>
              <a:rPr lang="en-US" sz="3600" dirty="0" smtClean="0">
                <a:latin typeface="Bell MT" panose="02020503060305020303" pitchFamily="18" charset="0"/>
                <a:ea typeface="Arial Unicode MS" panose="020B0604020202020204" pitchFamily="34" charset="-128"/>
                <a:cs typeface="Arial Unicode MS" panose="020B0604020202020204" pitchFamily="34" charset="-128"/>
              </a:rPr>
              <a:t>Matthew 4:4- According to Jesus the words of the Bible come directly from God.  Explain how we know this from the text.</a:t>
            </a:r>
          </a:p>
          <a:p>
            <a:pPr lvl="1"/>
            <a:r>
              <a:rPr lang="en-US" sz="3600" b="1" dirty="0" smtClean="0">
                <a:ln>
                  <a:solidFill>
                    <a:srgbClr val="002060"/>
                  </a:solidFill>
                </a:ln>
                <a:solidFill>
                  <a:srgbClr val="7030A0"/>
                </a:solidFill>
                <a:latin typeface="Arial Black" panose="020B0A04020102020204" pitchFamily="34" charset="0"/>
                <a:ea typeface="Arial Unicode MS" panose="020B0604020202020204" pitchFamily="34" charset="-128"/>
                <a:cs typeface="Arial Unicode MS" panose="020B0604020202020204" pitchFamily="34" charset="-128"/>
              </a:rPr>
              <a:t>II Peter 1:21</a:t>
            </a:r>
            <a:endParaRPr lang="en-US" sz="3600" b="1" dirty="0">
              <a:ln>
                <a:solidFill>
                  <a:srgbClr val="002060"/>
                </a:solidFill>
              </a:ln>
              <a:solidFill>
                <a:srgbClr val="7030A0"/>
              </a:solidFill>
              <a:latin typeface="Arial Black" panose="020B0A04020102020204" pitchFamily="34" charset="0"/>
              <a:ea typeface="Arial Unicode MS" panose="020B0604020202020204" pitchFamily="34" charset="-128"/>
              <a:cs typeface="Arial Unicode MS" panose="020B0604020202020204" pitchFamily="34" charset="-128"/>
            </a:endParaRPr>
          </a:p>
          <a:p>
            <a:endParaRPr lang="en-US" dirty="0"/>
          </a:p>
        </p:txBody>
      </p:sp>
    </p:spTree>
    <p:extLst>
      <p:ext uri="{BB962C8B-B14F-4D97-AF65-F5344CB8AC3E}">
        <p14:creationId xmlns:p14="http://schemas.microsoft.com/office/powerpoint/2010/main" val="2691100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additive="base">
                                        <p:cTn id="1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wipe(down)">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3395472"/>
            <a:ext cx="12192000" cy="3462528"/>
          </a:xfrm>
          <a:prstGeom prst="rect">
            <a:avLst/>
          </a:prstGeom>
        </p:spPr>
      </p:pic>
      <p:sp>
        <p:nvSpPr>
          <p:cNvPr id="2" name="Title 1"/>
          <p:cNvSpPr>
            <a:spLocks noGrp="1"/>
          </p:cNvSpPr>
          <p:nvPr>
            <p:ph type="title"/>
          </p:nvPr>
        </p:nvSpPr>
        <p:spPr/>
        <p:txBody>
          <a:bodyPr/>
          <a:lstStyle/>
          <a:p>
            <a:r>
              <a:rPr lang="en-US" sz="7200" b="1" dirty="0">
                <a:solidFill>
                  <a:prstClr val="black"/>
                </a:solidFill>
              </a:rPr>
              <a:t>THE DOMINO EFFECT</a:t>
            </a:r>
            <a:endParaRPr lang="en-US" dirty="0"/>
          </a:p>
        </p:txBody>
      </p:sp>
      <p:sp>
        <p:nvSpPr>
          <p:cNvPr id="3" name="Content Placeholder 2"/>
          <p:cNvSpPr>
            <a:spLocks noGrp="1"/>
          </p:cNvSpPr>
          <p:nvPr>
            <p:ph idx="1"/>
          </p:nvPr>
        </p:nvSpPr>
        <p:spPr>
          <a:xfrm>
            <a:off x="339633" y="1825624"/>
            <a:ext cx="11678195" cy="4601301"/>
          </a:xfrm>
        </p:spPr>
        <p:txBody>
          <a:bodyPr>
            <a:normAutofit lnSpcReduction="10000"/>
          </a:bodyPr>
          <a:lstStyle/>
          <a:p>
            <a:pPr lvl="0"/>
            <a:r>
              <a:rPr lang="en-US" sz="4000" dirty="0">
                <a:solidFill>
                  <a:prstClr val="black"/>
                </a:solidFill>
                <a:latin typeface="Berlin Sans FB Demi" panose="020E0802020502020306" pitchFamily="34" charset="0"/>
              </a:rPr>
              <a:t>Going by “the Book</a:t>
            </a:r>
            <a:r>
              <a:rPr lang="en-US" sz="4000" dirty="0" smtClean="0">
                <a:solidFill>
                  <a:prstClr val="black"/>
                </a:solidFill>
                <a:latin typeface="Berlin Sans FB Demi" panose="020E0802020502020306" pitchFamily="34" charset="0"/>
              </a:rPr>
              <a:t>”</a:t>
            </a:r>
          </a:p>
          <a:p>
            <a:pPr lvl="0"/>
            <a:r>
              <a:rPr lang="en-US" sz="4000"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Why do we need to make Bible based decisions</a:t>
            </a:r>
            <a:r>
              <a:rPr lang="en-US" sz="4000" dirty="0" smtClean="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a:t>
            </a:r>
          </a:p>
          <a:p>
            <a:pPr marL="0" lvl="0" indent="0" algn="ctr">
              <a:buNone/>
            </a:pPr>
            <a:r>
              <a:rPr lang="en-US" sz="4000" b="1" dirty="0" smtClean="0">
                <a:solidFill>
                  <a:srgbClr val="FF0000"/>
                </a:solidFill>
                <a:latin typeface="Bell MT" panose="02020503060305020303" pitchFamily="18" charset="0"/>
                <a:ea typeface="Arial Unicode MS" panose="020B0604020202020204" pitchFamily="34" charset="-128"/>
                <a:cs typeface="Arial Unicode MS" panose="020B0604020202020204" pitchFamily="34" charset="-128"/>
              </a:rPr>
              <a:t>BECAUSE IT IS OUR GUIDE TO SALVATION</a:t>
            </a:r>
          </a:p>
          <a:p>
            <a:r>
              <a:rPr lang="en-US" sz="40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II Timothy 3:15</a:t>
            </a:r>
          </a:p>
          <a:p>
            <a:r>
              <a:rPr lang="en-US" sz="40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Acts 2:37-41 (especially verse 40).</a:t>
            </a:r>
          </a:p>
          <a:p>
            <a:r>
              <a:rPr lang="en-US" sz="40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Acts 16:30</a:t>
            </a:r>
          </a:p>
          <a:p>
            <a:r>
              <a:rPr lang="en-US" sz="4000" dirty="0" smtClean="0">
                <a:ln>
                  <a:solidFill>
                    <a:schemeClr val="tx1"/>
                  </a:solidFill>
                </a:ln>
                <a:solidFill>
                  <a:srgbClr val="FFFF00"/>
                </a:solidFill>
                <a:latin typeface="Arial Black" panose="020B0A04020102020204" pitchFamily="34" charset="0"/>
                <a:ea typeface="Arial Unicode MS" panose="020B0604020202020204" pitchFamily="34" charset="-128"/>
                <a:cs typeface="Arial Unicode MS" panose="020B0604020202020204" pitchFamily="34" charset="-128"/>
              </a:rPr>
              <a:t>James 1:21</a:t>
            </a:r>
            <a:endParaRPr lang="en-US" sz="4000" dirty="0">
              <a:ln>
                <a:solidFill>
                  <a:schemeClr val="tx1"/>
                </a:solidFill>
              </a:ln>
              <a:solidFill>
                <a:srgbClr val="FFFF00"/>
              </a:solidFill>
              <a:latin typeface="Arial Black" panose="020B0A04020102020204" pitchFamily="34" charset="0"/>
              <a:ea typeface="Arial Unicode MS" panose="020B0604020202020204" pitchFamily="34" charset="-128"/>
              <a:cs typeface="Arial Unicode MS" panose="020B0604020202020204" pitchFamily="34" charset="-128"/>
            </a:endParaRPr>
          </a:p>
          <a:p>
            <a:pPr lvl="0"/>
            <a:endParaRPr lang="en-US" sz="4000" dirty="0">
              <a:solidFill>
                <a:prstClr val="black"/>
              </a:solidFill>
              <a:latin typeface="Berlin Sans FB Demi" panose="020E0802020502020306" pitchFamily="34" charset="0"/>
            </a:endParaRPr>
          </a:p>
          <a:p>
            <a:endParaRPr lang="en-US" dirty="0"/>
          </a:p>
        </p:txBody>
      </p:sp>
    </p:spTree>
    <p:extLst>
      <p:ext uri="{BB962C8B-B14F-4D97-AF65-F5344CB8AC3E}">
        <p14:creationId xmlns:p14="http://schemas.microsoft.com/office/powerpoint/2010/main" val="312110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additive="base">
                                        <p:cTn id="1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 calcmode="lin" valueType="num">
                                      <p:cBhvr additive="base">
                                        <p:cTn id="1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 calcmode="lin" valueType="num">
                                      <p:cBhvr additive="base">
                                        <p:cTn id="2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 calcmode="lin" valueType="num">
                                      <p:cBhvr additive="base">
                                        <p:cTn id="26"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3395472"/>
            <a:ext cx="12192000" cy="3462528"/>
          </a:xfrm>
          <a:prstGeom prst="rect">
            <a:avLst/>
          </a:prstGeom>
        </p:spPr>
      </p:pic>
      <p:sp>
        <p:nvSpPr>
          <p:cNvPr id="2" name="Title 1"/>
          <p:cNvSpPr>
            <a:spLocks noGrp="1"/>
          </p:cNvSpPr>
          <p:nvPr>
            <p:ph type="title"/>
          </p:nvPr>
        </p:nvSpPr>
        <p:spPr/>
        <p:txBody>
          <a:bodyPr/>
          <a:lstStyle/>
          <a:p>
            <a:r>
              <a:rPr lang="en-US" sz="7200" b="1" dirty="0">
                <a:solidFill>
                  <a:prstClr val="black"/>
                </a:solidFill>
              </a:rPr>
              <a:t>THE DOMINO EFFECT</a:t>
            </a:r>
            <a:endParaRPr lang="en-US" dirty="0"/>
          </a:p>
        </p:txBody>
      </p:sp>
      <p:sp>
        <p:nvSpPr>
          <p:cNvPr id="3" name="Content Placeholder 2"/>
          <p:cNvSpPr>
            <a:spLocks noGrp="1"/>
          </p:cNvSpPr>
          <p:nvPr>
            <p:ph idx="1"/>
          </p:nvPr>
        </p:nvSpPr>
        <p:spPr>
          <a:xfrm>
            <a:off x="404949" y="1825625"/>
            <a:ext cx="11547565" cy="4351338"/>
          </a:xfrm>
        </p:spPr>
        <p:txBody>
          <a:bodyPr>
            <a:normAutofit lnSpcReduction="10000"/>
          </a:bodyPr>
          <a:lstStyle/>
          <a:p>
            <a:pPr lvl="0"/>
            <a:r>
              <a:rPr lang="en-US" sz="4000" dirty="0">
                <a:solidFill>
                  <a:prstClr val="black"/>
                </a:solidFill>
                <a:latin typeface="Berlin Sans FB Demi" panose="020E0802020502020306" pitchFamily="34" charset="0"/>
              </a:rPr>
              <a:t>Going by “the Book</a:t>
            </a:r>
            <a:r>
              <a:rPr lang="en-US" sz="4000" dirty="0" smtClean="0">
                <a:solidFill>
                  <a:prstClr val="black"/>
                </a:solidFill>
                <a:latin typeface="Berlin Sans FB Demi" panose="020E0802020502020306" pitchFamily="34" charset="0"/>
              </a:rPr>
              <a:t>”</a:t>
            </a:r>
          </a:p>
          <a:p>
            <a:pPr lvl="0"/>
            <a:r>
              <a:rPr lang="en-US" sz="4000"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Why do we need to make Bible based decisions</a:t>
            </a:r>
            <a:r>
              <a:rPr lang="en-US" sz="4000" dirty="0" smtClean="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a:t>
            </a:r>
          </a:p>
          <a:p>
            <a:pPr marL="0" lvl="0" indent="0" algn="ctr">
              <a:buNone/>
            </a:pPr>
            <a:r>
              <a:rPr lang="en-US" sz="4000" b="1" dirty="0" smtClean="0">
                <a:solidFill>
                  <a:srgbClr val="FF0000"/>
                </a:solidFill>
                <a:latin typeface="Bell MT" panose="02020503060305020303" pitchFamily="18" charset="0"/>
                <a:ea typeface="Arial Unicode MS" panose="020B0604020202020204" pitchFamily="34" charset="-128"/>
                <a:cs typeface="Arial Unicode MS" panose="020B0604020202020204" pitchFamily="34" charset="-128"/>
              </a:rPr>
              <a:t>BECAUSE IT IS OUR GUIDE TO AN EFFECTIVE LIFE</a:t>
            </a:r>
          </a:p>
          <a:p>
            <a:r>
              <a:rPr lang="en-US" sz="4000" dirty="0" smtClean="0">
                <a:latin typeface="Arial Unicode MS" panose="020B0604020202020204" pitchFamily="34" charset="-128"/>
                <a:ea typeface="Arial Unicode MS" panose="020B0604020202020204" pitchFamily="34" charset="-128"/>
                <a:cs typeface="Arial Unicode MS" panose="020B0604020202020204" pitchFamily="34" charset="-128"/>
              </a:rPr>
              <a:t>II Timothy 3:16-17</a:t>
            </a:r>
          </a:p>
          <a:p>
            <a:r>
              <a:rPr lang="en-US" sz="4000" dirty="0" smtClean="0">
                <a:latin typeface="Arial Unicode MS" panose="020B0604020202020204" pitchFamily="34" charset="-128"/>
                <a:ea typeface="Arial Unicode MS" panose="020B0604020202020204" pitchFamily="34" charset="-128"/>
                <a:cs typeface="Arial Unicode MS" panose="020B0604020202020204" pitchFamily="34" charset="-128"/>
              </a:rPr>
              <a:t>II Peter 1:3</a:t>
            </a:r>
          </a:p>
          <a:p>
            <a:r>
              <a:rPr lang="en-US" sz="4000" dirty="0" smtClean="0">
                <a:ln>
                  <a:solidFill>
                    <a:schemeClr val="tx1"/>
                  </a:solidFill>
                </a:ln>
                <a:solidFill>
                  <a:srgbClr val="FFFF00"/>
                </a:solidFill>
                <a:latin typeface="Arial Black" panose="020B0A04020102020204" pitchFamily="34" charset="0"/>
                <a:ea typeface="Arial Unicode MS" panose="020B0604020202020204" pitchFamily="34" charset="-128"/>
                <a:cs typeface="Arial Unicode MS" panose="020B0604020202020204" pitchFamily="34" charset="-128"/>
              </a:rPr>
              <a:t>Joshua 1:7-8</a:t>
            </a:r>
            <a:endParaRPr lang="en-US" sz="4000" dirty="0">
              <a:ln>
                <a:solidFill>
                  <a:schemeClr val="tx1"/>
                </a:solidFill>
              </a:ln>
              <a:solidFill>
                <a:srgbClr val="FFFF00"/>
              </a:solidFill>
              <a:latin typeface="Arial Black" panose="020B0A04020102020204" pitchFamily="34" charset="0"/>
              <a:ea typeface="Arial Unicode MS" panose="020B0604020202020204" pitchFamily="34" charset="-128"/>
              <a:cs typeface="Arial Unicode MS" panose="020B0604020202020204" pitchFamily="34" charset="-128"/>
            </a:endParaRPr>
          </a:p>
          <a:p>
            <a:pPr lvl="0"/>
            <a:endParaRPr lang="en-US" sz="4000" dirty="0">
              <a:solidFill>
                <a:prstClr val="black"/>
              </a:solidFill>
              <a:latin typeface="Berlin Sans FB Demi" panose="020E0802020502020306" pitchFamily="34" charset="0"/>
            </a:endParaRPr>
          </a:p>
          <a:p>
            <a:endParaRPr lang="en-US" dirty="0"/>
          </a:p>
        </p:txBody>
      </p:sp>
    </p:spTree>
    <p:extLst>
      <p:ext uri="{BB962C8B-B14F-4D97-AF65-F5344CB8AC3E}">
        <p14:creationId xmlns:p14="http://schemas.microsoft.com/office/powerpoint/2010/main" val="358735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additive="base">
                                        <p:cTn id="1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 calcmode="lin" valueType="num">
                                      <p:cBhvr additive="base">
                                        <p:cTn id="1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 calcmode="lin" valueType="num">
                                      <p:cBhvr additive="base">
                                        <p:cTn id="2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3395472"/>
            <a:ext cx="12192000" cy="3462528"/>
          </a:xfrm>
          <a:prstGeom prst="rect">
            <a:avLst/>
          </a:prstGeom>
        </p:spPr>
      </p:pic>
      <p:sp>
        <p:nvSpPr>
          <p:cNvPr id="2" name="Title 1"/>
          <p:cNvSpPr>
            <a:spLocks noGrp="1"/>
          </p:cNvSpPr>
          <p:nvPr>
            <p:ph type="title"/>
          </p:nvPr>
        </p:nvSpPr>
        <p:spPr/>
        <p:txBody>
          <a:bodyPr/>
          <a:lstStyle/>
          <a:p>
            <a:r>
              <a:rPr lang="en-US" sz="7200" b="1" dirty="0">
                <a:solidFill>
                  <a:prstClr val="black"/>
                </a:solidFill>
              </a:rPr>
              <a:t>THE DOMINO EFFECT</a:t>
            </a:r>
            <a:endParaRPr lang="en-US" dirty="0"/>
          </a:p>
        </p:txBody>
      </p:sp>
      <p:sp>
        <p:nvSpPr>
          <p:cNvPr id="3" name="Content Placeholder 2"/>
          <p:cNvSpPr>
            <a:spLocks noGrp="1"/>
          </p:cNvSpPr>
          <p:nvPr>
            <p:ph idx="1"/>
          </p:nvPr>
        </p:nvSpPr>
        <p:spPr>
          <a:xfrm>
            <a:off x="274319" y="1825625"/>
            <a:ext cx="11743509" cy="4862558"/>
          </a:xfrm>
        </p:spPr>
        <p:txBody>
          <a:bodyPr>
            <a:normAutofit lnSpcReduction="10000"/>
          </a:bodyPr>
          <a:lstStyle/>
          <a:p>
            <a:pPr lvl="0"/>
            <a:r>
              <a:rPr lang="en-US" sz="4000" dirty="0">
                <a:solidFill>
                  <a:prstClr val="black"/>
                </a:solidFill>
                <a:latin typeface="Berlin Sans FB Demi" panose="020E0802020502020306" pitchFamily="34" charset="0"/>
              </a:rPr>
              <a:t>Going by “the Book</a:t>
            </a:r>
            <a:r>
              <a:rPr lang="en-US" sz="4000" dirty="0" smtClean="0">
                <a:solidFill>
                  <a:prstClr val="black"/>
                </a:solidFill>
                <a:latin typeface="Berlin Sans FB Demi" panose="020E0802020502020306" pitchFamily="34" charset="0"/>
              </a:rPr>
              <a:t>”</a:t>
            </a:r>
          </a:p>
          <a:p>
            <a:pPr lvl="0"/>
            <a:r>
              <a:rPr lang="en-US" sz="4000"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Why do we need to make Bible based decisions</a:t>
            </a:r>
            <a:r>
              <a:rPr lang="en-US" sz="4000" dirty="0" smtClean="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a:t>
            </a:r>
          </a:p>
          <a:p>
            <a:pPr marL="0" lvl="0" indent="0" algn="ctr">
              <a:buNone/>
            </a:pPr>
            <a:r>
              <a:rPr lang="en-US" sz="4000" b="1" dirty="0" smtClean="0">
                <a:solidFill>
                  <a:srgbClr val="FF0000"/>
                </a:solidFill>
                <a:latin typeface="Bell MT" panose="02020503060305020303" pitchFamily="18" charset="0"/>
                <a:ea typeface="Arial Unicode MS" panose="020B0604020202020204" pitchFamily="34" charset="-128"/>
                <a:cs typeface="Arial Unicode MS" panose="020B0604020202020204" pitchFamily="34" charset="-128"/>
              </a:rPr>
              <a:t>BECAUSE IT IS OUR GUIDE FOR JUDGMENT DAY</a:t>
            </a:r>
          </a:p>
          <a:p>
            <a:r>
              <a:rPr lang="en-US" sz="4000" b="1" dirty="0" smtClean="0">
                <a:latin typeface="Arial Unicode MS" panose="020B0604020202020204" pitchFamily="34" charset="-128"/>
                <a:ea typeface="Arial Unicode MS" panose="020B0604020202020204" pitchFamily="34" charset="-128"/>
                <a:cs typeface="Arial Unicode MS" panose="020B0604020202020204" pitchFamily="34" charset="-128"/>
              </a:rPr>
              <a:t>John 12:47-48</a:t>
            </a:r>
          </a:p>
          <a:p>
            <a:r>
              <a:rPr lang="en-US" sz="4000" b="1" dirty="0" smtClean="0">
                <a:latin typeface="Arial Unicode MS" panose="020B0604020202020204" pitchFamily="34" charset="-128"/>
                <a:ea typeface="Arial Unicode MS" panose="020B0604020202020204" pitchFamily="34" charset="-128"/>
                <a:cs typeface="Arial Unicode MS" panose="020B0604020202020204" pitchFamily="34" charset="-128"/>
              </a:rPr>
              <a:t>The Bible is our standard.</a:t>
            </a:r>
          </a:p>
          <a:p>
            <a:r>
              <a:rPr lang="en-US" sz="4000" b="1" dirty="0" smtClean="0">
                <a:ln>
                  <a:solidFill>
                    <a:schemeClr val="tx1"/>
                  </a:solidFill>
                </a:ln>
                <a:solidFill>
                  <a:srgbClr val="FFFF00"/>
                </a:solidFill>
                <a:latin typeface="Arial Black" panose="020B0A04020102020204" pitchFamily="34" charset="0"/>
                <a:ea typeface="Arial Unicode MS" panose="020B0604020202020204" pitchFamily="34" charset="-128"/>
                <a:cs typeface="Arial Unicode MS" panose="020B0604020202020204" pitchFamily="34" charset="-128"/>
              </a:rPr>
              <a:t>You can try to dismiss it but it is still the truth. Jeremiah 36:23</a:t>
            </a:r>
          </a:p>
          <a:p>
            <a:pPr marL="0" lvl="0" indent="0" algn="ctr">
              <a:buNone/>
            </a:pPr>
            <a:endParaRPr lang="en-US" sz="40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lvl="0"/>
            <a:endParaRPr lang="en-US" sz="4000" dirty="0">
              <a:solidFill>
                <a:prstClr val="black"/>
              </a:solidFill>
              <a:latin typeface="Berlin Sans FB Demi" panose="020E0802020502020306" pitchFamily="34" charset="0"/>
            </a:endParaRPr>
          </a:p>
          <a:p>
            <a:endParaRPr lang="en-US" dirty="0"/>
          </a:p>
        </p:txBody>
      </p:sp>
    </p:spTree>
    <p:extLst>
      <p:ext uri="{BB962C8B-B14F-4D97-AF65-F5344CB8AC3E}">
        <p14:creationId xmlns:p14="http://schemas.microsoft.com/office/powerpoint/2010/main" val="2947653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additive="base">
                                        <p:cTn id="1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 calcmode="lin" valueType="num">
                                      <p:cBhvr additive="base">
                                        <p:cTn id="1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down)">
                                      <p:cBhvr>
                                        <p:cTn id="2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3161211"/>
            <a:ext cx="12192000" cy="3696788"/>
          </a:xfrm>
          <a:prstGeom prst="rect">
            <a:avLst/>
          </a:prstGeom>
        </p:spPr>
      </p:pic>
      <p:sp>
        <p:nvSpPr>
          <p:cNvPr id="2" name="Title 1"/>
          <p:cNvSpPr>
            <a:spLocks noGrp="1"/>
          </p:cNvSpPr>
          <p:nvPr>
            <p:ph type="title"/>
          </p:nvPr>
        </p:nvSpPr>
        <p:spPr/>
        <p:txBody>
          <a:bodyPr/>
          <a:lstStyle/>
          <a:p>
            <a:r>
              <a:rPr lang="en-US" sz="7200" b="1" dirty="0">
                <a:solidFill>
                  <a:prstClr val="black"/>
                </a:solidFill>
              </a:rPr>
              <a:t>THE DOMINO EFFECT</a:t>
            </a:r>
            <a:endParaRPr lang="en-US" dirty="0"/>
          </a:p>
        </p:txBody>
      </p:sp>
      <p:sp>
        <p:nvSpPr>
          <p:cNvPr id="3" name="Content Placeholder 2"/>
          <p:cNvSpPr>
            <a:spLocks noGrp="1"/>
          </p:cNvSpPr>
          <p:nvPr>
            <p:ph idx="1"/>
          </p:nvPr>
        </p:nvSpPr>
        <p:spPr>
          <a:xfrm>
            <a:off x="169817" y="1825625"/>
            <a:ext cx="11652069" cy="4351338"/>
          </a:xfrm>
        </p:spPr>
        <p:txBody>
          <a:bodyPr/>
          <a:lstStyle/>
          <a:p>
            <a:r>
              <a:rPr lang="en-US" sz="4000" dirty="0" smtClean="0"/>
              <a:t>If we do this then…….</a:t>
            </a:r>
          </a:p>
          <a:p>
            <a:r>
              <a:rPr lang="en-US" sz="4000" dirty="0" smtClean="0">
                <a:latin typeface="Berlin Sans FB Demi" panose="020E0802020502020306" pitchFamily="34" charset="0"/>
              </a:rPr>
              <a:t>We will glorify God …… which leads to…</a:t>
            </a:r>
          </a:p>
          <a:p>
            <a:r>
              <a:rPr lang="en-US" sz="4000" dirty="0" smtClean="0">
                <a:latin typeface="Berlin Sans FB Demi" panose="020E0802020502020306" pitchFamily="34" charset="0"/>
              </a:rPr>
              <a:t>Imitating Jesus…… which leads to… </a:t>
            </a:r>
          </a:p>
          <a:p>
            <a:r>
              <a:rPr lang="en-US" sz="4000" dirty="0" smtClean="0">
                <a:latin typeface="Berlin Sans FB Demi" panose="020E0802020502020306" pitchFamily="34" charset="0"/>
              </a:rPr>
              <a:t>Seeking first God’s kingdom…... </a:t>
            </a:r>
            <a:r>
              <a:rPr lang="en-US" sz="4000" dirty="0">
                <a:latin typeface="Berlin Sans FB Demi" panose="020E0802020502020306" pitchFamily="34" charset="0"/>
              </a:rPr>
              <a:t>w</a:t>
            </a:r>
            <a:r>
              <a:rPr lang="en-US" sz="4000" dirty="0" smtClean="0">
                <a:latin typeface="Berlin Sans FB Demi" panose="020E0802020502020306" pitchFamily="34" charset="0"/>
              </a:rPr>
              <a:t>hich leads to… </a:t>
            </a:r>
          </a:p>
          <a:p>
            <a:r>
              <a:rPr lang="en-US" sz="4000" dirty="0" smtClean="0">
                <a:latin typeface="Berlin Sans FB Demi" panose="020E0802020502020306" pitchFamily="34" charset="0"/>
              </a:rPr>
              <a:t>Living by the Golden Rule and Prayer.</a:t>
            </a:r>
            <a:endParaRPr lang="en-US" sz="4000" dirty="0">
              <a:latin typeface="Berlin Sans FB Demi" panose="020E0802020502020306" pitchFamily="34" charset="0"/>
            </a:endParaRPr>
          </a:p>
        </p:txBody>
      </p:sp>
    </p:spTree>
    <p:extLst>
      <p:ext uri="{BB962C8B-B14F-4D97-AF65-F5344CB8AC3E}">
        <p14:creationId xmlns:p14="http://schemas.microsoft.com/office/powerpoint/2010/main" val="1351200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3395472"/>
            <a:ext cx="12192000" cy="3462528"/>
          </a:xfrm>
          <a:prstGeom prst="rect">
            <a:avLst/>
          </a:prstGeom>
        </p:spPr>
      </p:pic>
      <p:sp>
        <p:nvSpPr>
          <p:cNvPr id="2" name="Title 1"/>
          <p:cNvSpPr>
            <a:spLocks noGrp="1"/>
          </p:cNvSpPr>
          <p:nvPr>
            <p:ph type="title"/>
          </p:nvPr>
        </p:nvSpPr>
        <p:spPr/>
        <p:txBody>
          <a:bodyPr/>
          <a:lstStyle/>
          <a:p>
            <a:r>
              <a:rPr lang="en-US" sz="7200" b="1" dirty="0">
                <a:solidFill>
                  <a:prstClr val="black"/>
                </a:solidFill>
              </a:rPr>
              <a:t>THE DOMINO EFFECT</a:t>
            </a:r>
            <a:endParaRPr lang="en-US" dirty="0"/>
          </a:p>
        </p:txBody>
      </p:sp>
      <p:sp>
        <p:nvSpPr>
          <p:cNvPr id="3" name="Content Placeholder 2"/>
          <p:cNvSpPr>
            <a:spLocks noGrp="1"/>
          </p:cNvSpPr>
          <p:nvPr>
            <p:ph idx="1"/>
          </p:nvPr>
        </p:nvSpPr>
        <p:spPr/>
        <p:txBody>
          <a:bodyPr/>
          <a:lstStyle/>
          <a:p>
            <a:pPr lvl="0"/>
            <a:r>
              <a:rPr lang="en-US" sz="4000" dirty="0" smtClean="0">
                <a:solidFill>
                  <a:prstClr val="black"/>
                </a:solidFill>
                <a:latin typeface="Berlin Sans FB Demi" panose="020E0802020502020306" pitchFamily="34" charset="0"/>
              </a:rPr>
              <a:t>“To God be the Glory”</a:t>
            </a:r>
          </a:p>
          <a:p>
            <a:pPr lvl="1"/>
            <a:r>
              <a:rPr lang="en-US" sz="3600" dirty="0" smtClean="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French philosopher, Andre Maurois, asked, “Why are we here on this puny mud heap, spinning in infinite space?” In answer to his own question, he confessed, “I have not the slightest idea,….”</a:t>
            </a:r>
          </a:p>
          <a:p>
            <a:pPr lvl="1"/>
            <a:r>
              <a:rPr lang="en-US" sz="3600" b="1" dirty="0" smtClean="0">
                <a:ln>
                  <a:solidFill>
                    <a:schemeClr val="tx1"/>
                  </a:solidFill>
                </a:ln>
                <a:solidFill>
                  <a:srgbClr val="CC9900"/>
                </a:solidFill>
                <a:latin typeface="Arial Unicode MS" panose="020B0604020202020204" pitchFamily="34" charset="-128"/>
                <a:ea typeface="Arial Unicode MS" panose="020B0604020202020204" pitchFamily="34" charset="-128"/>
                <a:cs typeface="Arial Unicode MS" panose="020B0604020202020204" pitchFamily="34" charset="-128"/>
              </a:rPr>
              <a:t>As Christians, we not only have an idea but we also have a firm conviction.</a:t>
            </a:r>
          </a:p>
          <a:p>
            <a:pPr lvl="0"/>
            <a:endParaRPr lang="en-US" sz="4000" dirty="0">
              <a:solidFill>
                <a:prstClr val="black"/>
              </a:solidFill>
              <a:latin typeface="Berlin Sans FB Demi" panose="020E0802020502020306" pitchFamily="34" charset="0"/>
            </a:endParaRPr>
          </a:p>
          <a:p>
            <a:endParaRPr lang="en-US" dirty="0"/>
          </a:p>
        </p:txBody>
      </p:sp>
    </p:spTree>
    <p:extLst>
      <p:ext uri="{BB962C8B-B14F-4D97-AF65-F5344CB8AC3E}">
        <p14:creationId xmlns:p14="http://schemas.microsoft.com/office/powerpoint/2010/main" val="169673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3395472"/>
            <a:ext cx="12192000" cy="3462528"/>
          </a:xfrm>
          <a:prstGeom prst="rect">
            <a:avLst/>
          </a:prstGeom>
        </p:spPr>
      </p:pic>
      <p:sp>
        <p:nvSpPr>
          <p:cNvPr id="2" name="Title 1"/>
          <p:cNvSpPr>
            <a:spLocks noGrp="1"/>
          </p:cNvSpPr>
          <p:nvPr>
            <p:ph type="title"/>
          </p:nvPr>
        </p:nvSpPr>
        <p:spPr/>
        <p:txBody>
          <a:bodyPr/>
          <a:lstStyle/>
          <a:p>
            <a:r>
              <a:rPr lang="en-US" sz="7200" b="1" dirty="0">
                <a:solidFill>
                  <a:prstClr val="black"/>
                </a:solidFill>
              </a:rPr>
              <a:t>THE DOMINO EFFECT</a:t>
            </a:r>
            <a:endParaRPr lang="en-US" dirty="0"/>
          </a:p>
        </p:txBody>
      </p:sp>
      <p:sp>
        <p:nvSpPr>
          <p:cNvPr id="3" name="Content Placeholder 2"/>
          <p:cNvSpPr>
            <a:spLocks noGrp="1"/>
          </p:cNvSpPr>
          <p:nvPr>
            <p:ph idx="1"/>
          </p:nvPr>
        </p:nvSpPr>
        <p:spPr>
          <a:xfrm>
            <a:off x="838200" y="1825624"/>
            <a:ext cx="10515600" cy="4858511"/>
          </a:xfrm>
        </p:spPr>
        <p:txBody>
          <a:bodyPr/>
          <a:lstStyle/>
          <a:p>
            <a:pPr lvl="0"/>
            <a:r>
              <a:rPr lang="en-US" sz="4000" dirty="0" smtClean="0">
                <a:solidFill>
                  <a:prstClr val="black"/>
                </a:solidFill>
                <a:latin typeface="Berlin Sans FB Demi" panose="020E0802020502020306" pitchFamily="34" charset="0"/>
              </a:rPr>
              <a:t>“To God be the Glory”</a:t>
            </a:r>
          </a:p>
          <a:p>
            <a:pPr lvl="1"/>
            <a:r>
              <a:rPr lang="en-US" sz="3600"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The Bible tells us……..</a:t>
            </a:r>
          </a:p>
          <a:p>
            <a:pPr lvl="1"/>
            <a:r>
              <a:rPr lang="en-US" sz="3600"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WHERE WE CAME FROM.- Gen. 1:27</a:t>
            </a:r>
          </a:p>
          <a:p>
            <a:pPr lvl="1"/>
            <a:r>
              <a:rPr lang="en-US" sz="3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WHERE WE ARE GOING.- John 14:1-4</a:t>
            </a:r>
          </a:p>
          <a:p>
            <a:pPr lvl="1"/>
            <a:r>
              <a:rPr lang="en-US" sz="3600" dirty="0" smtClean="0">
                <a:solidFill>
                  <a:srgbClr val="00B050"/>
                </a:solidFill>
                <a:latin typeface="Arial Unicode MS" panose="020B0604020202020204" pitchFamily="34" charset="-128"/>
                <a:ea typeface="Arial Unicode MS" panose="020B0604020202020204" pitchFamily="34" charset="-128"/>
                <a:cs typeface="Arial Unicode MS" panose="020B0604020202020204" pitchFamily="34" charset="-128"/>
              </a:rPr>
              <a:t>WHAT GOD WANTS US TO DO WHILE WE ARE HERE.- Eph. 1:12, 3:21.</a:t>
            </a:r>
          </a:p>
          <a:p>
            <a:pPr lvl="0"/>
            <a:r>
              <a:rPr lang="en-US" sz="4800" dirty="0" smtClean="0">
                <a:ln>
                  <a:solidFill>
                    <a:schemeClr val="tx1"/>
                  </a:solidFill>
                </a:ln>
                <a:solidFill>
                  <a:srgbClr val="7030A0"/>
                </a:solidFill>
                <a:latin typeface="Berlin Sans FB Demi" panose="020E0802020502020306" pitchFamily="34" charset="0"/>
              </a:rPr>
              <a:t>How then do we accomplish this?</a:t>
            </a:r>
          </a:p>
          <a:p>
            <a:pPr marL="457200" lvl="1" indent="0">
              <a:buNone/>
            </a:pPr>
            <a:endParaRPr lang="en-US" sz="4000" dirty="0">
              <a:solidFill>
                <a:srgbClr val="00B050"/>
              </a:solidFill>
              <a:latin typeface="Berlin Sans FB Demi" panose="020E0802020502020306" pitchFamily="34" charset="0"/>
            </a:endParaRPr>
          </a:p>
          <a:p>
            <a:endParaRPr lang="en-US" dirty="0"/>
          </a:p>
        </p:txBody>
      </p:sp>
    </p:spTree>
    <p:extLst>
      <p:ext uri="{BB962C8B-B14F-4D97-AF65-F5344CB8AC3E}">
        <p14:creationId xmlns:p14="http://schemas.microsoft.com/office/powerpoint/2010/main" val="2983762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up)">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 calcmode="lin" valueType="num">
                                      <p:cBhvr additive="base">
                                        <p:cTn id="2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3395472"/>
            <a:ext cx="12192000" cy="3462528"/>
          </a:xfrm>
          <a:prstGeom prst="rect">
            <a:avLst/>
          </a:prstGeom>
        </p:spPr>
      </p:pic>
      <p:sp>
        <p:nvSpPr>
          <p:cNvPr id="2" name="Title 1"/>
          <p:cNvSpPr>
            <a:spLocks noGrp="1"/>
          </p:cNvSpPr>
          <p:nvPr>
            <p:ph type="title"/>
          </p:nvPr>
        </p:nvSpPr>
        <p:spPr/>
        <p:txBody>
          <a:bodyPr/>
          <a:lstStyle/>
          <a:p>
            <a:r>
              <a:rPr lang="en-US" sz="7200" b="1" dirty="0">
                <a:solidFill>
                  <a:prstClr val="black"/>
                </a:solidFill>
              </a:rPr>
              <a:t>THE DOMINO EFFECT</a:t>
            </a:r>
            <a:endParaRPr lang="en-US" dirty="0"/>
          </a:p>
        </p:txBody>
      </p:sp>
      <p:sp>
        <p:nvSpPr>
          <p:cNvPr id="3" name="Content Placeholder 2"/>
          <p:cNvSpPr>
            <a:spLocks noGrp="1"/>
          </p:cNvSpPr>
          <p:nvPr>
            <p:ph idx="1"/>
          </p:nvPr>
        </p:nvSpPr>
        <p:spPr/>
        <p:txBody>
          <a:bodyPr/>
          <a:lstStyle/>
          <a:p>
            <a:pPr lvl="0"/>
            <a:r>
              <a:rPr lang="en-US" sz="4000" dirty="0" smtClean="0">
                <a:solidFill>
                  <a:prstClr val="black"/>
                </a:solidFill>
                <a:latin typeface="Berlin Sans FB Demi" panose="020E0802020502020306" pitchFamily="34" charset="0"/>
              </a:rPr>
              <a:t>“To God be the Glory”</a:t>
            </a:r>
          </a:p>
          <a:p>
            <a:pPr lvl="0"/>
            <a:r>
              <a:rPr lang="en-US" sz="4000" dirty="0" smtClean="0">
                <a:solidFill>
                  <a:prstClr val="black"/>
                </a:solidFill>
                <a:latin typeface="Berlin Sans FB Demi" panose="020E0802020502020306" pitchFamily="34" charset="0"/>
              </a:rPr>
              <a:t>BY FOLLOWING GOD’S STANDARDS FOR SEXUAL PURITY!</a:t>
            </a:r>
          </a:p>
          <a:p>
            <a:pPr lvl="1"/>
            <a:r>
              <a:rPr lang="en-US" sz="3600" dirty="0" smtClean="0">
                <a:solidFill>
                  <a:prstClr val="black"/>
                </a:solidFill>
                <a:latin typeface="Berlin Sans FB Demi" panose="020E0802020502020306" pitchFamily="34" charset="0"/>
              </a:rPr>
              <a:t>God is not silent about sexual purity</a:t>
            </a:r>
          </a:p>
          <a:p>
            <a:pPr lvl="1"/>
            <a:r>
              <a:rPr lang="en-US" sz="3600" dirty="0" smtClean="0">
                <a:solidFill>
                  <a:prstClr val="black"/>
                </a:solidFill>
                <a:latin typeface="Berlin Sans FB Demi" panose="020E0802020502020306" pitchFamily="34" charset="0"/>
              </a:rPr>
              <a:t>I Corinthians 6:9-11 </a:t>
            </a:r>
          </a:p>
          <a:p>
            <a:pPr lvl="1"/>
            <a:r>
              <a:rPr lang="en-US" sz="3600" dirty="0" smtClean="0">
                <a:solidFill>
                  <a:prstClr val="black"/>
                </a:solidFill>
                <a:latin typeface="Berlin Sans FB Demi" panose="020E0802020502020306" pitchFamily="34" charset="0"/>
              </a:rPr>
              <a:t>We are told to </a:t>
            </a:r>
            <a:r>
              <a:rPr lang="en-US" sz="3600" b="1" u="sng" dirty="0" smtClean="0">
                <a:solidFill>
                  <a:srgbClr val="FF0000"/>
                </a:solidFill>
                <a:latin typeface="Berlin Sans FB Demi" panose="020E0802020502020306" pitchFamily="34" charset="0"/>
              </a:rPr>
              <a:t>FLEE</a:t>
            </a:r>
            <a:r>
              <a:rPr lang="en-US" sz="3600" b="1" dirty="0" smtClean="0">
                <a:solidFill>
                  <a:prstClr val="black"/>
                </a:solidFill>
                <a:latin typeface="Berlin Sans FB Demi" panose="020E0802020502020306" pitchFamily="34" charset="0"/>
              </a:rPr>
              <a:t>. </a:t>
            </a:r>
            <a:r>
              <a:rPr lang="en-US" sz="3600" dirty="0" smtClean="0">
                <a:solidFill>
                  <a:prstClr val="black"/>
                </a:solidFill>
                <a:latin typeface="Berlin Sans FB Demi" panose="020E0802020502020306" pitchFamily="34" charset="0"/>
              </a:rPr>
              <a:t>I Corinthians 6:18-20</a:t>
            </a:r>
          </a:p>
          <a:p>
            <a:pPr lvl="1"/>
            <a:r>
              <a:rPr lang="en-US" sz="3600" dirty="0" smtClean="0">
                <a:solidFill>
                  <a:prstClr val="black"/>
                </a:solidFill>
                <a:latin typeface="Berlin Sans FB Demi" panose="020E0802020502020306" pitchFamily="34" charset="0"/>
              </a:rPr>
              <a:t>Example of Joseph in Genesis 39</a:t>
            </a:r>
          </a:p>
          <a:p>
            <a:pPr lvl="1"/>
            <a:endParaRPr lang="en-US" sz="3600" dirty="0">
              <a:solidFill>
                <a:prstClr val="black"/>
              </a:solidFill>
            </a:endParaRPr>
          </a:p>
          <a:p>
            <a:endParaRPr lang="en-US" dirty="0"/>
          </a:p>
        </p:txBody>
      </p:sp>
    </p:spTree>
    <p:extLst>
      <p:ext uri="{BB962C8B-B14F-4D97-AF65-F5344CB8AC3E}">
        <p14:creationId xmlns:p14="http://schemas.microsoft.com/office/powerpoint/2010/main" val="3654224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arn(inVertic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wipe(down)">
                                      <p:cBhvr>
                                        <p:cTn id="2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3395472"/>
            <a:ext cx="12192000" cy="3462528"/>
          </a:xfrm>
          <a:prstGeom prst="rect">
            <a:avLst/>
          </a:prstGeom>
        </p:spPr>
      </p:pic>
      <p:sp>
        <p:nvSpPr>
          <p:cNvPr id="2" name="Title 1"/>
          <p:cNvSpPr>
            <a:spLocks noGrp="1"/>
          </p:cNvSpPr>
          <p:nvPr>
            <p:ph type="title"/>
          </p:nvPr>
        </p:nvSpPr>
        <p:spPr/>
        <p:txBody>
          <a:bodyPr/>
          <a:lstStyle/>
          <a:p>
            <a:r>
              <a:rPr lang="en-US" sz="7200" b="1" dirty="0">
                <a:solidFill>
                  <a:prstClr val="black"/>
                </a:solidFill>
              </a:rPr>
              <a:t>THE DOMINO EFFECT</a:t>
            </a:r>
            <a:endParaRPr lang="en-US" dirty="0"/>
          </a:p>
        </p:txBody>
      </p:sp>
      <p:sp>
        <p:nvSpPr>
          <p:cNvPr id="3" name="Content Placeholder 2"/>
          <p:cNvSpPr>
            <a:spLocks noGrp="1"/>
          </p:cNvSpPr>
          <p:nvPr>
            <p:ph idx="1"/>
          </p:nvPr>
        </p:nvSpPr>
        <p:spPr>
          <a:xfrm>
            <a:off x="321972" y="1545465"/>
            <a:ext cx="11552349" cy="5312535"/>
          </a:xfrm>
        </p:spPr>
        <p:txBody>
          <a:bodyPr>
            <a:normAutofit/>
          </a:bodyPr>
          <a:lstStyle/>
          <a:p>
            <a:pPr lvl="0"/>
            <a:r>
              <a:rPr lang="en-US" sz="4000" dirty="0" smtClean="0">
                <a:solidFill>
                  <a:prstClr val="black"/>
                </a:solidFill>
                <a:latin typeface="Berlin Sans FB Demi" panose="020E0802020502020306" pitchFamily="34" charset="0"/>
              </a:rPr>
              <a:t>“To God be the Glory”</a:t>
            </a:r>
          </a:p>
          <a:p>
            <a:pPr lvl="0"/>
            <a:r>
              <a:rPr lang="en-US" sz="4000" dirty="0" smtClean="0">
                <a:solidFill>
                  <a:prstClr val="black"/>
                </a:solidFill>
                <a:latin typeface="Berlin Sans FB Demi" panose="020E0802020502020306" pitchFamily="34" charset="0"/>
              </a:rPr>
              <a:t>MODELING GOD’S PATTERN FOR MARRIAGE!</a:t>
            </a:r>
          </a:p>
          <a:p>
            <a:pPr lvl="1"/>
            <a:r>
              <a:rPr lang="en-US" sz="3600" dirty="0" smtClean="0">
                <a:solidFill>
                  <a:prstClr val="black"/>
                </a:solidFill>
                <a:latin typeface="Berlin Sans FB Demi" panose="020E0802020502020306" pitchFamily="34" charset="0"/>
              </a:rPr>
              <a:t>Genesis 2:24; Matthew 19:6</a:t>
            </a:r>
          </a:p>
          <a:p>
            <a:pPr lvl="1"/>
            <a:r>
              <a:rPr lang="en-US" sz="3600" dirty="0" smtClean="0">
                <a:solidFill>
                  <a:prstClr val="black"/>
                </a:solidFill>
                <a:latin typeface="Berlin Sans FB Demi" panose="020E0802020502020306" pitchFamily="34" charset="0"/>
              </a:rPr>
              <a:t>God’s plan for marriage was, is, and always will be a heterosexual, monogamous, lifelong relationship!</a:t>
            </a:r>
          </a:p>
          <a:p>
            <a:pPr lvl="1"/>
            <a:r>
              <a:rPr lang="en-US" sz="3600" dirty="0" smtClean="0">
                <a:solidFill>
                  <a:prstClr val="black"/>
                </a:solidFill>
                <a:latin typeface="Berlin Sans FB Demi" panose="020E0802020502020306" pitchFamily="34" charset="0"/>
              </a:rPr>
              <a:t>Four ingredients to a happy and successful marriage:</a:t>
            </a:r>
          </a:p>
          <a:p>
            <a:pPr lvl="2"/>
            <a:r>
              <a:rPr lang="en-US" sz="3600" dirty="0" smtClean="0">
                <a:ln>
                  <a:solidFill>
                    <a:schemeClr val="tx1"/>
                  </a:solidFill>
                </a:ln>
                <a:solidFill>
                  <a:srgbClr val="FFFF00"/>
                </a:solidFill>
                <a:latin typeface="Berlin Sans FB Demi" panose="020E0802020502020306" pitchFamily="34" charset="0"/>
              </a:rPr>
              <a:t>Love, respect, submission, and sacrifice.</a:t>
            </a:r>
          </a:p>
          <a:p>
            <a:pPr lvl="2"/>
            <a:r>
              <a:rPr lang="en-US" sz="3600" dirty="0" smtClean="0">
                <a:ln>
                  <a:solidFill>
                    <a:schemeClr val="tx1"/>
                  </a:solidFill>
                </a:ln>
                <a:solidFill>
                  <a:srgbClr val="FFFF00"/>
                </a:solidFill>
                <a:latin typeface="Berlin Sans FB Demi" panose="020E0802020502020306" pitchFamily="34" charset="0"/>
              </a:rPr>
              <a:t>Eph. 5:22-25</a:t>
            </a:r>
          </a:p>
          <a:p>
            <a:pPr lvl="0"/>
            <a:endParaRPr lang="en-US" sz="4000" dirty="0">
              <a:solidFill>
                <a:prstClr val="black"/>
              </a:solidFill>
              <a:latin typeface="Berlin Sans FB Demi" panose="020E0802020502020306" pitchFamily="34" charset="0"/>
            </a:endParaRPr>
          </a:p>
          <a:p>
            <a:endParaRPr lang="en-US" dirty="0"/>
          </a:p>
        </p:txBody>
      </p:sp>
    </p:spTree>
    <p:extLst>
      <p:ext uri="{BB962C8B-B14F-4D97-AF65-F5344CB8AC3E}">
        <p14:creationId xmlns:p14="http://schemas.microsoft.com/office/powerpoint/2010/main" val="2266799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 calcmode="lin" valueType="num">
                                      <p:cBhvr>
                                        <p:cTn id="1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4" dur="500"/>
                                        <p:tgtEl>
                                          <p:spTgt spid="3">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5" dur="500"/>
                                        <p:tgtEl>
                                          <p:spTgt spid="3">
                                            <p:txEl>
                                              <p:pRg st="5" end="5"/>
                                            </p:txEl>
                                          </p:spTgt>
                                        </p:tgtEl>
                                      </p:cBhvr>
                                    </p:animEffect>
                                  </p:childTnLst>
                                </p:cTn>
                              </p:par>
                              <p:par>
                                <p:cTn id="26" presetID="14" presetClass="entr" presetSubtype="10" fill="hold"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3395472"/>
            <a:ext cx="12192000" cy="3462528"/>
          </a:xfrm>
          <a:prstGeom prst="rect">
            <a:avLst/>
          </a:prstGeom>
        </p:spPr>
      </p:pic>
      <p:sp>
        <p:nvSpPr>
          <p:cNvPr id="2" name="Title 1"/>
          <p:cNvSpPr>
            <a:spLocks noGrp="1"/>
          </p:cNvSpPr>
          <p:nvPr>
            <p:ph type="title"/>
          </p:nvPr>
        </p:nvSpPr>
        <p:spPr/>
        <p:txBody>
          <a:bodyPr/>
          <a:lstStyle/>
          <a:p>
            <a:r>
              <a:rPr lang="en-US" sz="7200" b="1" dirty="0">
                <a:solidFill>
                  <a:prstClr val="black"/>
                </a:solidFill>
              </a:rPr>
              <a:t>THE DOMINO EFFECT</a:t>
            </a:r>
            <a:endParaRPr lang="en-US" dirty="0"/>
          </a:p>
        </p:txBody>
      </p:sp>
      <p:sp>
        <p:nvSpPr>
          <p:cNvPr id="3" name="Content Placeholder 2"/>
          <p:cNvSpPr>
            <a:spLocks noGrp="1"/>
          </p:cNvSpPr>
          <p:nvPr>
            <p:ph idx="1"/>
          </p:nvPr>
        </p:nvSpPr>
        <p:spPr/>
        <p:txBody>
          <a:bodyPr/>
          <a:lstStyle/>
          <a:p>
            <a:pPr lvl="0"/>
            <a:r>
              <a:rPr lang="en-US" sz="4000" dirty="0" smtClean="0">
                <a:solidFill>
                  <a:prstClr val="black"/>
                </a:solidFill>
                <a:latin typeface="Berlin Sans FB Demi" panose="020E0802020502020306" pitchFamily="34" charset="0"/>
              </a:rPr>
              <a:t>“To God be the Glory”</a:t>
            </a:r>
          </a:p>
          <a:p>
            <a:pPr lvl="0"/>
            <a:r>
              <a:rPr lang="en-US" sz="4000" dirty="0" smtClean="0">
                <a:solidFill>
                  <a:prstClr val="black"/>
                </a:solidFill>
                <a:latin typeface="Berlin Sans FB Demi" panose="020E0802020502020306" pitchFamily="34" charset="0"/>
              </a:rPr>
              <a:t>LIVING WORRY-FREE LIVES</a:t>
            </a:r>
          </a:p>
          <a:p>
            <a:pPr lvl="1"/>
            <a:r>
              <a:rPr lang="en-US" sz="3600" dirty="0" smtClean="0">
                <a:solidFill>
                  <a:prstClr val="black"/>
                </a:solidFill>
                <a:latin typeface="Berlin Sans FB Demi" panose="020E0802020502020306" pitchFamily="34" charset="0"/>
              </a:rPr>
              <a:t>Philippians 4:6-7</a:t>
            </a:r>
          </a:p>
          <a:p>
            <a:pPr lvl="2"/>
            <a:r>
              <a:rPr lang="en-US" sz="3200" dirty="0" smtClean="0">
                <a:solidFill>
                  <a:prstClr val="black"/>
                </a:solidFill>
                <a:latin typeface="Berlin Sans FB Demi" panose="020E0802020502020306" pitchFamily="34" charset="0"/>
              </a:rPr>
              <a:t>According to Paul, Christians can </a:t>
            </a:r>
            <a:r>
              <a:rPr lang="en-US" sz="3200" dirty="0" smtClean="0">
                <a:solidFill>
                  <a:srgbClr val="0070C0"/>
                </a:solidFill>
                <a:latin typeface="Berlin Sans FB Demi" panose="020E0802020502020306" pitchFamily="34" charset="0"/>
              </a:rPr>
              <a:t>worry more </a:t>
            </a:r>
            <a:r>
              <a:rPr lang="en-US" sz="3200" dirty="0" smtClean="0">
                <a:solidFill>
                  <a:prstClr val="black"/>
                </a:solidFill>
                <a:latin typeface="Berlin Sans FB Demi" panose="020E0802020502020306" pitchFamily="34" charset="0"/>
              </a:rPr>
              <a:t>and </a:t>
            </a:r>
            <a:r>
              <a:rPr lang="en-US" sz="3200" dirty="0" smtClean="0">
                <a:solidFill>
                  <a:srgbClr val="00B0F0"/>
                </a:solidFill>
                <a:latin typeface="Berlin Sans FB Demi" panose="020E0802020502020306" pitchFamily="34" charset="0"/>
              </a:rPr>
              <a:t>pray less </a:t>
            </a:r>
            <a:r>
              <a:rPr lang="en-US" sz="3200" dirty="0" smtClean="0">
                <a:solidFill>
                  <a:prstClr val="black"/>
                </a:solidFill>
                <a:latin typeface="Berlin Sans FB Demi" panose="020E0802020502020306" pitchFamily="34" charset="0"/>
              </a:rPr>
              <a:t>or </a:t>
            </a:r>
            <a:r>
              <a:rPr lang="en-US" sz="3200" dirty="0" smtClean="0">
                <a:solidFill>
                  <a:srgbClr val="00B050"/>
                </a:solidFill>
                <a:latin typeface="Berlin Sans FB Demi" panose="020E0802020502020306" pitchFamily="34" charset="0"/>
              </a:rPr>
              <a:t>pray more </a:t>
            </a:r>
            <a:r>
              <a:rPr lang="en-US" sz="3200" dirty="0" smtClean="0">
                <a:solidFill>
                  <a:prstClr val="black"/>
                </a:solidFill>
                <a:latin typeface="Berlin Sans FB Demi" panose="020E0802020502020306" pitchFamily="34" charset="0"/>
              </a:rPr>
              <a:t>and </a:t>
            </a:r>
            <a:r>
              <a:rPr lang="en-US" sz="3200" dirty="0" smtClean="0">
                <a:solidFill>
                  <a:srgbClr val="00B050"/>
                </a:solidFill>
                <a:latin typeface="Berlin Sans FB Demi" panose="020E0802020502020306" pitchFamily="34" charset="0"/>
              </a:rPr>
              <a:t>worry less</a:t>
            </a:r>
            <a:r>
              <a:rPr lang="en-US" sz="3200" dirty="0" smtClean="0">
                <a:solidFill>
                  <a:prstClr val="black"/>
                </a:solidFill>
                <a:latin typeface="Berlin Sans FB Demi" panose="020E0802020502020306" pitchFamily="34" charset="0"/>
              </a:rPr>
              <a:t>. </a:t>
            </a:r>
          </a:p>
          <a:p>
            <a:pPr lvl="1"/>
            <a:r>
              <a:rPr lang="en-US" sz="3600" dirty="0" smtClean="0">
                <a:solidFill>
                  <a:prstClr val="black"/>
                </a:solidFill>
                <a:latin typeface="Berlin Sans FB Demi" panose="020E0802020502020306" pitchFamily="34" charset="0"/>
              </a:rPr>
              <a:t>Luke 10:41</a:t>
            </a:r>
          </a:p>
          <a:p>
            <a:pPr lvl="1"/>
            <a:r>
              <a:rPr lang="en-US" sz="3600" dirty="0" smtClean="0">
                <a:solidFill>
                  <a:prstClr val="black"/>
                </a:solidFill>
                <a:latin typeface="Berlin Sans FB Demi" panose="020E0802020502020306" pitchFamily="34" charset="0"/>
              </a:rPr>
              <a:t>It really is a matter of </a:t>
            </a:r>
            <a:r>
              <a:rPr lang="en-US" sz="3600" dirty="0" smtClean="0">
                <a:solidFill>
                  <a:srgbClr val="7030A0"/>
                </a:solidFill>
                <a:latin typeface="Berlin Sans FB Demi" panose="020E0802020502020306" pitchFamily="34" charset="0"/>
              </a:rPr>
              <a:t>faith</a:t>
            </a:r>
            <a:r>
              <a:rPr lang="en-US" sz="3600" dirty="0" smtClean="0">
                <a:solidFill>
                  <a:prstClr val="black"/>
                </a:solidFill>
                <a:latin typeface="Berlin Sans FB Demi" panose="020E0802020502020306" pitchFamily="34" charset="0"/>
              </a:rPr>
              <a:t> in God. </a:t>
            </a:r>
          </a:p>
          <a:p>
            <a:pPr lvl="0"/>
            <a:endParaRPr lang="en-US" sz="4000" dirty="0" smtClean="0">
              <a:solidFill>
                <a:prstClr val="black"/>
              </a:solidFill>
              <a:latin typeface="Berlin Sans FB Demi" panose="020E0802020502020306" pitchFamily="34" charset="0"/>
            </a:endParaRPr>
          </a:p>
          <a:p>
            <a:pPr lvl="0"/>
            <a:endParaRPr lang="en-US" sz="4000" dirty="0">
              <a:solidFill>
                <a:prstClr val="black"/>
              </a:solidFill>
              <a:latin typeface="Berlin Sans FB Demi" panose="020E0802020502020306" pitchFamily="34" charset="0"/>
            </a:endParaRPr>
          </a:p>
          <a:p>
            <a:endParaRPr lang="en-US" dirty="0"/>
          </a:p>
        </p:txBody>
      </p:sp>
    </p:spTree>
    <p:extLst>
      <p:ext uri="{BB962C8B-B14F-4D97-AF65-F5344CB8AC3E}">
        <p14:creationId xmlns:p14="http://schemas.microsoft.com/office/powerpoint/2010/main" val="3380317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arn(in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arn(inVertical)">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3395472"/>
            <a:ext cx="12192000" cy="3462528"/>
          </a:xfrm>
          <a:prstGeom prst="rect">
            <a:avLst/>
          </a:prstGeom>
        </p:spPr>
      </p:pic>
      <p:sp>
        <p:nvSpPr>
          <p:cNvPr id="2" name="Title 1"/>
          <p:cNvSpPr>
            <a:spLocks noGrp="1"/>
          </p:cNvSpPr>
          <p:nvPr>
            <p:ph type="title"/>
          </p:nvPr>
        </p:nvSpPr>
        <p:spPr/>
        <p:txBody>
          <a:bodyPr/>
          <a:lstStyle/>
          <a:p>
            <a:r>
              <a:rPr lang="en-US" sz="7200" b="1" dirty="0">
                <a:solidFill>
                  <a:prstClr val="black"/>
                </a:solidFill>
              </a:rPr>
              <a:t>THE DOMINO EFFECT</a:t>
            </a:r>
            <a:endParaRPr lang="en-US" dirty="0"/>
          </a:p>
        </p:txBody>
      </p:sp>
      <p:sp>
        <p:nvSpPr>
          <p:cNvPr id="3" name="Content Placeholder 2"/>
          <p:cNvSpPr>
            <a:spLocks noGrp="1"/>
          </p:cNvSpPr>
          <p:nvPr>
            <p:ph idx="1"/>
          </p:nvPr>
        </p:nvSpPr>
        <p:spPr/>
        <p:txBody>
          <a:bodyPr>
            <a:normAutofit lnSpcReduction="10000"/>
          </a:bodyPr>
          <a:lstStyle/>
          <a:p>
            <a:pPr lvl="0"/>
            <a:r>
              <a:rPr lang="en-US" sz="4000" dirty="0" smtClean="0">
                <a:solidFill>
                  <a:prstClr val="black"/>
                </a:solidFill>
                <a:latin typeface="Berlin Sans FB Demi" panose="020E0802020502020306" pitchFamily="34" charset="0"/>
              </a:rPr>
              <a:t>“To God be the Glory”</a:t>
            </a:r>
          </a:p>
          <a:p>
            <a:pPr lvl="0"/>
            <a:r>
              <a:rPr lang="en-US" sz="4000" dirty="0" smtClean="0">
                <a:solidFill>
                  <a:prstClr val="black"/>
                </a:solidFill>
                <a:latin typeface="Berlin Sans FB Demi" panose="020E0802020502020306" pitchFamily="34" charset="0"/>
              </a:rPr>
              <a:t>OVERCOMING EVIL WITH GOOD</a:t>
            </a:r>
          </a:p>
          <a:p>
            <a:pPr lvl="1"/>
            <a:r>
              <a:rPr lang="en-US" sz="3600" dirty="0" smtClean="0">
                <a:solidFill>
                  <a:prstClr val="black"/>
                </a:solidFill>
                <a:latin typeface="Berlin Sans FB Demi" panose="020E0802020502020306" pitchFamily="34" charset="0"/>
              </a:rPr>
              <a:t>Matthew 5:44- What did Jesus say?</a:t>
            </a:r>
          </a:p>
          <a:p>
            <a:pPr lvl="1"/>
            <a:r>
              <a:rPr lang="en-US" sz="3600" dirty="0" smtClean="0">
                <a:solidFill>
                  <a:prstClr val="black"/>
                </a:solidFill>
                <a:latin typeface="Berlin Sans FB Demi" panose="020E0802020502020306" pitchFamily="34" charset="0"/>
              </a:rPr>
              <a:t>Romans 12:21- What did Paul say?</a:t>
            </a:r>
          </a:p>
          <a:p>
            <a:pPr lvl="1"/>
            <a:r>
              <a:rPr lang="en-US" sz="3600" dirty="0" smtClean="0">
                <a:solidFill>
                  <a:prstClr val="black"/>
                </a:solidFill>
                <a:latin typeface="Berlin Sans FB Demi" panose="020E0802020502020306" pitchFamily="34" charset="0"/>
              </a:rPr>
              <a:t>The Christian response to </a:t>
            </a:r>
            <a:r>
              <a:rPr lang="en-US" sz="3600" dirty="0" smtClean="0">
                <a:solidFill>
                  <a:srgbClr val="C00000"/>
                </a:solidFill>
                <a:latin typeface="Berlin Sans FB Demi" panose="020E0802020502020306" pitchFamily="34" charset="0"/>
              </a:rPr>
              <a:t>hatred</a:t>
            </a:r>
            <a:r>
              <a:rPr lang="en-US" sz="3600" dirty="0" smtClean="0">
                <a:solidFill>
                  <a:prstClr val="black"/>
                </a:solidFill>
                <a:latin typeface="Berlin Sans FB Demi" panose="020E0802020502020306" pitchFamily="34" charset="0"/>
              </a:rPr>
              <a:t> is not more </a:t>
            </a:r>
            <a:r>
              <a:rPr lang="en-US" sz="3600" dirty="0" smtClean="0">
                <a:solidFill>
                  <a:srgbClr val="C00000"/>
                </a:solidFill>
                <a:latin typeface="Berlin Sans FB Demi" panose="020E0802020502020306" pitchFamily="34" charset="0"/>
              </a:rPr>
              <a:t>hatred</a:t>
            </a:r>
            <a:r>
              <a:rPr lang="en-US" sz="3600" dirty="0" smtClean="0">
                <a:solidFill>
                  <a:prstClr val="black"/>
                </a:solidFill>
                <a:latin typeface="Berlin Sans FB Demi" panose="020E0802020502020306" pitchFamily="34" charset="0"/>
              </a:rPr>
              <a:t>, and the Christian response to </a:t>
            </a:r>
            <a:r>
              <a:rPr lang="en-US" sz="3600" dirty="0" smtClean="0">
                <a:solidFill>
                  <a:srgbClr val="C00000"/>
                </a:solidFill>
                <a:latin typeface="Berlin Sans FB Demi" panose="020E0802020502020306" pitchFamily="34" charset="0"/>
              </a:rPr>
              <a:t>evil</a:t>
            </a:r>
            <a:r>
              <a:rPr lang="en-US" sz="3600" dirty="0" smtClean="0">
                <a:solidFill>
                  <a:prstClr val="black"/>
                </a:solidFill>
                <a:latin typeface="Berlin Sans FB Demi" panose="020E0802020502020306" pitchFamily="34" charset="0"/>
              </a:rPr>
              <a:t> is not more </a:t>
            </a:r>
            <a:r>
              <a:rPr lang="en-US" sz="3600" dirty="0" smtClean="0">
                <a:solidFill>
                  <a:srgbClr val="C00000"/>
                </a:solidFill>
                <a:latin typeface="Berlin Sans FB Demi" panose="020E0802020502020306" pitchFamily="34" charset="0"/>
              </a:rPr>
              <a:t>evil</a:t>
            </a:r>
            <a:r>
              <a:rPr lang="en-US" sz="3600" dirty="0" smtClean="0">
                <a:solidFill>
                  <a:prstClr val="black"/>
                </a:solidFill>
                <a:latin typeface="Berlin Sans FB Demi" panose="020E0802020502020306" pitchFamily="34" charset="0"/>
              </a:rPr>
              <a:t>.  </a:t>
            </a:r>
          </a:p>
          <a:p>
            <a:pPr lvl="1"/>
            <a:r>
              <a:rPr lang="en-US" sz="3600" dirty="0" smtClean="0">
                <a:ln>
                  <a:solidFill>
                    <a:schemeClr val="tx1"/>
                  </a:solidFill>
                </a:ln>
                <a:solidFill>
                  <a:srgbClr val="0070C0"/>
                </a:solidFill>
                <a:latin typeface="Berlin Sans FB Demi" panose="020E0802020502020306" pitchFamily="34" charset="0"/>
              </a:rPr>
              <a:t>Story of Susan Walton</a:t>
            </a:r>
          </a:p>
          <a:p>
            <a:pPr lvl="0"/>
            <a:endParaRPr lang="en-US" sz="4000" dirty="0">
              <a:solidFill>
                <a:prstClr val="black"/>
              </a:solidFill>
              <a:latin typeface="Berlin Sans FB Demi" panose="020E0802020502020306" pitchFamily="34" charset="0"/>
            </a:endParaRPr>
          </a:p>
          <a:p>
            <a:endParaRPr lang="en-US" dirty="0"/>
          </a:p>
        </p:txBody>
      </p:sp>
    </p:spTree>
    <p:extLst>
      <p:ext uri="{BB962C8B-B14F-4D97-AF65-F5344CB8AC3E}">
        <p14:creationId xmlns:p14="http://schemas.microsoft.com/office/powerpoint/2010/main" val="161539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p:cTn id="19"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 calcmode="lin" valueType="num">
                                      <p:cBhvr additive="base">
                                        <p:cTn id="26"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3395472"/>
            <a:ext cx="12192000" cy="3462528"/>
          </a:xfrm>
          <a:prstGeom prst="rect">
            <a:avLst/>
          </a:prstGeom>
        </p:spPr>
      </p:pic>
      <p:sp>
        <p:nvSpPr>
          <p:cNvPr id="2" name="Title 1"/>
          <p:cNvSpPr>
            <a:spLocks noGrp="1"/>
          </p:cNvSpPr>
          <p:nvPr>
            <p:ph type="title"/>
          </p:nvPr>
        </p:nvSpPr>
        <p:spPr/>
        <p:txBody>
          <a:bodyPr/>
          <a:lstStyle/>
          <a:p>
            <a:r>
              <a:rPr lang="en-US" sz="7200" b="1" dirty="0">
                <a:solidFill>
                  <a:prstClr val="black"/>
                </a:solidFill>
              </a:rPr>
              <a:t>THE DOMINO EFFECT</a:t>
            </a:r>
            <a:endParaRPr lang="en-US" dirty="0"/>
          </a:p>
        </p:txBody>
      </p:sp>
      <p:sp>
        <p:nvSpPr>
          <p:cNvPr id="3" name="Content Placeholder 2"/>
          <p:cNvSpPr>
            <a:spLocks noGrp="1"/>
          </p:cNvSpPr>
          <p:nvPr>
            <p:ph idx="1"/>
          </p:nvPr>
        </p:nvSpPr>
        <p:spPr>
          <a:xfrm>
            <a:off x="838199" y="1825624"/>
            <a:ext cx="10945969" cy="4755479"/>
          </a:xfrm>
        </p:spPr>
        <p:txBody>
          <a:bodyPr>
            <a:normAutofit lnSpcReduction="10000"/>
          </a:bodyPr>
          <a:lstStyle/>
          <a:p>
            <a:pPr lvl="0"/>
            <a:r>
              <a:rPr lang="en-US" sz="4000" dirty="0" smtClean="0">
                <a:solidFill>
                  <a:prstClr val="black"/>
                </a:solidFill>
                <a:latin typeface="Berlin Sans FB Demi" panose="020E0802020502020306" pitchFamily="34" charset="0"/>
              </a:rPr>
              <a:t>“To God be the Glory”</a:t>
            </a:r>
          </a:p>
          <a:p>
            <a:pPr lvl="0"/>
            <a:r>
              <a:rPr lang="en-US" sz="4000" dirty="0" smtClean="0">
                <a:solidFill>
                  <a:prstClr val="black"/>
                </a:solidFill>
                <a:latin typeface="Berlin Sans FB Demi" panose="020E0802020502020306" pitchFamily="34" charset="0"/>
              </a:rPr>
              <a:t>CONFRONTING DEATH</a:t>
            </a:r>
          </a:p>
          <a:p>
            <a:pPr lvl="1"/>
            <a:r>
              <a:rPr lang="en-US" sz="3600" dirty="0" smtClean="0">
                <a:solidFill>
                  <a:prstClr val="black"/>
                </a:solidFill>
                <a:latin typeface="Berlin Sans FB Demi" panose="020E0802020502020306" pitchFamily="34" charset="0"/>
              </a:rPr>
              <a:t>We can glorify God by confronting death with faith and courage. </a:t>
            </a:r>
          </a:p>
          <a:p>
            <a:pPr lvl="1"/>
            <a:r>
              <a:rPr lang="en-US" sz="3600" dirty="0" smtClean="0">
                <a:solidFill>
                  <a:prstClr val="black"/>
                </a:solidFill>
                <a:latin typeface="Berlin Sans FB Demi" panose="020E0802020502020306" pitchFamily="34" charset="0"/>
              </a:rPr>
              <a:t>As Christians, do we truly believe that death is just another word for </a:t>
            </a:r>
            <a:r>
              <a:rPr lang="en-US" sz="3600" u="sng" dirty="0" smtClean="0">
                <a:solidFill>
                  <a:srgbClr val="CC9900"/>
                </a:solidFill>
                <a:latin typeface="Berlin Sans FB Demi" panose="020E0802020502020306" pitchFamily="34" charset="0"/>
              </a:rPr>
              <a:t>victory</a:t>
            </a:r>
            <a:r>
              <a:rPr lang="en-US" sz="3600" dirty="0" smtClean="0">
                <a:solidFill>
                  <a:prstClr val="black"/>
                </a:solidFill>
                <a:latin typeface="Berlin Sans FB Demi" panose="020E0802020502020306" pitchFamily="34" charset="0"/>
              </a:rPr>
              <a:t>. </a:t>
            </a:r>
          </a:p>
          <a:p>
            <a:pPr lvl="1"/>
            <a:r>
              <a:rPr lang="en-US" sz="3600" dirty="0" smtClean="0">
                <a:solidFill>
                  <a:prstClr val="black"/>
                </a:solidFill>
                <a:latin typeface="Berlin Sans FB Demi" panose="020E0802020502020306" pitchFamily="34" charset="0"/>
              </a:rPr>
              <a:t>Psalm 23:4</a:t>
            </a:r>
          </a:p>
          <a:p>
            <a:pPr lvl="1"/>
            <a:r>
              <a:rPr lang="en-US" sz="3600" dirty="0" smtClean="0">
                <a:ln>
                  <a:solidFill>
                    <a:schemeClr val="tx1"/>
                  </a:solidFill>
                </a:ln>
                <a:solidFill>
                  <a:srgbClr val="C00000"/>
                </a:solidFill>
                <a:latin typeface="Berlin Sans FB Demi" panose="020E0802020502020306" pitchFamily="34" charset="0"/>
              </a:rPr>
              <a:t>Philippians 1:21- What does Paul say about death?</a:t>
            </a:r>
          </a:p>
          <a:p>
            <a:pPr lvl="0"/>
            <a:endParaRPr lang="en-US" sz="4000" dirty="0">
              <a:solidFill>
                <a:prstClr val="black"/>
              </a:solidFill>
              <a:latin typeface="Berlin Sans FB Demi" panose="020E0802020502020306" pitchFamily="34" charset="0"/>
            </a:endParaRPr>
          </a:p>
          <a:p>
            <a:endParaRPr lang="en-US" dirty="0"/>
          </a:p>
        </p:txBody>
      </p:sp>
    </p:spTree>
    <p:extLst>
      <p:ext uri="{BB962C8B-B14F-4D97-AF65-F5344CB8AC3E}">
        <p14:creationId xmlns:p14="http://schemas.microsoft.com/office/powerpoint/2010/main" val="115499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up)">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 calcmode="lin" valueType="num">
                                      <p:cBhvr>
                                        <p:cTn id="12"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wipe(left)">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3395472"/>
            <a:ext cx="12192000" cy="3462528"/>
          </a:xfrm>
          <a:prstGeom prst="rect">
            <a:avLst/>
          </a:prstGeom>
        </p:spPr>
      </p:pic>
      <p:sp>
        <p:nvSpPr>
          <p:cNvPr id="2" name="Title 1"/>
          <p:cNvSpPr>
            <a:spLocks noGrp="1"/>
          </p:cNvSpPr>
          <p:nvPr>
            <p:ph type="title"/>
          </p:nvPr>
        </p:nvSpPr>
        <p:spPr/>
        <p:txBody>
          <a:bodyPr/>
          <a:lstStyle/>
          <a:p>
            <a:r>
              <a:rPr lang="en-US" sz="7200" b="1" dirty="0">
                <a:solidFill>
                  <a:prstClr val="black"/>
                </a:solidFill>
              </a:rPr>
              <a:t>THE DOMINO EFFECT</a:t>
            </a:r>
            <a:endParaRPr lang="en-US" dirty="0"/>
          </a:p>
        </p:txBody>
      </p:sp>
      <p:sp>
        <p:nvSpPr>
          <p:cNvPr id="3" name="Content Placeholder 2"/>
          <p:cNvSpPr>
            <a:spLocks noGrp="1"/>
          </p:cNvSpPr>
          <p:nvPr>
            <p:ph idx="1"/>
          </p:nvPr>
        </p:nvSpPr>
        <p:spPr>
          <a:xfrm>
            <a:off x="838199" y="1825624"/>
            <a:ext cx="10945969" cy="4755479"/>
          </a:xfrm>
        </p:spPr>
        <p:txBody>
          <a:bodyPr>
            <a:normAutofit/>
          </a:bodyPr>
          <a:lstStyle/>
          <a:p>
            <a:pPr lvl="0"/>
            <a:r>
              <a:rPr lang="en-US" sz="4800" dirty="0" smtClean="0">
                <a:solidFill>
                  <a:prstClr val="black"/>
                </a:solidFill>
                <a:latin typeface="Berlin Sans FB Demi" panose="020E0802020502020306" pitchFamily="34" charset="0"/>
              </a:rPr>
              <a:t>“Act Like Jesus”</a:t>
            </a:r>
          </a:p>
          <a:p>
            <a:pPr lvl="1"/>
            <a:r>
              <a:rPr lang="en-US" sz="4000" dirty="0" smtClean="0">
                <a:solidFill>
                  <a:prstClr val="black"/>
                </a:solidFill>
                <a:latin typeface="Berlin Sans FB Demi" panose="020E0802020502020306" pitchFamily="34" charset="0"/>
              </a:rPr>
              <a:t>“What is the measure of success to the Christian?”</a:t>
            </a:r>
          </a:p>
          <a:p>
            <a:pPr lvl="2"/>
            <a:r>
              <a:rPr lang="en-US" sz="3600" dirty="0" smtClean="0">
                <a:solidFill>
                  <a:prstClr val="black"/>
                </a:solidFill>
                <a:latin typeface="Berlin Sans FB Demi" panose="020E0802020502020306" pitchFamily="34" charset="0"/>
              </a:rPr>
              <a:t>Raise godly children.</a:t>
            </a:r>
          </a:p>
          <a:p>
            <a:pPr lvl="2"/>
            <a:r>
              <a:rPr lang="en-US" sz="3600" dirty="0" smtClean="0">
                <a:solidFill>
                  <a:prstClr val="black"/>
                </a:solidFill>
                <a:latin typeface="Berlin Sans FB Demi" panose="020E0802020502020306" pitchFamily="34" charset="0"/>
              </a:rPr>
              <a:t>Be chosen as an elder.</a:t>
            </a:r>
          </a:p>
          <a:p>
            <a:pPr lvl="2"/>
            <a:r>
              <a:rPr lang="en-US" sz="3600" dirty="0" smtClean="0">
                <a:solidFill>
                  <a:prstClr val="black"/>
                </a:solidFill>
                <a:latin typeface="Berlin Sans FB Demi" panose="020E0802020502020306" pitchFamily="34" charset="0"/>
              </a:rPr>
              <a:t>Someone once said, “to act like Jesus without having to think about it.”</a:t>
            </a:r>
          </a:p>
          <a:p>
            <a:pPr lvl="0"/>
            <a:endParaRPr lang="en-US" sz="4000" dirty="0">
              <a:solidFill>
                <a:prstClr val="black"/>
              </a:solidFill>
              <a:latin typeface="Berlin Sans FB Demi" panose="020E0802020502020306" pitchFamily="34" charset="0"/>
            </a:endParaRPr>
          </a:p>
          <a:p>
            <a:endParaRPr lang="en-US" dirty="0"/>
          </a:p>
        </p:txBody>
      </p:sp>
    </p:spTree>
    <p:extLst>
      <p:ext uri="{BB962C8B-B14F-4D97-AF65-F5344CB8AC3E}">
        <p14:creationId xmlns:p14="http://schemas.microsoft.com/office/powerpoint/2010/main" val="3617679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3395472"/>
            <a:ext cx="12192000" cy="3462528"/>
          </a:xfrm>
          <a:prstGeom prst="rect">
            <a:avLst/>
          </a:prstGeom>
        </p:spPr>
      </p:pic>
      <p:sp>
        <p:nvSpPr>
          <p:cNvPr id="2" name="Title 1"/>
          <p:cNvSpPr>
            <a:spLocks noGrp="1"/>
          </p:cNvSpPr>
          <p:nvPr>
            <p:ph type="title"/>
          </p:nvPr>
        </p:nvSpPr>
        <p:spPr/>
        <p:txBody>
          <a:bodyPr/>
          <a:lstStyle/>
          <a:p>
            <a:r>
              <a:rPr lang="en-US" sz="7200" b="1" dirty="0">
                <a:solidFill>
                  <a:prstClr val="black"/>
                </a:solidFill>
              </a:rPr>
              <a:t>THE DOMINO EFFECT</a:t>
            </a:r>
            <a:endParaRPr lang="en-US" dirty="0"/>
          </a:p>
        </p:txBody>
      </p:sp>
      <p:sp>
        <p:nvSpPr>
          <p:cNvPr id="3" name="Content Placeholder 2"/>
          <p:cNvSpPr>
            <a:spLocks noGrp="1"/>
          </p:cNvSpPr>
          <p:nvPr>
            <p:ph idx="1"/>
          </p:nvPr>
        </p:nvSpPr>
        <p:spPr>
          <a:xfrm>
            <a:off x="376519" y="1529789"/>
            <a:ext cx="11658600" cy="4755479"/>
          </a:xfrm>
        </p:spPr>
        <p:txBody>
          <a:bodyPr>
            <a:normAutofit lnSpcReduction="10000"/>
          </a:bodyPr>
          <a:lstStyle/>
          <a:p>
            <a:pPr lvl="0"/>
            <a:r>
              <a:rPr lang="en-US" sz="4800" dirty="0" smtClean="0">
                <a:solidFill>
                  <a:prstClr val="black"/>
                </a:solidFill>
                <a:latin typeface="Berlin Sans FB Demi" panose="020E0802020502020306" pitchFamily="34" charset="0"/>
              </a:rPr>
              <a:t>“Act Like Jesus”</a:t>
            </a:r>
          </a:p>
          <a:p>
            <a:pPr lvl="1"/>
            <a:r>
              <a:rPr lang="en-US" sz="4000" dirty="0" smtClean="0">
                <a:solidFill>
                  <a:prstClr val="black"/>
                </a:solidFill>
                <a:latin typeface="Berlin Sans FB Demi" panose="020E0802020502020306" pitchFamily="34" charset="0"/>
              </a:rPr>
              <a:t>IMITATE CHRIST’S LOVE</a:t>
            </a:r>
          </a:p>
          <a:p>
            <a:pPr lvl="2"/>
            <a:r>
              <a:rPr lang="en-US" sz="3600" dirty="0" smtClean="0">
                <a:solidFill>
                  <a:prstClr val="black"/>
                </a:solidFill>
                <a:latin typeface="Berlin Sans FB Demi" panose="020E0802020502020306" pitchFamily="34" charset="0"/>
              </a:rPr>
              <a:t>The Rich Young Ruler- Mark 10:21.  </a:t>
            </a:r>
          </a:p>
          <a:p>
            <a:pPr lvl="2"/>
            <a:r>
              <a:rPr lang="en-US" sz="3600" dirty="0" smtClean="0">
                <a:solidFill>
                  <a:prstClr val="black"/>
                </a:solidFill>
                <a:latin typeface="Berlin Sans FB Demi" panose="020E0802020502020306" pitchFamily="34" charset="0"/>
              </a:rPr>
              <a:t>The greatest expression of Jesus’ love was the cross- John 15:13</a:t>
            </a:r>
          </a:p>
          <a:p>
            <a:pPr lvl="2"/>
            <a:r>
              <a:rPr lang="en-US" sz="3600" dirty="0" smtClean="0">
                <a:solidFill>
                  <a:prstClr val="black"/>
                </a:solidFill>
                <a:latin typeface="Berlin Sans FB Demi" panose="020E0802020502020306" pitchFamily="34" charset="0"/>
              </a:rPr>
              <a:t>Galatians 2:20</a:t>
            </a:r>
          </a:p>
          <a:p>
            <a:pPr lvl="2"/>
            <a:r>
              <a:rPr lang="en-US" sz="3600" dirty="0" smtClean="0">
                <a:solidFill>
                  <a:prstClr val="black"/>
                </a:solidFill>
                <a:latin typeface="Berlin Sans FB Demi" panose="020E0802020502020306" pitchFamily="34" charset="0"/>
              </a:rPr>
              <a:t>John 13:34-35</a:t>
            </a:r>
          </a:p>
          <a:p>
            <a:pPr lvl="2"/>
            <a:r>
              <a:rPr lang="en-US" sz="3600" dirty="0" smtClean="0">
                <a:ln>
                  <a:solidFill>
                    <a:schemeClr val="tx1"/>
                  </a:solidFill>
                </a:ln>
                <a:solidFill>
                  <a:srgbClr val="FFC000"/>
                </a:solidFill>
                <a:latin typeface="Berlin Sans FB Demi" panose="020E0802020502020306" pitchFamily="34" charset="0"/>
              </a:rPr>
              <a:t>Story of Corrie ten Boom and her sister, Betsie. Page 56.</a:t>
            </a:r>
          </a:p>
          <a:p>
            <a:pPr lvl="0"/>
            <a:endParaRPr lang="en-US" sz="4000" dirty="0">
              <a:solidFill>
                <a:prstClr val="black"/>
              </a:solidFill>
              <a:latin typeface="Berlin Sans FB Demi" panose="020E0802020502020306" pitchFamily="34" charset="0"/>
            </a:endParaRPr>
          </a:p>
          <a:p>
            <a:endParaRPr lang="en-US" dirty="0"/>
          </a:p>
        </p:txBody>
      </p:sp>
    </p:spTree>
    <p:extLst>
      <p:ext uri="{BB962C8B-B14F-4D97-AF65-F5344CB8AC3E}">
        <p14:creationId xmlns:p14="http://schemas.microsoft.com/office/powerpoint/2010/main" val="209111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wipe(left)">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wipe(left)">
                                      <p:cBhvr>
                                        <p:cTn id="20" dur="5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wipe(down)">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3395472"/>
            <a:ext cx="12192000" cy="3462528"/>
          </a:xfrm>
          <a:prstGeom prst="rect">
            <a:avLst/>
          </a:prstGeom>
        </p:spPr>
      </p:pic>
      <p:sp>
        <p:nvSpPr>
          <p:cNvPr id="2" name="Title 1"/>
          <p:cNvSpPr>
            <a:spLocks noGrp="1"/>
          </p:cNvSpPr>
          <p:nvPr>
            <p:ph type="title"/>
          </p:nvPr>
        </p:nvSpPr>
        <p:spPr>
          <a:xfrm>
            <a:off x="838200" y="126718"/>
            <a:ext cx="10515600" cy="1325563"/>
          </a:xfrm>
        </p:spPr>
        <p:txBody>
          <a:bodyPr/>
          <a:lstStyle/>
          <a:p>
            <a:r>
              <a:rPr lang="en-US" sz="7200" b="1" dirty="0">
                <a:solidFill>
                  <a:prstClr val="black"/>
                </a:solidFill>
              </a:rPr>
              <a:t>THE DOMINO EFFECT</a:t>
            </a:r>
            <a:endParaRPr lang="en-US" dirty="0"/>
          </a:p>
        </p:txBody>
      </p:sp>
      <p:sp>
        <p:nvSpPr>
          <p:cNvPr id="3" name="Content Placeholder 2"/>
          <p:cNvSpPr>
            <a:spLocks noGrp="1"/>
          </p:cNvSpPr>
          <p:nvPr>
            <p:ph idx="1"/>
          </p:nvPr>
        </p:nvSpPr>
        <p:spPr>
          <a:xfrm>
            <a:off x="152400" y="1371598"/>
            <a:ext cx="11887200" cy="5513295"/>
          </a:xfrm>
        </p:spPr>
        <p:txBody>
          <a:bodyPr>
            <a:normAutofit lnSpcReduction="10000"/>
          </a:bodyPr>
          <a:lstStyle/>
          <a:p>
            <a:pPr lvl="0"/>
            <a:r>
              <a:rPr lang="en-US" sz="4800" dirty="0" smtClean="0">
                <a:solidFill>
                  <a:prstClr val="black"/>
                </a:solidFill>
                <a:latin typeface="Berlin Sans FB Demi" panose="020E0802020502020306" pitchFamily="34" charset="0"/>
              </a:rPr>
              <a:t>“Act Like Jesus”</a:t>
            </a:r>
          </a:p>
          <a:p>
            <a:pPr lvl="1"/>
            <a:r>
              <a:rPr lang="en-US" sz="4000" dirty="0" smtClean="0">
                <a:solidFill>
                  <a:prstClr val="black"/>
                </a:solidFill>
                <a:latin typeface="Berlin Sans FB Demi" panose="020E0802020502020306" pitchFamily="34" charset="0"/>
              </a:rPr>
              <a:t>IMITATE CHRIST’S HUMILITY</a:t>
            </a:r>
          </a:p>
          <a:p>
            <a:pPr lvl="2"/>
            <a:r>
              <a:rPr lang="en-US" sz="3600" dirty="0" smtClean="0">
                <a:solidFill>
                  <a:prstClr val="black"/>
                </a:solidFill>
                <a:latin typeface="Berlin Sans FB Demi" panose="020E0802020502020306" pitchFamily="34" charset="0"/>
              </a:rPr>
              <a:t>It is awkward to describe the omnipotent, omniscient, omnipresent God as humble.</a:t>
            </a:r>
          </a:p>
          <a:p>
            <a:pPr lvl="2"/>
            <a:r>
              <a:rPr lang="en-US" sz="3600" dirty="0" smtClean="0">
                <a:solidFill>
                  <a:prstClr val="black"/>
                </a:solidFill>
                <a:latin typeface="Berlin Sans FB Demi" panose="020E0802020502020306" pitchFamily="34" charset="0"/>
              </a:rPr>
              <a:t>Phil. 2:5-8</a:t>
            </a:r>
          </a:p>
          <a:p>
            <a:pPr lvl="3"/>
            <a:r>
              <a:rPr lang="en-US" sz="3400" dirty="0" smtClean="0">
                <a:ln>
                  <a:solidFill>
                    <a:schemeClr val="tx1"/>
                  </a:solidFill>
                </a:ln>
                <a:solidFill>
                  <a:srgbClr val="00B0F0"/>
                </a:solidFill>
                <a:latin typeface="Berlin Sans FB Demi" panose="020E0802020502020306" pitchFamily="34" charset="0"/>
              </a:rPr>
              <a:t>God became man, God washed dirty feet, God was arrested, God was beaten, God was spit on, God was ridiculed, God was nailed to a cross. God died for mankind’s sins. </a:t>
            </a:r>
          </a:p>
          <a:p>
            <a:pPr lvl="3"/>
            <a:r>
              <a:rPr lang="en-US" sz="3400" dirty="0" smtClean="0">
                <a:ln>
                  <a:solidFill>
                    <a:schemeClr val="tx1"/>
                  </a:solidFill>
                </a:ln>
                <a:solidFill>
                  <a:srgbClr val="00B0F0"/>
                </a:solidFill>
                <a:latin typeface="Berlin Sans FB Demi" panose="020E0802020502020306" pitchFamily="34" charset="0"/>
              </a:rPr>
              <a:t>Humility like Christ’s avoids ugly ambitions, petty pride, and sinful self-centeredness.</a:t>
            </a:r>
            <a:endParaRPr lang="en-US" sz="3400" dirty="0">
              <a:ln>
                <a:solidFill>
                  <a:schemeClr val="tx1"/>
                </a:solidFill>
              </a:ln>
              <a:solidFill>
                <a:srgbClr val="00B0F0"/>
              </a:solidFill>
              <a:latin typeface="Berlin Sans FB Demi" panose="020E0802020502020306" pitchFamily="34" charset="0"/>
            </a:endParaRPr>
          </a:p>
          <a:p>
            <a:endParaRPr lang="en-US" dirty="0"/>
          </a:p>
        </p:txBody>
      </p:sp>
    </p:spTree>
    <p:extLst>
      <p:ext uri="{BB962C8B-B14F-4D97-AF65-F5344CB8AC3E}">
        <p14:creationId xmlns:p14="http://schemas.microsoft.com/office/powerpoint/2010/main" val="3280198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up)">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 calcmode="lin" valueType="num">
                                      <p:cBhvr additive="base">
                                        <p:cTn id="1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wipe(down)">
                                      <p:cBhvr>
                                        <p:cTn id="2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3474720"/>
            <a:ext cx="12192000" cy="3396343"/>
          </a:xfrm>
          <a:prstGeom prst="rect">
            <a:avLst/>
          </a:prstGeom>
        </p:spPr>
      </p:pic>
      <p:sp>
        <p:nvSpPr>
          <p:cNvPr id="2" name="Title 1"/>
          <p:cNvSpPr>
            <a:spLocks noGrp="1"/>
          </p:cNvSpPr>
          <p:nvPr>
            <p:ph type="title"/>
          </p:nvPr>
        </p:nvSpPr>
        <p:spPr/>
        <p:txBody>
          <a:bodyPr/>
          <a:lstStyle/>
          <a:p>
            <a:r>
              <a:rPr lang="en-US" sz="7200" b="1" dirty="0">
                <a:solidFill>
                  <a:prstClr val="black"/>
                </a:solidFill>
              </a:rPr>
              <a:t>THE DOMINO EFFECT</a:t>
            </a:r>
            <a:endParaRPr lang="en-US" dirty="0"/>
          </a:p>
        </p:txBody>
      </p:sp>
      <p:sp>
        <p:nvSpPr>
          <p:cNvPr id="3" name="Content Placeholder 2"/>
          <p:cNvSpPr>
            <a:spLocks noGrp="1"/>
          </p:cNvSpPr>
          <p:nvPr>
            <p:ph idx="1"/>
          </p:nvPr>
        </p:nvSpPr>
        <p:spPr/>
        <p:txBody>
          <a:bodyPr>
            <a:normAutofit/>
          </a:bodyPr>
          <a:lstStyle/>
          <a:p>
            <a:r>
              <a:rPr lang="en-US" sz="4400" dirty="0" smtClean="0">
                <a:latin typeface="Arial Black" panose="020B0A04020102020204" pitchFamily="34" charset="0"/>
              </a:rPr>
              <a:t>The progression is undeniable.</a:t>
            </a:r>
          </a:p>
          <a:p>
            <a:pPr marL="0" indent="0">
              <a:buNone/>
            </a:pPr>
            <a:endParaRPr lang="en-US" sz="4400" dirty="0" smtClean="0">
              <a:latin typeface="Arial Black" panose="020B0A04020102020204" pitchFamily="34" charset="0"/>
            </a:endParaRPr>
          </a:p>
          <a:p>
            <a:pPr marL="0" indent="0" algn="ctr">
              <a:buNone/>
            </a:pPr>
            <a:r>
              <a:rPr lang="en-US" sz="7200" dirty="0" smtClean="0">
                <a:latin typeface="Arial Black" panose="020B0A04020102020204" pitchFamily="34" charset="0"/>
              </a:rPr>
              <a:t>Each good decision leads to the next!!!</a:t>
            </a:r>
            <a:endParaRPr lang="en-US" sz="7200" dirty="0">
              <a:latin typeface="Arial Black" panose="020B0A04020102020204" pitchFamily="34" charset="0"/>
            </a:endParaRPr>
          </a:p>
        </p:txBody>
      </p:sp>
    </p:spTree>
    <p:extLst>
      <p:ext uri="{BB962C8B-B14F-4D97-AF65-F5344CB8AC3E}">
        <p14:creationId xmlns:p14="http://schemas.microsoft.com/office/powerpoint/2010/main" val="3478322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3395472"/>
            <a:ext cx="12192000" cy="3462528"/>
          </a:xfrm>
          <a:prstGeom prst="rect">
            <a:avLst/>
          </a:prstGeom>
        </p:spPr>
      </p:pic>
      <p:sp>
        <p:nvSpPr>
          <p:cNvPr id="2" name="Title 1"/>
          <p:cNvSpPr>
            <a:spLocks noGrp="1"/>
          </p:cNvSpPr>
          <p:nvPr>
            <p:ph type="title"/>
          </p:nvPr>
        </p:nvSpPr>
        <p:spPr/>
        <p:txBody>
          <a:bodyPr/>
          <a:lstStyle/>
          <a:p>
            <a:r>
              <a:rPr lang="en-US" sz="7200" b="1" dirty="0">
                <a:solidFill>
                  <a:prstClr val="black"/>
                </a:solidFill>
              </a:rPr>
              <a:t>THE DOMINO EFFECT</a:t>
            </a:r>
            <a:endParaRPr lang="en-US" dirty="0"/>
          </a:p>
        </p:txBody>
      </p:sp>
      <p:sp>
        <p:nvSpPr>
          <p:cNvPr id="3" name="Content Placeholder 2"/>
          <p:cNvSpPr>
            <a:spLocks noGrp="1"/>
          </p:cNvSpPr>
          <p:nvPr>
            <p:ph idx="1"/>
          </p:nvPr>
        </p:nvSpPr>
        <p:spPr>
          <a:xfrm>
            <a:off x="838199" y="1825624"/>
            <a:ext cx="10945969" cy="4755479"/>
          </a:xfrm>
        </p:spPr>
        <p:txBody>
          <a:bodyPr>
            <a:normAutofit/>
          </a:bodyPr>
          <a:lstStyle/>
          <a:p>
            <a:pPr lvl="0"/>
            <a:r>
              <a:rPr lang="en-US" sz="4800" dirty="0" smtClean="0">
                <a:solidFill>
                  <a:prstClr val="black"/>
                </a:solidFill>
                <a:latin typeface="Berlin Sans FB Demi" panose="020E0802020502020306" pitchFamily="34" charset="0"/>
              </a:rPr>
              <a:t>“Act Like Jesus”</a:t>
            </a:r>
          </a:p>
          <a:p>
            <a:pPr lvl="1"/>
            <a:r>
              <a:rPr lang="en-US" sz="4000" dirty="0" smtClean="0">
                <a:solidFill>
                  <a:prstClr val="black"/>
                </a:solidFill>
                <a:latin typeface="Berlin Sans FB Demi" panose="020E0802020502020306" pitchFamily="34" charset="0"/>
              </a:rPr>
              <a:t>IMITATE CHRIST’S COMPASSION</a:t>
            </a:r>
          </a:p>
          <a:p>
            <a:pPr lvl="2"/>
            <a:r>
              <a:rPr lang="en-US" sz="3600" dirty="0" smtClean="0">
                <a:solidFill>
                  <a:prstClr val="black"/>
                </a:solidFill>
                <a:latin typeface="Berlin Sans FB Demi" panose="020E0802020502020306" pitchFamily="34" charset="0"/>
              </a:rPr>
              <a:t>Matthew 9:35-36</a:t>
            </a:r>
          </a:p>
          <a:p>
            <a:pPr lvl="2"/>
            <a:r>
              <a:rPr lang="en-US" sz="3600" dirty="0" smtClean="0">
                <a:solidFill>
                  <a:prstClr val="black"/>
                </a:solidFill>
                <a:latin typeface="Berlin Sans FB Demi" panose="020E0802020502020306" pitchFamily="34" charset="0"/>
              </a:rPr>
              <a:t>Compassion means “to have the bowels yearn.”</a:t>
            </a:r>
          </a:p>
          <a:p>
            <a:pPr lvl="2"/>
            <a:r>
              <a:rPr lang="en-US" sz="3600" dirty="0" smtClean="0">
                <a:solidFill>
                  <a:prstClr val="black"/>
                </a:solidFill>
                <a:latin typeface="Berlin Sans FB Demi" panose="020E0802020502020306" pitchFamily="34" charset="0"/>
              </a:rPr>
              <a:t>Matt. 18:33- Because we are the beneficiaries of Christ’s compassion, we, more than anyone else, ought to be compassionate to others. </a:t>
            </a:r>
          </a:p>
          <a:p>
            <a:pPr lvl="2"/>
            <a:r>
              <a:rPr lang="en-US" sz="3600" dirty="0" smtClean="0">
                <a:solidFill>
                  <a:srgbClr val="FF0000"/>
                </a:solidFill>
                <a:latin typeface="Berlin Sans FB Demi" panose="020E0802020502020306" pitchFamily="34" charset="0"/>
              </a:rPr>
              <a:t>Story on page 61. </a:t>
            </a:r>
            <a:endParaRPr lang="en-US" sz="3600" dirty="0">
              <a:solidFill>
                <a:srgbClr val="FF0000"/>
              </a:solidFill>
              <a:latin typeface="Berlin Sans FB Demi" panose="020E0802020502020306" pitchFamily="34" charset="0"/>
            </a:endParaRPr>
          </a:p>
          <a:p>
            <a:endParaRPr lang="en-US" dirty="0"/>
          </a:p>
        </p:txBody>
      </p:sp>
    </p:spTree>
    <p:extLst>
      <p:ext uri="{BB962C8B-B14F-4D97-AF65-F5344CB8AC3E}">
        <p14:creationId xmlns:p14="http://schemas.microsoft.com/office/powerpoint/2010/main" val="268560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3395472"/>
            <a:ext cx="12192000" cy="3462528"/>
          </a:xfrm>
          <a:prstGeom prst="rect">
            <a:avLst/>
          </a:prstGeom>
        </p:spPr>
      </p:pic>
      <p:sp>
        <p:nvSpPr>
          <p:cNvPr id="2" name="Title 1"/>
          <p:cNvSpPr>
            <a:spLocks noGrp="1"/>
          </p:cNvSpPr>
          <p:nvPr>
            <p:ph type="title"/>
          </p:nvPr>
        </p:nvSpPr>
        <p:spPr/>
        <p:txBody>
          <a:bodyPr/>
          <a:lstStyle/>
          <a:p>
            <a:r>
              <a:rPr lang="en-US" sz="7200" b="1" dirty="0">
                <a:solidFill>
                  <a:prstClr val="black"/>
                </a:solidFill>
              </a:rPr>
              <a:t>THE DOMINO EFFECT</a:t>
            </a:r>
            <a:endParaRPr lang="en-US" dirty="0"/>
          </a:p>
        </p:txBody>
      </p:sp>
      <p:sp>
        <p:nvSpPr>
          <p:cNvPr id="3" name="Content Placeholder 2"/>
          <p:cNvSpPr>
            <a:spLocks noGrp="1"/>
          </p:cNvSpPr>
          <p:nvPr>
            <p:ph idx="1"/>
          </p:nvPr>
        </p:nvSpPr>
        <p:spPr>
          <a:xfrm>
            <a:off x="322729" y="1532965"/>
            <a:ext cx="11645153" cy="5190563"/>
          </a:xfrm>
        </p:spPr>
        <p:txBody>
          <a:bodyPr>
            <a:normAutofit/>
          </a:bodyPr>
          <a:lstStyle/>
          <a:p>
            <a:pPr lvl="0"/>
            <a:r>
              <a:rPr lang="en-US" sz="4800" dirty="0" smtClean="0">
                <a:solidFill>
                  <a:prstClr val="black"/>
                </a:solidFill>
                <a:latin typeface="Berlin Sans FB Demi" panose="020E0802020502020306" pitchFamily="34" charset="0"/>
              </a:rPr>
              <a:t>“Act Like Jesus”</a:t>
            </a:r>
          </a:p>
          <a:p>
            <a:pPr lvl="1"/>
            <a:r>
              <a:rPr lang="en-US" sz="4000" dirty="0" smtClean="0">
                <a:solidFill>
                  <a:prstClr val="black"/>
                </a:solidFill>
                <a:latin typeface="Berlin Sans FB Demi" panose="020E0802020502020306" pitchFamily="34" charset="0"/>
              </a:rPr>
              <a:t>IMITATE CHRIST’S FORGIVENESS</a:t>
            </a:r>
          </a:p>
          <a:p>
            <a:pPr lvl="2"/>
            <a:r>
              <a:rPr lang="en-US" sz="3600" dirty="0" smtClean="0">
                <a:solidFill>
                  <a:prstClr val="black"/>
                </a:solidFill>
                <a:latin typeface="Berlin Sans FB Demi" panose="020E0802020502020306" pitchFamily="34" charset="0"/>
              </a:rPr>
              <a:t>When Christ forgives he completely forgives- I John 1:7-9.</a:t>
            </a:r>
          </a:p>
          <a:p>
            <a:pPr lvl="2"/>
            <a:r>
              <a:rPr lang="en-US" sz="3600" dirty="0" smtClean="0">
                <a:solidFill>
                  <a:prstClr val="black"/>
                </a:solidFill>
                <a:latin typeface="Berlin Sans FB Demi" panose="020E0802020502020306" pitchFamily="34" charset="0"/>
              </a:rPr>
              <a:t>Luke 23:34</a:t>
            </a:r>
          </a:p>
          <a:p>
            <a:pPr lvl="2"/>
            <a:r>
              <a:rPr lang="en-US" sz="3600" dirty="0" smtClean="0">
                <a:solidFill>
                  <a:prstClr val="black"/>
                </a:solidFill>
                <a:latin typeface="Berlin Sans FB Demi" panose="020E0802020502020306" pitchFamily="34" charset="0"/>
              </a:rPr>
              <a:t>Story of man and wife on page 63</a:t>
            </a:r>
          </a:p>
          <a:p>
            <a:pPr lvl="2"/>
            <a:r>
              <a:rPr lang="en-US" sz="3600" dirty="0" smtClean="0">
                <a:ln>
                  <a:solidFill>
                    <a:schemeClr val="tx1"/>
                  </a:solidFill>
                </a:ln>
                <a:solidFill>
                  <a:srgbClr val="00B050"/>
                </a:solidFill>
                <a:latin typeface="Berlin Sans FB Demi" panose="020E0802020502020306" pitchFamily="34" charset="0"/>
              </a:rPr>
              <a:t>Do we practice what we preach? Do we intend to be what we pretend to be? Do our beliefs have any real impact on the decisions we make? </a:t>
            </a:r>
            <a:endParaRPr lang="en-US" sz="3600" dirty="0">
              <a:ln>
                <a:solidFill>
                  <a:schemeClr val="tx1"/>
                </a:solidFill>
              </a:ln>
              <a:solidFill>
                <a:srgbClr val="00B050"/>
              </a:solidFill>
              <a:latin typeface="Berlin Sans FB Demi" panose="020E0802020502020306" pitchFamily="34" charset="0"/>
            </a:endParaRPr>
          </a:p>
          <a:p>
            <a:endParaRPr lang="en-US" dirty="0"/>
          </a:p>
        </p:txBody>
      </p:sp>
    </p:spTree>
    <p:extLst>
      <p:ext uri="{BB962C8B-B14F-4D97-AF65-F5344CB8AC3E}">
        <p14:creationId xmlns:p14="http://schemas.microsoft.com/office/powerpoint/2010/main" val="3274564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 calcmode="lin" valueType="num">
                                      <p:cBhvr additive="base">
                                        <p:cTn id="2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3395472"/>
            <a:ext cx="12192000" cy="3462528"/>
          </a:xfrm>
          <a:prstGeom prst="rect">
            <a:avLst/>
          </a:prstGeom>
        </p:spPr>
      </p:pic>
      <p:sp>
        <p:nvSpPr>
          <p:cNvPr id="2" name="Title 1"/>
          <p:cNvSpPr>
            <a:spLocks noGrp="1"/>
          </p:cNvSpPr>
          <p:nvPr>
            <p:ph type="title"/>
          </p:nvPr>
        </p:nvSpPr>
        <p:spPr/>
        <p:txBody>
          <a:bodyPr/>
          <a:lstStyle/>
          <a:p>
            <a:r>
              <a:rPr lang="en-US" sz="7200" b="1" dirty="0">
                <a:solidFill>
                  <a:prstClr val="black"/>
                </a:solidFill>
              </a:rPr>
              <a:t>THE DOMINO EFFECT</a:t>
            </a:r>
            <a:endParaRPr lang="en-US" dirty="0"/>
          </a:p>
        </p:txBody>
      </p:sp>
      <p:sp>
        <p:nvSpPr>
          <p:cNvPr id="3" name="Content Placeholder 2"/>
          <p:cNvSpPr>
            <a:spLocks noGrp="1"/>
          </p:cNvSpPr>
          <p:nvPr>
            <p:ph idx="1"/>
          </p:nvPr>
        </p:nvSpPr>
        <p:spPr>
          <a:xfrm>
            <a:off x="154547" y="1532965"/>
            <a:ext cx="11900078" cy="5190563"/>
          </a:xfrm>
        </p:spPr>
        <p:txBody>
          <a:bodyPr>
            <a:normAutofit fontScale="92500"/>
          </a:bodyPr>
          <a:lstStyle/>
          <a:p>
            <a:pPr lvl="0"/>
            <a:r>
              <a:rPr lang="en-US" sz="4800" dirty="0" smtClean="0">
                <a:solidFill>
                  <a:prstClr val="black"/>
                </a:solidFill>
                <a:latin typeface="Berlin Sans FB Demi" panose="020E0802020502020306" pitchFamily="34" charset="0"/>
              </a:rPr>
              <a:t>“Top Priority”</a:t>
            </a:r>
          </a:p>
          <a:p>
            <a:pPr lvl="1"/>
            <a:r>
              <a:rPr lang="en-US" sz="4000" dirty="0" smtClean="0">
                <a:solidFill>
                  <a:prstClr val="black"/>
                </a:solidFill>
                <a:latin typeface="Berlin Sans FB Demi" panose="020E0802020502020306" pitchFamily="34" charset="0"/>
              </a:rPr>
              <a:t>KINGDOM-SEEKING DECISIONS</a:t>
            </a:r>
          </a:p>
          <a:p>
            <a:pPr lvl="2"/>
            <a:r>
              <a:rPr lang="en-US" sz="3600" dirty="0" smtClean="0">
                <a:solidFill>
                  <a:prstClr val="black"/>
                </a:solidFill>
                <a:latin typeface="Berlin Sans FB Demi" panose="020E0802020502020306" pitchFamily="34" charset="0"/>
              </a:rPr>
              <a:t>Story about Harvey Childress</a:t>
            </a:r>
          </a:p>
          <a:p>
            <a:pPr lvl="3"/>
            <a:r>
              <a:rPr lang="en-US" sz="3400" dirty="0" smtClean="0">
                <a:solidFill>
                  <a:prstClr val="black"/>
                </a:solidFill>
                <a:latin typeface="Berlin Sans FB Demi" panose="020E0802020502020306" pitchFamily="34" charset="0"/>
              </a:rPr>
              <a:t>Wrote a book in 2001 well into his 90’s called </a:t>
            </a:r>
            <a:r>
              <a:rPr lang="en-US" sz="3400" i="1" dirty="0" smtClean="0">
                <a:solidFill>
                  <a:prstClr val="black"/>
                </a:solidFill>
                <a:latin typeface="Berlin Sans FB Demi" panose="020E0802020502020306" pitchFamily="34" charset="0"/>
              </a:rPr>
              <a:t>The Riches of Love.  </a:t>
            </a:r>
          </a:p>
          <a:p>
            <a:pPr lvl="3"/>
            <a:r>
              <a:rPr lang="en-US" sz="3400" dirty="0" smtClean="0">
                <a:solidFill>
                  <a:prstClr val="black"/>
                </a:solidFill>
                <a:latin typeface="Berlin Sans FB Demi" panose="020E0802020502020306" pitchFamily="34" charset="0"/>
              </a:rPr>
              <a:t>It talks about the impact of Matthew 6:33 on his life.</a:t>
            </a:r>
          </a:p>
          <a:p>
            <a:pPr lvl="3"/>
            <a:r>
              <a:rPr lang="en-US" sz="3400" dirty="0" smtClean="0">
                <a:ln>
                  <a:solidFill>
                    <a:schemeClr val="tx1"/>
                  </a:solidFill>
                </a:ln>
                <a:solidFill>
                  <a:srgbClr val="FF0000"/>
                </a:solidFill>
                <a:latin typeface="Berlin Sans FB Demi" panose="020E0802020502020306" pitchFamily="34" charset="0"/>
              </a:rPr>
              <a:t>His </a:t>
            </a:r>
            <a:r>
              <a:rPr lang="en-US" sz="3400" dirty="0">
                <a:ln>
                  <a:solidFill>
                    <a:schemeClr val="tx1"/>
                  </a:solidFill>
                </a:ln>
                <a:solidFill>
                  <a:srgbClr val="FF0000"/>
                </a:solidFill>
                <a:latin typeface="Berlin Sans FB Demi" panose="020E0802020502020306" pitchFamily="34" charset="0"/>
              </a:rPr>
              <a:t>local preacher encouraged him to become a </a:t>
            </a:r>
            <a:r>
              <a:rPr lang="en-US" sz="3400" dirty="0" smtClean="0">
                <a:ln>
                  <a:solidFill>
                    <a:schemeClr val="tx1"/>
                  </a:solidFill>
                </a:ln>
                <a:solidFill>
                  <a:srgbClr val="FF0000"/>
                </a:solidFill>
                <a:latin typeface="Berlin Sans FB Demi" panose="020E0802020502020306" pitchFamily="34" charset="0"/>
              </a:rPr>
              <a:t>preacher, despite the fact that he was afraid of public speaking.</a:t>
            </a:r>
          </a:p>
          <a:p>
            <a:pPr lvl="3"/>
            <a:r>
              <a:rPr lang="en-US" sz="3400" dirty="0" smtClean="0">
                <a:ln>
                  <a:solidFill>
                    <a:schemeClr val="tx1"/>
                  </a:solidFill>
                </a:ln>
                <a:solidFill>
                  <a:srgbClr val="FF0000"/>
                </a:solidFill>
                <a:latin typeface="Berlin Sans FB Demi" panose="020E0802020502020306" pitchFamily="34" charset="0"/>
              </a:rPr>
              <a:t>He became a preacher, church planter, Christian college president and friend of missionaries and small churches.   </a:t>
            </a:r>
          </a:p>
          <a:p>
            <a:pPr lvl="1"/>
            <a:endParaRPr lang="en-US" dirty="0"/>
          </a:p>
        </p:txBody>
      </p:sp>
    </p:spTree>
    <p:extLst>
      <p:ext uri="{BB962C8B-B14F-4D97-AF65-F5344CB8AC3E}">
        <p14:creationId xmlns:p14="http://schemas.microsoft.com/office/powerpoint/2010/main" val="3356794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up)">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 calcmode="lin" valueType="num">
                                      <p:cBhvr additive="base">
                                        <p:cTn id="2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wipe(down)">
                                      <p:cBhvr>
                                        <p:cTn id="2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3395472"/>
            <a:ext cx="12192000" cy="3462528"/>
          </a:xfrm>
          <a:prstGeom prst="rect">
            <a:avLst/>
          </a:prstGeom>
        </p:spPr>
      </p:pic>
      <p:sp>
        <p:nvSpPr>
          <p:cNvPr id="2" name="Title 1"/>
          <p:cNvSpPr>
            <a:spLocks noGrp="1"/>
          </p:cNvSpPr>
          <p:nvPr>
            <p:ph type="title"/>
          </p:nvPr>
        </p:nvSpPr>
        <p:spPr>
          <a:xfrm>
            <a:off x="154547" y="0"/>
            <a:ext cx="10515600" cy="1325563"/>
          </a:xfrm>
        </p:spPr>
        <p:txBody>
          <a:bodyPr/>
          <a:lstStyle/>
          <a:p>
            <a:r>
              <a:rPr lang="en-US" sz="7200" b="1" dirty="0">
                <a:solidFill>
                  <a:prstClr val="black"/>
                </a:solidFill>
              </a:rPr>
              <a:t>THE DOMINO EFFECT</a:t>
            </a:r>
            <a:endParaRPr lang="en-US" dirty="0"/>
          </a:p>
        </p:txBody>
      </p:sp>
      <p:sp>
        <p:nvSpPr>
          <p:cNvPr id="3" name="Content Placeholder 2"/>
          <p:cNvSpPr>
            <a:spLocks noGrp="1"/>
          </p:cNvSpPr>
          <p:nvPr>
            <p:ph idx="1"/>
          </p:nvPr>
        </p:nvSpPr>
        <p:spPr>
          <a:xfrm>
            <a:off x="0" y="1094704"/>
            <a:ext cx="12191999" cy="5859887"/>
          </a:xfrm>
        </p:spPr>
        <p:txBody>
          <a:bodyPr>
            <a:normAutofit lnSpcReduction="10000"/>
          </a:bodyPr>
          <a:lstStyle/>
          <a:p>
            <a:pPr lvl="0"/>
            <a:r>
              <a:rPr lang="en-US" sz="4800" dirty="0" smtClean="0">
                <a:solidFill>
                  <a:prstClr val="black"/>
                </a:solidFill>
                <a:latin typeface="Berlin Sans FB Demi" panose="020E0802020502020306" pitchFamily="34" charset="0"/>
              </a:rPr>
              <a:t>“Top Priority”</a:t>
            </a:r>
          </a:p>
          <a:p>
            <a:pPr lvl="1"/>
            <a:r>
              <a:rPr lang="en-US" sz="4000" dirty="0" smtClean="0">
                <a:solidFill>
                  <a:prstClr val="black"/>
                </a:solidFill>
                <a:latin typeface="Berlin Sans FB Demi" panose="020E0802020502020306" pitchFamily="34" charset="0"/>
              </a:rPr>
              <a:t>KINGDOM-SEEKING DECISIONS</a:t>
            </a:r>
            <a:endParaRPr lang="en-US" sz="4000" dirty="0">
              <a:solidFill>
                <a:prstClr val="black"/>
              </a:solidFill>
              <a:latin typeface="Berlin Sans FB Demi" panose="020E0802020502020306" pitchFamily="34" charset="0"/>
            </a:endParaRPr>
          </a:p>
          <a:p>
            <a:pPr lvl="2"/>
            <a:r>
              <a:rPr lang="en-US" sz="3600" dirty="0" smtClean="0">
                <a:solidFill>
                  <a:prstClr val="black"/>
                </a:solidFill>
                <a:latin typeface="Berlin Sans FB Demi" panose="020E0802020502020306" pitchFamily="34" charset="0"/>
              </a:rPr>
              <a:t>Question #1- Is the kingdom first when it comes to how you spend your money?</a:t>
            </a:r>
          </a:p>
          <a:p>
            <a:pPr lvl="3"/>
            <a:r>
              <a:rPr lang="en-US" sz="3400" dirty="0" smtClean="0">
                <a:solidFill>
                  <a:prstClr val="black"/>
                </a:solidFill>
                <a:latin typeface="Berlin Sans FB Demi" panose="020E0802020502020306" pitchFamily="34" charset="0"/>
              </a:rPr>
              <a:t>Christianity is a giving religion.  God gave (John 3:16), Jesus gave (Galatians 2:20), and each one of us must give if the kingdom is truly important to us. </a:t>
            </a:r>
          </a:p>
          <a:p>
            <a:pPr lvl="3"/>
            <a:r>
              <a:rPr lang="en-US" sz="3400" dirty="0" smtClean="0">
                <a:ln>
                  <a:solidFill>
                    <a:schemeClr val="tx1"/>
                  </a:solidFill>
                </a:ln>
                <a:solidFill>
                  <a:srgbClr val="00B0F0"/>
                </a:solidFill>
                <a:latin typeface="Berlin Sans FB Demi" panose="020E0802020502020306" pitchFamily="34" charset="0"/>
              </a:rPr>
              <a:t>Do we love the church?  Love is not satisfied with daily minimum requirements.  Love does not ask “how little” but rather “how much” can I give. </a:t>
            </a:r>
          </a:p>
          <a:p>
            <a:pPr lvl="3"/>
            <a:r>
              <a:rPr lang="en-US" sz="3400" dirty="0" smtClean="0">
                <a:ln>
                  <a:solidFill>
                    <a:schemeClr val="tx1"/>
                  </a:solidFill>
                </a:ln>
                <a:solidFill>
                  <a:srgbClr val="00B0F0"/>
                </a:solidFill>
                <a:latin typeface="Berlin Sans FB Demi" panose="020E0802020502020306" pitchFamily="34" charset="0"/>
              </a:rPr>
              <a:t>Examples: David (II Samuel 24:24), Widow (Luke 21), I Corinthians 16:2, and II Corinthians 8:3.</a:t>
            </a:r>
          </a:p>
        </p:txBody>
      </p:sp>
    </p:spTree>
    <p:extLst>
      <p:ext uri="{BB962C8B-B14F-4D97-AF65-F5344CB8AC3E}">
        <p14:creationId xmlns:p14="http://schemas.microsoft.com/office/powerpoint/2010/main" val="1839469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 calcmode="lin" valueType="num">
                                      <p:cBhvr>
                                        <p:cTn id="20"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3395472"/>
            <a:ext cx="12192000" cy="3462528"/>
          </a:xfrm>
          <a:prstGeom prst="rect">
            <a:avLst/>
          </a:prstGeom>
        </p:spPr>
      </p:pic>
      <p:sp>
        <p:nvSpPr>
          <p:cNvPr id="2" name="Title 1"/>
          <p:cNvSpPr>
            <a:spLocks noGrp="1"/>
          </p:cNvSpPr>
          <p:nvPr>
            <p:ph type="title"/>
          </p:nvPr>
        </p:nvSpPr>
        <p:spPr/>
        <p:txBody>
          <a:bodyPr/>
          <a:lstStyle/>
          <a:p>
            <a:r>
              <a:rPr lang="en-US" sz="7200" b="1" dirty="0">
                <a:solidFill>
                  <a:prstClr val="black"/>
                </a:solidFill>
              </a:rPr>
              <a:t>THE DOMINO EFFECT</a:t>
            </a:r>
            <a:endParaRPr lang="en-US" dirty="0"/>
          </a:p>
        </p:txBody>
      </p:sp>
      <p:sp>
        <p:nvSpPr>
          <p:cNvPr id="3" name="Content Placeholder 2"/>
          <p:cNvSpPr>
            <a:spLocks noGrp="1"/>
          </p:cNvSpPr>
          <p:nvPr>
            <p:ph idx="1"/>
          </p:nvPr>
        </p:nvSpPr>
        <p:spPr>
          <a:xfrm>
            <a:off x="154547" y="1532965"/>
            <a:ext cx="11900078" cy="5190563"/>
          </a:xfrm>
        </p:spPr>
        <p:txBody>
          <a:bodyPr>
            <a:normAutofit lnSpcReduction="10000"/>
          </a:bodyPr>
          <a:lstStyle/>
          <a:p>
            <a:pPr lvl="0"/>
            <a:r>
              <a:rPr lang="en-US" sz="4800" dirty="0" smtClean="0">
                <a:solidFill>
                  <a:prstClr val="black"/>
                </a:solidFill>
                <a:latin typeface="Berlin Sans FB Demi" panose="020E0802020502020306" pitchFamily="34" charset="0"/>
              </a:rPr>
              <a:t>“Top Priority”</a:t>
            </a:r>
          </a:p>
          <a:p>
            <a:pPr lvl="1"/>
            <a:r>
              <a:rPr lang="en-US" sz="4000" dirty="0" smtClean="0">
                <a:solidFill>
                  <a:prstClr val="black"/>
                </a:solidFill>
                <a:latin typeface="Berlin Sans FB Demi" panose="020E0802020502020306" pitchFamily="34" charset="0"/>
              </a:rPr>
              <a:t>KINGDOM-SEEKING DECISIONS</a:t>
            </a:r>
            <a:endParaRPr lang="en-US" sz="4000" dirty="0">
              <a:solidFill>
                <a:prstClr val="black"/>
              </a:solidFill>
              <a:latin typeface="Berlin Sans FB Demi" panose="020E0802020502020306" pitchFamily="34" charset="0"/>
            </a:endParaRPr>
          </a:p>
          <a:p>
            <a:pPr lvl="2"/>
            <a:r>
              <a:rPr lang="en-US" sz="3600" dirty="0" smtClean="0">
                <a:solidFill>
                  <a:prstClr val="black"/>
                </a:solidFill>
                <a:latin typeface="Berlin Sans FB Demi" panose="020E0802020502020306" pitchFamily="34" charset="0"/>
              </a:rPr>
              <a:t>Question #2- Is the kingdom first when it comes to how you spend your time?</a:t>
            </a:r>
          </a:p>
          <a:p>
            <a:pPr lvl="2"/>
            <a:r>
              <a:rPr lang="en-US" sz="3600" dirty="0" smtClean="0">
                <a:solidFill>
                  <a:prstClr val="black"/>
                </a:solidFill>
                <a:latin typeface="Berlin Sans FB Demi" panose="020E0802020502020306" pitchFamily="34" charset="0"/>
              </a:rPr>
              <a:t>We are eager to spend time doing what they love.</a:t>
            </a:r>
          </a:p>
          <a:p>
            <a:pPr lvl="2"/>
            <a:r>
              <a:rPr lang="en-US" sz="3600" dirty="0" smtClean="0">
                <a:solidFill>
                  <a:prstClr val="black"/>
                </a:solidFill>
                <a:latin typeface="Berlin Sans FB Demi" panose="020E0802020502020306" pitchFamily="34" charset="0"/>
              </a:rPr>
              <a:t>What do you love to do?</a:t>
            </a:r>
          </a:p>
          <a:p>
            <a:pPr lvl="2"/>
            <a:r>
              <a:rPr lang="en-US" sz="3600" dirty="0" smtClean="0">
                <a:ln>
                  <a:solidFill>
                    <a:schemeClr val="tx1"/>
                  </a:solidFill>
                </a:ln>
                <a:solidFill>
                  <a:srgbClr val="00B050"/>
                </a:solidFill>
                <a:latin typeface="Berlin Sans FB Demi" panose="020E0802020502020306" pitchFamily="34" charset="0"/>
              </a:rPr>
              <a:t>Can we truly say that we love God and are seeking first his kingdom when we are too busy to read the Bible or pray- but we always have time to watch our favorite T.V. program?</a:t>
            </a:r>
          </a:p>
        </p:txBody>
      </p:sp>
    </p:spTree>
    <p:extLst>
      <p:ext uri="{BB962C8B-B14F-4D97-AF65-F5344CB8AC3E}">
        <p14:creationId xmlns:p14="http://schemas.microsoft.com/office/powerpoint/2010/main" val="2039976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left)">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 calcmode="lin" valueType="num">
                                      <p:cBhvr additive="base">
                                        <p:cTn id="2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 calcmode="lin" valueType="num">
                                      <p:cBhvr>
                                        <p:cTn id="26"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3395472"/>
            <a:ext cx="12192000" cy="3462528"/>
          </a:xfrm>
          <a:prstGeom prst="rect">
            <a:avLst/>
          </a:prstGeom>
        </p:spPr>
      </p:pic>
      <p:sp>
        <p:nvSpPr>
          <p:cNvPr id="2" name="Title 1"/>
          <p:cNvSpPr>
            <a:spLocks noGrp="1"/>
          </p:cNvSpPr>
          <p:nvPr>
            <p:ph type="title"/>
          </p:nvPr>
        </p:nvSpPr>
        <p:spPr>
          <a:xfrm>
            <a:off x="271530" y="107547"/>
            <a:ext cx="10515600" cy="1325563"/>
          </a:xfrm>
        </p:spPr>
        <p:txBody>
          <a:bodyPr/>
          <a:lstStyle/>
          <a:p>
            <a:r>
              <a:rPr lang="en-US" sz="7200" b="1" dirty="0">
                <a:solidFill>
                  <a:prstClr val="black"/>
                </a:solidFill>
              </a:rPr>
              <a:t>THE DOMINO EFFECT</a:t>
            </a:r>
            <a:endParaRPr lang="en-US" dirty="0"/>
          </a:p>
        </p:txBody>
      </p:sp>
      <p:sp>
        <p:nvSpPr>
          <p:cNvPr id="3" name="Content Placeholder 2"/>
          <p:cNvSpPr>
            <a:spLocks noGrp="1"/>
          </p:cNvSpPr>
          <p:nvPr>
            <p:ph idx="1"/>
          </p:nvPr>
        </p:nvSpPr>
        <p:spPr>
          <a:xfrm>
            <a:off x="154547" y="1300767"/>
            <a:ext cx="11900078" cy="5557234"/>
          </a:xfrm>
        </p:spPr>
        <p:txBody>
          <a:bodyPr>
            <a:normAutofit/>
          </a:bodyPr>
          <a:lstStyle/>
          <a:p>
            <a:pPr lvl="0"/>
            <a:r>
              <a:rPr lang="en-US" sz="4800" dirty="0" smtClean="0">
                <a:solidFill>
                  <a:prstClr val="black"/>
                </a:solidFill>
                <a:latin typeface="Berlin Sans FB Demi" panose="020E0802020502020306" pitchFamily="34" charset="0"/>
              </a:rPr>
              <a:t>“Top Priority”</a:t>
            </a:r>
          </a:p>
          <a:p>
            <a:pPr lvl="1"/>
            <a:r>
              <a:rPr lang="en-US" sz="4000" dirty="0" smtClean="0">
                <a:solidFill>
                  <a:prstClr val="black"/>
                </a:solidFill>
                <a:latin typeface="Berlin Sans FB Demi" panose="020E0802020502020306" pitchFamily="34" charset="0"/>
              </a:rPr>
              <a:t>KINGDOM-SEEKING DECISIONS</a:t>
            </a:r>
          </a:p>
          <a:p>
            <a:pPr lvl="2"/>
            <a:r>
              <a:rPr lang="en-US" sz="3600" dirty="0" smtClean="0">
                <a:solidFill>
                  <a:prstClr val="black"/>
                </a:solidFill>
                <a:latin typeface="Berlin Sans FB Demi" panose="020E0802020502020306" pitchFamily="34" charset="0"/>
              </a:rPr>
              <a:t>Question #3- Is the kingdom first in your conversations?</a:t>
            </a:r>
          </a:p>
          <a:p>
            <a:pPr lvl="3"/>
            <a:r>
              <a:rPr lang="en-US" sz="3400" dirty="0" smtClean="0">
                <a:solidFill>
                  <a:prstClr val="black"/>
                </a:solidFill>
                <a:latin typeface="Berlin Sans FB Demi" panose="020E0802020502020306" pitchFamily="34" charset="0"/>
              </a:rPr>
              <a:t>Matthew 12:34- How do we explain this text?</a:t>
            </a:r>
          </a:p>
          <a:p>
            <a:pPr lvl="3"/>
            <a:r>
              <a:rPr lang="en-US" sz="3400" dirty="0" smtClean="0">
                <a:solidFill>
                  <a:prstClr val="black"/>
                </a:solidFill>
                <a:latin typeface="Berlin Sans FB Demi" panose="020E0802020502020306" pitchFamily="34" charset="0"/>
              </a:rPr>
              <a:t>Jesus is saying that if you listen to a man long enough he will tell you what he treasures a values more than anything else. Our words are revealing. </a:t>
            </a:r>
          </a:p>
          <a:p>
            <a:pPr lvl="3"/>
            <a:r>
              <a:rPr lang="en-US" sz="3400" dirty="0" smtClean="0">
                <a:ln>
                  <a:solidFill>
                    <a:srgbClr val="002060"/>
                  </a:solidFill>
                </a:ln>
                <a:solidFill>
                  <a:srgbClr val="7030A0"/>
                </a:solidFill>
                <a:latin typeface="Berlin Sans FB Demi" panose="020E0802020502020306" pitchFamily="34" charset="0"/>
              </a:rPr>
              <a:t>From conversations could you deduce what your friends are passionate about in life?</a:t>
            </a:r>
          </a:p>
        </p:txBody>
      </p:sp>
    </p:spTree>
    <p:extLst>
      <p:ext uri="{BB962C8B-B14F-4D97-AF65-F5344CB8AC3E}">
        <p14:creationId xmlns:p14="http://schemas.microsoft.com/office/powerpoint/2010/main" val="1175833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left)">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 calcmode="lin" valueType="num">
                                      <p:cBhvr>
                                        <p:cTn id="20"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3395472"/>
            <a:ext cx="12192000" cy="3462528"/>
          </a:xfrm>
          <a:prstGeom prst="rect">
            <a:avLst/>
          </a:prstGeom>
        </p:spPr>
      </p:pic>
      <p:sp>
        <p:nvSpPr>
          <p:cNvPr id="2" name="Title 1"/>
          <p:cNvSpPr>
            <a:spLocks noGrp="1"/>
          </p:cNvSpPr>
          <p:nvPr>
            <p:ph type="title"/>
          </p:nvPr>
        </p:nvSpPr>
        <p:spPr>
          <a:xfrm>
            <a:off x="271530" y="107547"/>
            <a:ext cx="10515600" cy="1325563"/>
          </a:xfrm>
        </p:spPr>
        <p:txBody>
          <a:bodyPr/>
          <a:lstStyle/>
          <a:p>
            <a:r>
              <a:rPr lang="en-US" sz="7200" b="1" dirty="0">
                <a:solidFill>
                  <a:prstClr val="black"/>
                </a:solidFill>
              </a:rPr>
              <a:t>THE DOMINO EFFECT</a:t>
            </a:r>
            <a:endParaRPr lang="en-US" dirty="0"/>
          </a:p>
        </p:txBody>
      </p:sp>
      <p:sp>
        <p:nvSpPr>
          <p:cNvPr id="3" name="Content Placeholder 2"/>
          <p:cNvSpPr>
            <a:spLocks noGrp="1"/>
          </p:cNvSpPr>
          <p:nvPr>
            <p:ph idx="1"/>
          </p:nvPr>
        </p:nvSpPr>
        <p:spPr>
          <a:xfrm>
            <a:off x="154547" y="1300767"/>
            <a:ext cx="11900078" cy="5557234"/>
          </a:xfrm>
        </p:spPr>
        <p:txBody>
          <a:bodyPr>
            <a:normAutofit/>
          </a:bodyPr>
          <a:lstStyle/>
          <a:p>
            <a:pPr lvl="0"/>
            <a:r>
              <a:rPr lang="en-US" sz="4800" dirty="0" smtClean="0">
                <a:solidFill>
                  <a:prstClr val="black"/>
                </a:solidFill>
                <a:latin typeface="Berlin Sans FB Demi" panose="020E0802020502020306" pitchFamily="34" charset="0"/>
              </a:rPr>
              <a:t>“Do Unto Others”</a:t>
            </a:r>
          </a:p>
          <a:p>
            <a:pPr lvl="1"/>
            <a:r>
              <a:rPr lang="en-US" sz="4000" dirty="0" smtClean="0">
                <a:solidFill>
                  <a:prstClr val="black"/>
                </a:solidFill>
                <a:latin typeface="Berlin Sans FB Demi" panose="020E0802020502020306" pitchFamily="34" charset="0"/>
              </a:rPr>
              <a:t>“Golden Rule Guided Decisions”</a:t>
            </a:r>
          </a:p>
          <a:p>
            <a:pPr lvl="1"/>
            <a:r>
              <a:rPr lang="en-US" sz="4000" dirty="0" smtClean="0">
                <a:solidFill>
                  <a:prstClr val="black"/>
                </a:solidFill>
                <a:latin typeface="Berlin Sans FB Demi" panose="020E0802020502020306" pitchFamily="34" charset="0"/>
              </a:rPr>
              <a:t>Matthew 7:12- “Therefore, whatever you want men to do to you, do also to them for this is the Law and the Prophets.”</a:t>
            </a:r>
          </a:p>
          <a:p>
            <a:pPr lvl="1"/>
            <a:r>
              <a:rPr lang="en-US" sz="4000" dirty="0" smtClean="0">
                <a:solidFill>
                  <a:prstClr val="black"/>
                </a:solidFill>
                <a:latin typeface="Berlin Sans FB Demi" panose="020E0802020502020306" pitchFamily="34" charset="0"/>
              </a:rPr>
              <a:t>This rule should guide the various relationships that we encounter.  Let’s look at five.</a:t>
            </a:r>
          </a:p>
        </p:txBody>
      </p:sp>
    </p:spTree>
    <p:extLst>
      <p:ext uri="{BB962C8B-B14F-4D97-AF65-F5344CB8AC3E}">
        <p14:creationId xmlns:p14="http://schemas.microsoft.com/office/powerpoint/2010/main" val="201037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up)">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 calcmode="lin" valueType="num">
                                      <p:cBhvr additive="base">
                                        <p:cTn id="1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3973134"/>
            <a:ext cx="12192000" cy="2865549"/>
          </a:xfrm>
          <a:prstGeom prst="rect">
            <a:avLst/>
          </a:prstGeom>
        </p:spPr>
      </p:pic>
      <p:sp>
        <p:nvSpPr>
          <p:cNvPr id="2" name="Title 1"/>
          <p:cNvSpPr>
            <a:spLocks noGrp="1"/>
          </p:cNvSpPr>
          <p:nvPr>
            <p:ph type="title"/>
          </p:nvPr>
        </p:nvSpPr>
        <p:spPr>
          <a:xfrm>
            <a:off x="0" y="0"/>
            <a:ext cx="10515600" cy="1325563"/>
          </a:xfrm>
        </p:spPr>
        <p:txBody>
          <a:bodyPr/>
          <a:lstStyle/>
          <a:p>
            <a:r>
              <a:rPr lang="en-US" sz="7200" b="1" dirty="0">
                <a:solidFill>
                  <a:prstClr val="black"/>
                </a:solidFill>
              </a:rPr>
              <a:t>THE DOMINO EFFECT</a:t>
            </a:r>
            <a:endParaRPr lang="en-US" dirty="0"/>
          </a:p>
        </p:txBody>
      </p:sp>
      <p:sp>
        <p:nvSpPr>
          <p:cNvPr id="3" name="Content Placeholder 2"/>
          <p:cNvSpPr>
            <a:spLocks noGrp="1"/>
          </p:cNvSpPr>
          <p:nvPr>
            <p:ph idx="1"/>
          </p:nvPr>
        </p:nvSpPr>
        <p:spPr>
          <a:xfrm>
            <a:off x="145961" y="1081825"/>
            <a:ext cx="11900078" cy="5756857"/>
          </a:xfrm>
        </p:spPr>
        <p:txBody>
          <a:bodyPr>
            <a:normAutofit/>
          </a:bodyPr>
          <a:lstStyle/>
          <a:p>
            <a:pPr lvl="0"/>
            <a:r>
              <a:rPr lang="en-US" sz="4800" dirty="0" smtClean="0">
                <a:solidFill>
                  <a:prstClr val="black"/>
                </a:solidFill>
                <a:latin typeface="Berlin Sans FB Demi" panose="020E0802020502020306" pitchFamily="34" charset="0"/>
              </a:rPr>
              <a:t>“Top Priority”</a:t>
            </a:r>
          </a:p>
          <a:p>
            <a:pPr lvl="1"/>
            <a:r>
              <a:rPr lang="en-US" sz="4000" dirty="0" smtClean="0">
                <a:solidFill>
                  <a:prstClr val="black"/>
                </a:solidFill>
                <a:latin typeface="Berlin Sans FB Demi" panose="020E0802020502020306" pitchFamily="34" charset="0"/>
              </a:rPr>
              <a:t>“Do Unto Others”</a:t>
            </a:r>
          </a:p>
          <a:p>
            <a:pPr lvl="1"/>
            <a:r>
              <a:rPr lang="en-US" sz="4000" dirty="0" smtClean="0">
                <a:solidFill>
                  <a:prstClr val="black"/>
                </a:solidFill>
                <a:latin typeface="Berlin Sans FB Demi" panose="020E0802020502020306" pitchFamily="34" charset="0"/>
              </a:rPr>
              <a:t>THE GOLDEN RULE IN BUSINESS</a:t>
            </a:r>
          </a:p>
          <a:p>
            <a:pPr lvl="2"/>
            <a:r>
              <a:rPr lang="en-US" sz="3600" dirty="0" smtClean="0">
                <a:solidFill>
                  <a:prstClr val="black"/>
                </a:solidFill>
                <a:latin typeface="Berlin Sans FB Demi" panose="020E0802020502020306" pitchFamily="34" charset="0"/>
              </a:rPr>
              <a:t>Christianity cannot be compartmentalized as a part of your life.  It has to be the foundation of everything.</a:t>
            </a:r>
          </a:p>
          <a:p>
            <a:pPr lvl="2"/>
            <a:r>
              <a:rPr lang="en-US" sz="3600" dirty="0" smtClean="0">
                <a:latin typeface="Berlin Sans FB Demi" panose="020E0802020502020306" pitchFamily="34" charset="0"/>
              </a:rPr>
              <a:t>This means as workers and employers, we are Christian workers and employers. </a:t>
            </a:r>
          </a:p>
          <a:p>
            <a:pPr lvl="2"/>
            <a:r>
              <a:rPr lang="en-US" sz="3600" dirty="0" smtClean="0">
                <a:ln w="9525">
                  <a:solidFill>
                    <a:schemeClr val="tx1"/>
                  </a:solidFill>
                </a:ln>
                <a:solidFill>
                  <a:srgbClr val="FFFF00"/>
                </a:solidFill>
                <a:latin typeface="Berlin Sans FB Demi" panose="020E0802020502020306" pitchFamily="34" charset="0"/>
              </a:rPr>
              <a:t>Ephesians 6:5-9</a:t>
            </a:r>
          </a:p>
          <a:p>
            <a:pPr lvl="2"/>
            <a:r>
              <a:rPr lang="en-US" sz="3600" dirty="0" smtClean="0">
                <a:ln w="9525">
                  <a:solidFill>
                    <a:schemeClr val="tx1"/>
                  </a:solidFill>
                </a:ln>
                <a:solidFill>
                  <a:srgbClr val="FFFF00"/>
                </a:solidFill>
                <a:latin typeface="Berlin Sans FB Demi" panose="020E0802020502020306" pitchFamily="34" charset="0"/>
              </a:rPr>
              <a:t>Story of original J.C. Penney’s stores.</a:t>
            </a:r>
          </a:p>
        </p:txBody>
      </p:sp>
    </p:spTree>
    <p:extLst>
      <p:ext uri="{BB962C8B-B14F-4D97-AF65-F5344CB8AC3E}">
        <p14:creationId xmlns:p14="http://schemas.microsoft.com/office/powerpoint/2010/main" val="45240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4" dur="500"/>
                                        <p:tgtEl>
                                          <p:spTgt spid="3">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up)">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left)">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wipe(down)">
                                      <p:cBhvr>
                                        <p:cTn id="2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3395472"/>
            <a:ext cx="12192000" cy="3462528"/>
          </a:xfrm>
          <a:prstGeom prst="rect">
            <a:avLst/>
          </a:prstGeom>
        </p:spPr>
      </p:pic>
      <p:sp>
        <p:nvSpPr>
          <p:cNvPr id="2" name="Title 1"/>
          <p:cNvSpPr>
            <a:spLocks noGrp="1"/>
          </p:cNvSpPr>
          <p:nvPr>
            <p:ph type="title"/>
          </p:nvPr>
        </p:nvSpPr>
        <p:spPr>
          <a:xfrm>
            <a:off x="0" y="0"/>
            <a:ext cx="10515600" cy="1325563"/>
          </a:xfrm>
        </p:spPr>
        <p:txBody>
          <a:bodyPr/>
          <a:lstStyle/>
          <a:p>
            <a:r>
              <a:rPr lang="en-US" sz="7200" b="1" dirty="0">
                <a:solidFill>
                  <a:prstClr val="black"/>
                </a:solidFill>
              </a:rPr>
              <a:t>THE DOMINO EFFECT</a:t>
            </a:r>
            <a:endParaRPr lang="en-US" dirty="0"/>
          </a:p>
        </p:txBody>
      </p:sp>
      <p:sp>
        <p:nvSpPr>
          <p:cNvPr id="3" name="Content Placeholder 2"/>
          <p:cNvSpPr>
            <a:spLocks noGrp="1"/>
          </p:cNvSpPr>
          <p:nvPr>
            <p:ph idx="1"/>
          </p:nvPr>
        </p:nvSpPr>
        <p:spPr>
          <a:xfrm>
            <a:off x="145961" y="1017432"/>
            <a:ext cx="11900078" cy="5557234"/>
          </a:xfrm>
        </p:spPr>
        <p:txBody>
          <a:bodyPr>
            <a:normAutofit lnSpcReduction="10000"/>
          </a:bodyPr>
          <a:lstStyle/>
          <a:p>
            <a:pPr lvl="0"/>
            <a:r>
              <a:rPr lang="en-US" sz="4800" dirty="0" smtClean="0">
                <a:solidFill>
                  <a:prstClr val="black"/>
                </a:solidFill>
                <a:latin typeface="Berlin Sans FB Demi" panose="020E0802020502020306" pitchFamily="34" charset="0"/>
              </a:rPr>
              <a:t>“Top Priority”</a:t>
            </a:r>
          </a:p>
          <a:p>
            <a:pPr lvl="1"/>
            <a:r>
              <a:rPr lang="en-US" sz="4000" dirty="0" smtClean="0">
                <a:solidFill>
                  <a:prstClr val="black"/>
                </a:solidFill>
                <a:latin typeface="Berlin Sans FB Demi" panose="020E0802020502020306" pitchFamily="34" charset="0"/>
              </a:rPr>
              <a:t>“Do Unto Others”</a:t>
            </a:r>
          </a:p>
          <a:p>
            <a:pPr lvl="1"/>
            <a:r>
              <a:rPr lang="en-US" sz="4000" dirty="0" smtClean="0">
                <a:solidFill>
                  <a:prstClr val="black"/>
                </a:solidFill>
                <a:latin typeface="Berlin Sans FB Demi" panose="020E0802020502020306" pitchFamily="34" charset="0"/>
              </a:rPr>
              <a:t>THE GOLDEN RULE IN OUR PERSONAL BOUNDARIES</a:t>
            </a:r>
          </a:p>
          <a:p>
            <a:pPr lvl="1"/>
            <a:r>
              <a:rPr lang="en-US" sz="4000" dirty="0" smtClean="0">
                <a:solidFill>
                  <a:prstClr val="black"/>
                </a:solidFill>
                <a:latin typeface="Berlin Sans FB Demi" panose="020E0802020502020306" pitchFamily="34" charset="0"/>
              </a:rPr>
              <a:t>If you hope to have a spouse that has remained pure then you need to practice purity as well. </a:t>
            </a:r>
          </a:p>
          <a:p>
            <a:pPr lvl="1"/>
            <a:r>
              <a:rPr lang="en-US" sz="4000" dirty="0" smtClean="0">
                <a:ln w="9525">
                  <a:solidFill>
                    <a:schemeClr val="tx1"/>
                  </a:solidFill>
                </a:ln>
                <a:solidFill>
                  <a:srgbClr val="FFFF00"/>
                </a:solidFill>
                <a:latin typeface="Berlin Sans FB Demi" panose="020E0802020502020306" pitchFamily="34" charset="0"/>
              </a:rPr>
              <a:t>Sometimes there is a double standard when it comes to young ladies; but, this should not be the case.</a:t>
            </a:r>
          </a:p>
          <a:p>
            <a:pPr lvl="1"/>
            <a:r>
              <a:rPr lang="en-US" sz="4000" dirty="0" smtClean="0">
                <a:ln w="9525">
                  <a:solidFill>
                    <a:schemeClr val="tx1"/>
                  </a:solidFill>
                </a:ln>
                <a:solidFill>
                  <a:srgbClr val="FFFF00"/>
                </a:solidFill>
                <a:latin typeface="Berlin Sans FB Demi" panose="020E0802020502020306" pitchFamily="34" charset="0"/>
              </a:rPr>
              <a:t>Hebrews 13:4</a:t>
            </a:r>
          </a:p>
        </p:txBody>
      </p:sp>
    </p:spTree>
    <p:extLst>
      <p:ext uri="{BB962C8B-B14F-4D97-AF65-F5344CB8AC3E}">
        <p14:creationId xmlns:p14="http://schemas.microsoft.com/office/powerpoint/2010/main" val="1010245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6"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barn(inHorizontal)">
                                      <p:cBhvr>
                                        <p:cTn id="14" dur="500"/>
                                        <p:tgtEl>
                                          <p:spTgt spid="3">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wipe(down)">
                                      <p:cBhvr>
                                        <p:cTn id="2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3395472"/>
            <a:ext cx="12192000" cy="3462528"/>
          </a:xfrm>
          <a:prstGeom prst="rect">
            <a:avLst/>
          </a:prstGeom>
        </p:spPr>
      </p:pic>
      <p:sp>
        <p:nvSpPr>
          <p:cNvPr id="2" name="Title 1"/>
          <p:cNvSpPr>
            <a:spLocks noGrp="1"/>
          </p:cNvSpPr>
          <p:nvPr>
            <p:ph type="title"/>
          </p:nvPr>
        </p:nvSpPr>
        <p:spPr>
          <a:xfrm>
            <a:off x="271530" y="107547"/>
            <a:ext cx="10515600" cy="1325563"/>
          </a:xfrm>
        </p:spPr>
        <p:txBody>
          <a:bodyPr/>
          <a:lstStyle/>
          <a:p>
            <a:r>
              <a:rPr lang="en-US" sz="7200" b="1" dirty="0">
                <a:solidFill>
                  <a:prstClr val="black"/>
                </a:solidFill>
              </a:rPr>
              <a:t>THE DOMINO EFFECT</a:t>
            </a:r>
            <a:endParaRPr lang="en-US" dirty="0"/>
          </a:p>
        </p:txBody>
      </p:sp>
      <p:sp>
        <p:nvSpPr>
          <p:cNvPr id="3" name="Content Placeholder 2"/>
          <p:cNvSpPr>
            <a:spLocks noGrp="1"/>
          </p:cNvSpPr>
          <p:nvPr>
            <p:ph idx="1"/>
          </p:nvPr>
        </p:nvSpPr>
        <p:spPr>
          <a:xfrm>
            <a:off x="154547" y="1300767"/>
            <a:ext cx="11900078" cy="5557234"/>
          </a:xfrm>
        </p:spPr>
        <p:txBody>
          <a:bodyPr>
            <a:normAutofit/>
          </a:bodyPr>
          <a:lstStyle/>
          <a:p>
            <a:pPr lvl="0"/>
            <a:r>
              <a:rPr lang="en-US" sz="4800" dirty="0" smtClean="0">
                <a:solidFill>
                  <a:prstClr val="black"/>
                </a:solidFill>
                <a:latin typeface="Berlin Sans FB Demi" panose="020E0802020502020306" pitchFamily="34" charset="0"/>
              </a:rPr>
              <a:t>“Top Priority”</a:t>
            </a:r>
          </a:p>
          <a:p>
            <a:pPr lvl="1"/>
            <a:r>
              <a:rPr lang="en-US" sz="4000" dirty="0" smtClean="0">
                <a:solidFill>
                  <a:prstClr val="black"/>
                </a:solidFill>
                <a:latin typeface="Berlin Sans FB Demi" panose="020E0802020502020306" pitchFamily="34" charset="0"/>
              </a:rPr>
              <a:t>“Do Unto Others”</a:t>
            </a:r>
          </a:p>
          <a:p>
            <a:pPr lvl="1"/>
            <a:r>
              <a:rPr lang="en-US" sz="4000" dirty="0" smtClean="0">
                <a:solidFill>
                  <a:prstClr val="black"/>
                </a:solidFill>
                <a:latin typeface="Berlin Sans FB Demi" panose="020E0802020502020306" pitchFamily="34" charset="0"/>
              </a:rPr>
              <a:t>THE GOLDEN RULE IN OUR SPEECH</a:t>
            </a:r>
          </a:p>
          <a:p>
            <a:pPr lvl="2"/>
            <a:r>
              <a:rPr lang="en-US" sz="3600" dirty="0" smtClean="0">
                <a:solidFill>
                  <a:prstClr val="black"/>
                </a:solidFill>
                <a:latin typeface="Berlin Sans FB Demi" panose="020E0802020502020306" pitchFamily="34" charset="0"/>
              </a:rPr>
              <a:t>James 3 talks about the power the tongue can have.  The power to destroy. </a:t>
            </a:r>
          </a:p>
          <a:p>
            <a:pPr lvl="2"/>
            <a:r>
              <a:rPr lang="en-US" sz="3600" dirty="0" smtClean="0">
                <a:solidFill>
                  <a:prstClr val="black"/>
                </a:solidFill>
                <a:latin typeface="Berlin Sans FB Demi" panose="020E0802020502020306" pitchFamily="34" charset="0"/>
              </a:rPr>
              <a:t>Do we use our tongue for slander of gossip.  </a:t>
            </a:r>
          </a:p>
          <a:p>
            <a:pPr lvl="2"/>
            <a:r>
              <a:rPr lang="en-US" sz="3600" dirty="0" smtClean="0">
                <a:solidFill>
                  <a:prstClr val="black"/>
                </a:solidFill>
                <a:latin typeface="Berlin Sans FB Demi" panose="020E0802020502020306" pitchFamily="34" charset="0"/>
              </a:rPr>
              <a:t>Story about the woman a feathers on pages 76-77.</a:t>
            </a:r>
          </a:p>
        </p:txBody>
      </p:sp>
    </p:spTree>
    <p:extLst>
      <p:ext uri="{BB962C8B-B14F-4D97-AF65-F5344CB8AC3E}">
        <p14:creationId xmlns:p14="http://schemas.microsoft.com/office/powerpoint/2010/main" val="16565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wipe(up)">
                                      <p:cBhvr>
                                        <p:cTn id="14" dur="500"/>
                                        <p:tgtEl>
                                          <p:spTgt spid="3">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up)">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up)">
                                      <p:cBhvr>
                                        <p:cTn id="2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3370217"/>
            <a:ext cx="12192000" cy="3487782"/>
          </a:xfrm>
          <a:prstGeom prst="rect">
            <a:avLst/>
          </a:prstGeom>
        </p:spPr>
      </p:pic>
      <p:sp>
        <p:nvSpPr>
          <p:cNvPr id="2" name="Title 1"/>
          <p:cNvSpPr>
            <a:spLocks noGrp="1"/>
          </p:cNvSpPr>
          <p:nvPr>
            <p:ph type="title"/>
          </p:nvPr>
        </p:nvSpPr>
        <p:spPr/>
        <p:txBody>
          <a:bodyPr/>
          <a:lstStyle/>
          <a:p>
            <a:r>
              <a:rPr lang="en-US" sz="7200" b="1" dirty="0">
                <a:solidFill>
                  <a:prstClr val="black"/>
                </a:solidFill>
              </a:rPr>
              <a:t>THE DOMINO EFFECT</a:t>
            </a:r>
            <a:endParaRPr lang="en-US" dirty="0"/>
          </a:p>
        </p:txBody>
      </p:sp>
      <p:sp>
        <p:nvSpPr>
          <p:cNvPr id="3" name="Content Placeholder 2"/>
          <p:cNvSpPr>
            <a:spLocks noGrp="1"/>
          </p:cNvSpPr>
          <p:nvPr>
            <p:ph idx="1"/>
          </p:nvPr>
        </p:nvSpPr>
        <p:spPr>
          <a:xfrm>
            <a:off x="391885" y="1577431"/>
            <a:ext cx="11599818" cy="4351338"/>
          </a:xfrm>
        </p:spPr>
        <p:txBody>
          <a:bodyPr>
            <a:normAutofit/>
          </a:bodyPr>
          <a:lstStyle/>
          <a:p>
            <a:r>
              <a:rPr lang="en-US" sz="4000" dirty="0" smtClean="0"/>
              <a:t>This process, however, works in reverse.</a:t>
            </a:r>
          </a:p>
          <a:p>
            <a:r>
              <a:rPr lang="en-US" sz="4000" dirty="0" smtClean="0">
                <a:latin typeface="Berlin Sans FB Demi" panose="020E0802020502020306" pitchFamily="34" charset="0"/>
              </a:rPr>
              <a:t>Refusal to make Bible-based decisions leads to…</a:t>
            </a:r>
          </a:p>
          <a:p>
            <a:r>
              <a:rPr lang="en-US" sz="4000" dirty="0" smtClean="0">
                <a:latin typeface="Berlin Sans FB Demi" panose="020E0802020502020306" pitchFamily="34" charset="0"/>
              </a:rPr>
              <a:t>Not glorifying God….. </a:t>
            </a:r>
            <a:r>
              <a:rPr lang="en-US" sz="4000" dirty="0">
                <a:latin typeface="Berlin Sans FB Demi" panose="020E0802020502020306" pitchFamily="34" charset="0"/>
              </a:rPr>
              <a:t>w</a:t>
            </a:r>
            <a:r>
              <a:rPr lang="en-US" sz="4000" dirty="0" smtClean="0">
                <a:latin typeface="Berlin Sans FB Demi" panose="020E0802020502020306" pitchFamily="34" charset="0"/>
              </a:rPr>
              <a:t>hich leads to…. </a:t>
            </a:r>
          </a:p>
          <a:p>
            <a:r>
              <a:rPr lang="en-US" sz="4000" dirty="0" smtClean="0">
                <a:latin typeface="Berlin Sans FB Demi" panose="020E0802020502020306" pitchFamily="34" charset="0"/>
              </a:rPr>
              <a:t>Not imitating Jesus….. </a:t>
            </a:r>
            <a:r>
              <a:rPr lang="en-US" sz="4000" dirty="0">
                <a:latin typeface="Berlin Sans FB Demi" panose="020E0802020502020306" pitchFamily="34" charset="0"/>
              </a:rPr>
              <a:t>w</a:t>
            </a:r>
            <a:r>
              <a:rPr lang="en-US" sz="4000" dirty="0" smtClean="0">
                <a:latin typeface="Berlin Sans FB Demi" panose="020E0802020502020306" pitchFamily="34" charset="0"/>
              </a:rPr>
              <a:t>hich leads to….</a:t>
            </a:r>
          </a:p>
          <a:p>
            <a:r>
              <a:rPr lang="en-US" sz="4000" dirty="0" smtClean="0">
                <a:latin typeface="Berlin Sans FB Demi" panose="020E0802020502020306" pitchFamily="34" charset="0"/>
              </a:rPr>
              <a:t>Not seeking first God’s kingdom.</a:t>
            </a:r>
          </a:p>
          <a:p>
            <a:r>
              <a:rPr lang="en-US" sz="4000" dirty="0" smtClean="0">
                <a:latin typeface="Berlin Sans FB Demi" panose="020E0802020502020306" pitchFamily="34" charset="0"/>
              </a:rPr>
              <a:t>Each bad decision leads to the next</a:t>
            </a:r>
            <a:endParaRPr lang="en-US" sz="4000" dirty="0">
              <a:latin typeface="Berlin Sans FB Demi" panose="020E0802020502020306" pitchFamily="34" charset="0"/>
            </a:endParaRPr>
          </a:p>
        </p:txBody>
      </p:sp>
    </p:spTree>
    <p:extLst>
      <p:ext uri="{BB962C8B-B14F-4D97-AF65-F5344CB8AC3E}">
        <p14:creationId xmlns:p14="http://schemas.microsoft.com/office/powerpoint/2010/main" val="842668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up)">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up)">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up)">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3395472"/>
            <a:ext cx="12192000" cy="3462528"/>
          </a:xfrm>
          <a:prstGeom prst="rect">
            <a:avLst/>
          </a:prstGeom>
        </p:spPr>
      </p:pic>
      <p:sp>
        <p:nvSpPr>
          <p:cNvPr id="2" name="Title 1"/>
          <p:cNvSpPr>
            <a:spLocks noGrp="1"/>
          </p:cNvSpPr>
          <p:nvPr>
            <p:ph type="title"/>
          </p:nvPr>
        </p:nvSpPr>
        <p:spPr>
          <a:xfrm>
            <a:off x="271530" y="107547"/>
            <a:ext cx="10515600" cy="1325563"/>
          </a:xfrm>
        </p:spPr>
        <p:txBody>
          <a:bodyPr/>
          <a:lstStyle/>
          <a:p>
            <a:r>
              <a:rPr lang="en-US" sz="7200" b="1" dirty="0">
                <a:solidFill>
                  <a:prstClr val="black"/>
                </a:solidFill>
              </a:rPr>
              <a:t>THE DOMINO EFFECT</a:t>
            </a:r>
            <a:endParaRPr lang="en-US" dirty="0"/>
          </a:p>
        </p:txBody>
      </p:sp>
      <p:sp>
        <p:nvSpPr>
          <p:cNvPr id="3" name="Content Placeholder 2"/>
          <p:cNvSpPr>
            <a:spLocks noGrp="1"/>
          </p:cNvSpPr>
          <p:nvPr>
            <p:ph idx="1"/>
          </p:nvPr>
        </p:nvSpPr>
        <p:spPr>
          <a:xfrm>
            <a:off x="154547" y="1300767"/>
            <a:ext cx="11900078" cy="5557234"/>
          </a:xfrm>
        </p:spPr>
        <p:txBody>
          <a:bodyPr>
            <a:normAutofit lnSpcReduction="10000"/>
          </a:bodyPr>
          <a:lstStyle/>
          <a:p>
            <a:pPr lvl="0"/>
            <a:r>
              <a:rPr lang="en-US" sz="4800" dirty="0" smtClean="0">
                <a:solidFill>
                  <a:prstClr val="black"/>
                </a:solidFill>
                <a:latin typeface="Berlin Sans FB Demi" panose="020E0802020502020306" pitchFamily="34" charset="0"/>
              </a:rPr>
              <a:t>“Top Priority”</a:t>
            </a:r>
          </a:p>
          <a:p>
            <a:pPr lvl="1"/>
            <a:r>
              <a:rPr lang="en-US" sz="4000" dirty="0" smtClean="0">
                <a:solidFill>
                  <a:prstClr val="black"/>
                </a:solidFill>
                <a:latin typeface="Berlin Sans FB Demi" panose="020E0802020502020306" pitchFamily="34" charset="0"/>
              </a:rPr>
              <a:t>“Do Unto Others”</a:t>
            </a:r>
          </a:p>
          <a:p>
            <a:pPr lvl="1"/>
            <a:r>
              <a:rPr lang="en-US" sz="4000" dirty="0" smtClean="0">
                <a:solidFill>
                  <a:prstClr val="black"/>
                </a:solidFill>
                <a:latin typeface="Berlin Sans FB Demi" panose="020E0802020502020306" pitchFamily="34" charset="0"/>
              </a:rPr>
              <a:t>THE GOLDEN RULE IN OUR SPREADING THE GOSPEL</a:t>
            </a:r>
          </a:p>
          <a:p>
            <a:pPr lvl="2"/>
            <a:r>
              <a:rPr lang="en-US" sz="3600" dirty="0" smtClean="0">
                <a:solidFill>
                  <a:prstClr val="black"/>
                </a:solidFill>
                <a:latin typeface="Berlin Sans FB Demi" panose="020E0802020502020306" pitchFamily="34" charset="0"/>
              </a:rPr>
              <a:t>The story of the little boy and the parade- page 77.</a:t>
            </a:r>
          </a:p>
          <a:p>
            <a:pPr lvl="2"/>
            <a:r>
              <a:rPr lang="en-US" sz="3600" dirty="0" smtClean="0">
                <a:solidFill>
                  <a:prstClr val="black"/>
                </a:solidFill>
                <a:latin typeface="Berlin Sans FB Demi" panose="020E0802020502020306" pitchFamily="34" charset="0"/>
              </a:rPr>
              <a:t>What if you had not grown up with a Christian family?  </a:t>
            </a:r>
            <a:r>
              <a:rPr lang="en-US" sz="3600" dirty="0" smtClean="0">
                <a:ln w="9525">
                  <a:solidFill>
                    <a:schemeClr val="tx1"/>
                  </a:solidFill>
                </a:ln>
                <a:solidFill>
                  <a:srgbClr val="FFFF00"/>
                </a:solidFill>
                <a:latin typeface="Berlin Sans FB Demi" panose="020E0802020502020306" pitchFamily="34" charset="0"/>
              </a:rPr>
              <a:t>What if you were going through life and didn’t realize that you were lost and someone you knew had the information that could save you at the judgment but didn’t tell you.</a:t>
            </a:r>
          </a:p>
        </p:txBody>
      </p:sp>
    </p:spTree>
    <p:extLst>
      <p:ext uri="{BB962C8B-B14F-4D97-AF65-F5344CB8AC3E}">
        <p14:creationId xmlns:p14="http://schemas.microsoft.com/office/powerpoint/2010/main" val="3658964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wipe(left)">
                                      <p:cBhvr>
                                        <p:cTn id="14" dur="500"/>
                                        <p:tgtEl>
                                          <p:spTgt spid="3">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3395472"/>
            <a:ext cx="12192000" cy="3462528"/>
          </a:xfrm>
          <a:prstGeom prst="rect">
            <a:avLst/>
          </a:prstGeom>
        </p:spPr>
      </p:pic>
      <p:sp>
        <p:nvSpPr>
          <p:cNvPr id="2" name="Title 1"/>
          <p:cNvSpPr>
            <a:spLocks noGrp="1"/>
          </p:cNvSpPr>
          <p:nvPr>
            <p:ph type="title"/>
          </p:nvPr>
        </p:nvSpPr>
        <p:spPr>
          <a:xfrm>
            <a:off x="271530" y="107547"/>
            <a:ext cx="10515600" cy="1325563"/>
          </a:xfrm>
        </p:spPr>
        <p:txBody>
          <a:bodyPr/>
          <a:lstStyle/>
          <a:p>
            <a:r>
              <a:rPr lang="en-US" sz="7200" b="1" dirty="0">
                <a:solidFill>
                  <a:prstClr val="black"/>
                </a:solidFill>
              </a:rPr>
              <a:t>THE DOMINO EFFECT</a:t>
            </a:r>
            <a:endParaRPr lang="en-US" dirty="0"/>
          </a:p>
        </p:txBody>
      </p:sp>
      <p:sp>
        <p:nvSpPr>
          <p:cNvPr id="3" name="Content Placeholder 2"/>
          <p:cNvSpPr>
            <a:spLocks noGrp="1"/>
          </p:cNvSpPr>
          <p:nvPr>
            <p:ph idx="1"/>
          </p:nvPr>
        </p:nvSpPr>
        <p:spPr>
          <a:xfrm>
            <a:off x="154547" y="1300767"/>
            <a:ext cx="11900078" cy="5557234"/>
          </a:xfrm>
        </p:spPr>
        <p:txBody>
          <a:bodyPr>
            <a:normAutofit/>
          </a:bodyPr>
          <a:lstStyle/>
          <a:p>
            <a:pPr lvl="0"/>
            <a:r>
              <a:rPr lang="en-US" sz="4800" dirty="0" smtClean="0">
                <a:solidFill>
                  <a:prstClr val="black"/>
                </a:solidFill>
                <a:latin typeface="Berlin Sans FB Demi" panose="020E0802020502020306" pitchFamily="34" charset="0"/>
              </a:rPr>
              <a:t>“Top Priority”</a:t>
            </a:r>
          </a:p>
          <a:p>
            <a:pPr lvl="1"/>
            <a:r>
              <a:rPr lang="en-US" sz="4000" dirty="0" smtClean="0">
                <a:solidFill>
                  <a:prstClr val="black"/>
                </a:solidFill>
                <a:latin typeface="Berlin Sans FB Demi" panose="020E0802020502020306" pitchFamily="34" charset="0"/>
              </a:rPr>
              <a:t>“Do Unto Others”</a:t>
            </a:r>
          </a:p>
          <a:p>
            <a:pPr lvl="1"/>
            <a:r>
              <a:rPr lang="en-US" sz="4000" dirty="0" smtClean="0">
                <a:solidFill>
                  <a:prstClr val="black"/>
                </a:solidFill>
                <a:latin typeface="Berlin Sans FB Demi" panose="020E0802020502020306" pitchFamily="34" charset="0"/>
              </a:rPr>
              <a:t>THE GOLDEN RULE IN OUR GIVING</a:t>
            </a:r>
          </a:p>
          <a:p>
            <a:pPr lvl="2"/>
            <a:r>
              <a:rPr lang="en-US" sz="3600" dirty="0" smtClean="0">
                <a:solidFill>
                  <a:prstClr val="black"/>
                </a:solidFill>
                <a:latin typeface="Berlin Sans FB Demi" panose="020E0802020502020306" pitchFamily="34" charset="0"/>
              </a:rPr>
              <a:t>James 1:27</a:t>
            </a:r>
          </a:p>
          <a:p>
            <a:pPr lvl="2"/>
            <a:r>
              <a:rPr lang="en-US" sz="3600" dirty="0" smtClean="0">
                <a:solidFill>
                  <a:prstClr val="black"/>
                </a:solidFill>
                <a:latin typeface="Berlin Sans FB Demi" panose="020E0802020502020306" pitchFamily="34" charset="0"/>
              </a:rPr>
              <a:t>James 2:15-16</a:t>
            </a:r>
          </a:p>
          <a:p>
            <a:pPr lvl="2"/>
            <a:r>
              <a:rPr lang="en-US" sz="3600" dirty="0" smtClean="0">
                <a:solidFill>
                  <a:prstClr val="black"/>
                </a:solidFill>
                <a:latin typeface="Berlin Sans FB Demi" panose="020E0802020502020306" pitchFamily="34" charset="0"/>
              </a:rPr>
              <a:t>What if we were hungry, thirsty, cold, and lonely?  Would we want someone to meet our needs.</a:t>
            </a:r>
          </a:p>
          <a:p>
            <a:pPr marL="914400" lvl="2" indent="0">
              <a:buNone/>
            </a:pPr>
            <a:endParaRPr lang="en-US" sz="3600" dirty="0" smtClean="0">
              <a:solidFill>
                <a:prstClr val="black"/>
              </a:solidFill>
              <a:latin typeface="Berlin Sans FB Demi" panose="020E0802020502020306" pitchFamily="34" charset="0"/>
            </a:endParaRPr>
          </a:p>
        </p:txBody>
      </p:sp>
    </p:spTree>
    <p:extLst>
      <p:ext uri="{BB962C8B-B14F-4D97-AF65-F5344CB8AC3E}">
        <p14:creationId xmlns:p14="http://schemas.microsoft.com/office/powerpoint/2010/main" val="97456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additive="base">
                                        <p:cTn id="1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 calcmode="lin" valueType="num">
                                      <p:cBhvr additive="base">
                                        <p:cTn id="1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down)">
                                      <p:cBhvr>
                                        <p:cTn id="2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3395472"/>
            <a:ext cx="12192000" cy="3462528"/>
          </a:xfrm>
          <a:prstGeom prst="rect">
            <a:avLst/>
          </a:prstGeom>
        </p:spPr>
      </p:pic>
      <p:sp>
        <p:nvSpPr>
          <p:cNvPr id="2" name="Title 1"/>
          <p:cNvSpPr>
            <a:spLocks noGrp="1"/>
          </p:cNvSpPr>
          <p:nvPr>
            <p:ph type="title"/>
          </p:nvPr>
        </p:nvSpPr>
        <p:spPr>
          <a:xfrm>
            <a:off x="17172" y="0"/>
            <a:ext cx="10515600" cy="1325563"/>
          </a:xfrm>
        </p:spPr>
        <p:txBody>
          <a:bodyPr/>
          <a:lstStyle/>
          <a:p>
            <a:r>
              <a:rPr lang="en-US" sz="7200" b="1" dirty="0">
                <a:solidFill>
                  <a:prstClr val="black"/>
                </a:solidFill>
              </a:rPr>
              <a:t>THE DOMINO EFFECT</a:t>
            </a:r>
            <a:endParaRPr lang="en-US" dirty="0"/>
          </a:p>
        </p:txBody>
      </p:sp>
      <p:sp>
        <p:nvSpPr>
          <p:cNvPr id="3" name="Content Placeholder 2"/>
          <p:cNvSpPr>
            <a:spLocks noGrp="1"/>
          </p:cNvSpPr>
          <p:nvPr>
            <p:ph idx="1"/>
          </p:nvPr>
        </p:nvSpPr>
        <p:spPr>
          <a:xfrm>
            <a:off x="17172" y="1004930"/>
            <a:ext cx="12028867" cy="5745493"/>
          </a:xfrm>
        </p:spPr>
        <p:txBody>
          <a:bodyPr>
            <a:normAutofit/>
          </a:bodyPr>
          <a:lstStyle/>
          <a:p>
            <a:pPr lvl="0"/>
            <a:r>
              <a:rPr lang="en-US" sz="4800" dirty="0" smtClean="0">
                <a:solidFill>
                  <a:prstClr val="black"/>
                </a:solidFill>
                <a:latin typeface="Berlin Sans FB Demi" panose="020E0802020502020306" pitchFamily="34" charset="0"/>
              </a:rPr>
              <a:t>“Ambassadors of Christ”</a:t>
            </a:r>
            <a:endParaRPr lang="en-US" sz="4800" dirty="0" smtClean="0">
              <a:solidFill>
                <a:prstClr val="black"/>
              </a:solidFill>
              <a:latin typeface="Berlin Sans FB Demi" panose="020E0802020502020306" pitchFamily="34" charset="0"/>
            </a:endParaRPr>
          </a:p>
          <a:p>
            <a:pPr lvl="1"/>
            <a:r>
              <a:rPr lang="en-US" sz="4000" dirty="0" smtClean="0">
                <a:solidFill>
                  <a:prstClr val="black"/>
                </a:solidFill>
                <a:latin typeface="Berlin Sans FB Demi" panose="020E0802020502020306" pitchFamily="34" charset="0"/>
              </a:rPr>
              <a:t>“Influence-guarding decisions”</a:t>
            </a:r>
          </a:p>
          <a:p>
            <a:pPr lvl="1"/>
            <a:r>
              <a:rPr lang="en-US" sz="4000" dirty="0" smtClean="0">
                <a:solidFill>
                  <a:prstClr val="black"/>
                </a:solidFill>
                <a:latin typeface="Berlin Sans FB Demi" panose="020E0802020502020306" pitchFamily="34" charset="0"/>
              </a:rPr>
              <a:t>Author’s influential story- pgs. 90-91</a:t>
            </a:r>
          </a:p>
          <a:p>
            <a:pPr lvl="1"/>
            <a:r>
              <a:rPr lang="en-US" sz="4000" dirty="0" err="1" smtClean="0">
                <a:solidFill>
                  <a:prstClr val="black"/>
                </a:solidFill>
                <a:latin typeface="Berlin Sans FB Demi" panose="020E0802020502020306" pitchFamily="34" charset="0"/>
              </a:rPr>
              <a:t>Os</a:t>
            </a:r>
            <a:r>
              <a:rPr lang="en-US" sz="4000" dirty="0" smtClean="0">
                <a:solidFill>
                  <a:prstClr val="black"/>
                </a:solidFill>
                <a:latin typeface="Berlin Sans FB Demi" panose="020E0802020502020306" pitchFamily="34" charset="0"/>
              </a:rPr>
              <a:t> Guinness, author of </a:t>
            </a:r>
            <a:r>
              <a:rPr lang="en-US" sz="4000" i="1" dirty="0" smtClean="0">
                <a:solidFill>
                  <a:prstClr val="black"/>
                </a:solidFill>
                <a:latin typeface="Berlin Sans FB Demi" panose="020E0802020502020306" pitchFamily="34" charset="0"/>
              </a:rPr>
              <a:t>The Gravedigger File</a:t>
            </a:r>
            <a:r>
              <a:rPr lang="en-US" sz="4000" dirty="0" smtClean="0">
                <a:solidFill>
                  <a:prstClr val="black"/>
                </a:solidFill>
                <a:latin typeface="Berlin Sans FB Demi" panose="020E0802020502020306" pitchFamily="34" charset="0"/>
              </a:rPr>
              <a:t>, made this charge against modern Christians, “It’s not that they aren’t where they should be, but that they aren’t who they should be where they are.”</a:t>
            </a:r>
          </a:p>
          <a:p>
            <a:pPr lvl="1"/>
            <a:r>
              <a:rPr lang="en-US" sz="4000" dirty="0" smtClean="0">
                <a:ln>
                  <a:solidFill>
                    <a:schemeClr val="tx1"/>
                  </a:solidFill>
                </a:ln>
                <a:solidFill>
                  <a:srgbClr val="00B0F0"/>
                </a:solidFill>
                <a:latin typeface="Berlin Sans FB Demi" panose="020E0802020502020306" pitchFamily="34" charset="0"/>
              </a:rPr>
              <a:t>FIVE BIBLICAL METAPHORS ABOUT INFLUENCE</a:t>
            </a:r>
          </a:p>
        </p:txBody>
      </p:sp>
    </p:spTree>
    <p:extLst>
      <p:ext uri="{BB962C8B-B14F-4D97-AF65-F5344CB8AC3E}">
        <p14:creationId xmlns:p14="http://schemas.microsoft.com/office/powerpoint/2010/main" val="90012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3395472"/>
            <a:ext cx="12192000" cy="3462528"/>
          </a:xfrm>
          <a:prstGeom prst="rect">
            <a:avLst/>
          </a:prstGeom>
        </p:spPr>
      </p:pic>
      <p:sp>
        <p:nvSpPr>
          <p:cNvPr id="2" name="Title 1"/>
          <p:cNvSpPr>
            <a:spLocks noGrp="1"/>
          </p:cNvSpPr>
          <p:nvPr>
            <p:ph type="title"/>
          </p:nvPr>
        </p:nvSpPr>
        <p:spPr>
          <a:xfrm>
            <a:off x="0" y="0"/>
            <a:ext cx="10515600" cy="1325563"/>
          </a:xfrm>
        </p:spPr>
        <p:txBody>
          <a:bodyPr/>
          <a:lstStyle/>
          <a:p>
            <a:r>
              <a:rPr lang="en-US" sz="7200" b="1" dirty="0">
                <a:solidFill>
                  <a:prstClr val="black"/>
                </a:solidFill>
              </a:rPr>
              <a:t>THE DOMINO EFFECT</a:t>
            </a:r>
            <a:endParaRPr lang="en-US" dirty="0"/>
          </a:p>
        </p:txBody>
      </p:sp>
      <p:sp>
        <p:nvSpPr>
          <p:cNvPr id="3" name="Content Placeholder 2"/>
          <p:cNvSpPr>
            <a:spLocks noGrp="1"/>
          </p:cNvSpPr>
          <p:nvPr>
            <p:ph idx="1"/>
          </p:nvPr>
        </p:nvSpPr>
        <p:spPr>
          <a:xfrm>
            <a:off x="145961" y="1072167"/>
            <a:ext cx="11900078" cy="5557234"/>
          </a:xfrm>
        </p:spPr>
        <p:txBody>
          <a:bodyPr>
            <a:normAutofit/>
          </a:bodyPr>
          <a:lstStyle/>
          <a:p>
            <a:pPr lvl="0"/>
            <a:r>
              <a:rPr lang="en-US" sz="4800" dirty="0" smtClean="0">
                <a:solidFill>
                  <a:prstClr val="black"/>
                </a:solidFill>
                <a:latin typeface="Berlin Sans FB Demi" panose="020E0802020502020306" pitchFamily="34" charset="0"/>
              </a:rPr>
              <a:t>“Ambassadors of Christ”</a:t>
            </a:r>
            <a:endParaRPr lang="en-US" sz="4800" dirty="0" smtClean="0">
              <a:solidFill>
                <a:prstClr val="black"/>
              </a:solidFill>
              <a:latin typeface="Berlin Sans FB Demi" panose="020E0802020502020306" pitchFamily="34" charset="0"/>
            </a:endParaRPr>
          </a:p>
          <a:p>
            <a:pPr lvl="1"/>
            <a:r>
              <a:rPr lang="en-US" sz="4000" dirty="0" smtClean="0">
                <a:solidFill>
                  <a:prstClr val="black"/>
                </a:solidFill>
                <a:latin typeface="Berlin Sans FB Demi" panose="020E0802020502020306" pitchFamily="34" charset="0"/>
              </a:rPr>
              <a:t>“Influence-guarding decisions”</a:t>
            </a:r>
          </a:p>
          <a:p>
            <a:pPr lvl="1"/>
            <a:r>
              <a:rPr lang="en-US" sz="4000" dirty="0" smtClean="0">
                <a:solidFill>
                  <a:prstClr val="black"/>
                </a:solidFill>
                <a:latin typeface="Berlin Sans FB Demi" panose="020E0802020502020306" pitchFamily="34" charset="0"/>
              </a:rPr>
              <a:t>THE SALT OF THE EARTH</a:t>
            </a:r>
          </a:p>
          <a:p>
            <a:pPr lvl="1"/>
            <a:r>
              <a:rPr lang="en-US" sz="4000" dirty="0" smtClean="0">
                <a:solidFill>
                  <a:prstClr val="black"/>
                </a:solidFill>
                <a:latin typeface="Berlin Sans FB Demi" panose="020E0802020502020306" pitchFamily="34" charset="0"/>
              </a:rPr>
              <a:t>Matthew 5:13</a:t>
            </a:r>
          </a:p>
          <a:p>
            <a:pPr lvl="1"/>
            <a:r>
              <a:rPr lang="en-US" sz="4000" dirty="0" smtClean="0">
                <a:solidFill>
                  <a:prstClr val="black"/>
                </a:solidFill>
                <a:latin typeface="Berlin Sans FB Demi" panose="020E0802020502020306" pitchFamily="34" charset="0"/>
              </a:rPr>
              <a:t>It influences the taste of the food.</a:t>
            </a:r>
          </a:p>
          <a:p>
            <a:pPr lvl="1"/>
            <a:r>
              <a:rPr lang="en-US" sz="4000" dirty="0" smtClean="0">
                <a:solidFill>
                  <a:prstClr val="black"/>
                </a:solidFill>
                <a:latin typeface="Berlin Sans FB Demi" panose="020E0802020502020306" pitchFamily="34" charset="0"/>
              </a:rPr>
              <a:t>Similarly, we should influence in a positive way how the world tastes.</a:t>
            </a:r>
          </a:p>
          <a:p>
            <a:pPr lvl="1"/>
            <a:r>
              <a:rPr lang="en-US" sz="4000" dirty="0" smtClean="0">
                <a:ln>
                  <a:solidFill>
                    <a:schemeClr val="tx1"/>
                  </a:solidFill>
                </a:ln>
                <a:solidFill>
                  <a:srgbClr val="FFFF00"/>
                </a:solidFill>
                <a:latin typeface="Berlin Sans FB Demi" panose="020E0802020502020306" pitchFamily="34" charset="0"/>
              </a:rPr>
              <a:t>We should flavor this world with good. </a:t>
            </a:r>
            <a:endParaRPr lang="en-US" sz="4000" dirty="0" smtClean="0">
              <a:ln>
                <a:solidFill>
                  <a:schemeClr val="tx1"/>
                </a:solidFill>
              </a:ln>
              <a:solidFill>
                <a:srgbClr val="FFFF00"/>
              </a:solidFill>
              <a:latin typeface="Berlin Sans FB Demi" panose="020E0802020502020306" pitchFamily="34" charset="0"/>
            </a:endParaRPr>
          </a:p>
        </p:txBody>
      </p:sp>
    </p:spTree>
    <p:extLst>
      <p:ext uri="{BB962C8B-B14F-4D97-AF65-F5344CB8AC3E}">
        <p14:creationId xmlns:p14="http://schemas.microsoft.com/office/powerpoint/2010/main" val="1024069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wipe(left)">
                                      <p:cBhvr>
                                        <p:cTn id="14" dur="500"/>
                                        <p:tgtEl>
                                          <p:spTgt spid="3">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arn(inVertical)">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up)">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wipe(down)">
                                      <p:cBhvr>
                                        <p:cTn id="2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3395472"/>
            <a:ext cx="12192000" cy="3462528"/>
          </a:xfrm>
          <a:prstGeom prst="rect">
            <a:avLst/>
          </a:prstGeom>
        </p:spPr>
      </p:pic>
      <p:sp>
        <p:nvSpPr>
          <p:cNvPr id="2" name="Title 1"/>
          <p:cNvSpPr>
            <a:spLocks noGrp="1"/>
          </p:cNvSpPr>
          <p:nvPr>
            <p:ph type="title"/>
          </p:nvPr>
        </p:nvSpPr>
        <p:spPr>
          <a:xfrm>
            <a:off x="271530" y="107547"/>
            <a:ext cx="10515600" cy="1325563"/>
          </a:xfrm>
        </p:spPr>
        <p:txBody>
          <a:bodyPr/>
          <a:lstStyle/>
          <a:p>
            <a:r>
              <a:rPr lang="en-US" sz="7200" b="1" dirty="0">
                <a:solidFill>
                  <a:prstClr val="black"/>
                </a:solidFill>
              </a:rPr>
              <a:t>THE DOMINO EFFECT</a:t>
            </a:r>
            <a:endParaRPr lang="en-US" dirty="0"/>
          </a:p>
        </p:txBody>
      </p:sp>
      <p:sp>
        <p:nvSpPr>
          <p:cNvPr id="3" name="Content Placeholder 2"/>
          <p:cNvSpPr>
            <a:spLocks noGrp="1"/>
          </p:cNvSpPr>
          <p:nvPr>
            <p:ph idx="1"/>
          </p:nvPr>
        </p:nvSpPr>
        <p:spPr>
          <a:xfrm>
            <a:off x="154547" y="1300767"/>
            <a:ext cx="11900078" cy="5557234"/>
          </a:xfrm>
        </p:spPr>
        <p:txBody>
          <a:bodyPr>
            <a:normAutofit/>
          </a:bodyPr>
          <a:lstStyle/>
          <a:p>
            <a:pPr lvl="0"/>
            <a:r>
              <a:rPr lang="en-US" sz="4800" dirty="0" smtClean="0">
                <a:solidFill>
                  <a:prstClr val="black"/>
                </a:solidFill>
                <a:latin typeface="Berlin Sans FB Demi" panose="020E0802020502020306" pitchFamily="34" charset="0"/>
              </a:rPr>
              <a:t>“Ambassadors of Christ”</a:t>
            </a:r>
            <a:endParaRPr lang="en-US" sz="4800" dirty="0" smtClean="0">
              <a:solidFill>
                <a:prstClr val="black"/>
              </a:solidFill>
              <a:latin typeface="Berlin Sans FB Demi" panose="020E0802020502020306" pitchFamily="34" charset="0"/>
            </a:endParaRPr>
          </a:p>
          <a:p>
            <a:pPr lvl="1"/>
            <a:r>
              <a:rPr lang="en-US" sz="4000" dirty="0" smtClean="0">
                <a:solidFill>
                  <a:prstClr val="black"/>
                </a:solidFill>
                <a:latin typeface="Berlin Sans FB Demi" panose="020E0802020502020306" pitchFamily="34" charset="0"/>
              </a:rPr>
              <a:t>“Influence-guarding decisions”</a:t>
            </a:r>
          </a:p>
          <a:p>
            <a:pPr lvl="1"/>
            <a:r>
              <a:rPr lang="en-US" sz="4000" dirty="0" smtClean="0">
                <a:solidFill>
                  <a:prstClr val="black"/>
                </a:solidFill>
                <a:latin typeface="Berlin Sans FB Demi" panose="020E0802020502020306" pitchFamily="34" charset="0"/>
              </a:rPr>
              <a:t>THE LIGHT OF THE WORLD</a:t>
            </a:r>
          </a:p>
          <a:p>
            <a:pPr lvl="1"/>
            <a:r>
              <a:rPr lang="en-US" sz="4000" dirty="0" smtClean="0">
                <a:solidFill>
                  <a:prstClr val="black"/>
                </a:solidFill>
                <a:latin typeface="Berlin Sans FB Demi" panose="020E0802020502020306" pitchFamily="34" charset="0"/>
              </a:rPr>
              <a:t>Matthew 5:14-16</a:t>
            </a:r>
          </a:p>
          <a:p>
            <a:pPr lvl="1"/>
            <a:r>
              <a:rPr lang="en-US" sz="4000" dirty="0" smtClean="0">
                <a:solidFill>
                  <a:prstClr val="black"/>
                </a:solidFill>
                <a:latin typeface="Berlin Sans FB Demi" panose="020E0802020502020306" pitchFamily="34" charset="0"/>
              </a:rPr>
              <a:t>Philippians 2:15, “Shine as lights in the world.”</a:t>
            </a:r>
          </a:p>
          <a:p>
            <a:pPr lvl="1"/>
            <a:r>
              <a:rPr lang="en-US" sz="4000" dirty="0" smtClean="0">
                <a:solidFill>
                  <a:prstClr val="black"/>
                </a:solidFill>
                <a:latin typeface="Berlin Sans FB Demi" panose="020E0802020502020306" pitchFamily="34" charset="0"/>
              </a:rPr>
              <a:t>Our influence should guide.</a:t>
            </a:r>
            <a:endParaRPr lang="en-US" sz="4000" dirty="0" smtClean="0">
              <a:solidFill>
                <a:prstClr val="black"/>
              </a:solidFill>
              <a:latin typeface="Berlin Sans FB Demi" panose="020E0802020502020306" pitchFamily="34" charset="0"/>
            </a:endParaRPr>
          </a:p>
        </p:txBody>
      </p:sp>
    </p:spTree>
    <p:extLst>
      <p:ext uri="{BB962C8B-B14F-4D97-AF65-F5344CB8AC3E}">
        <p14:creationId xmlns:p14="http://schemas.microsoft.com/office/powerpoint/2010/main" val="1919811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wipe(left)">
                                      <p:cBhvr>
                                        <p:cTn id="14" dur="500"/>
                                        <p:tgtEl>
                                          <p:spTgt spid="3">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arn(inVertical)">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 calcmode="lin" valueType="num">
                                      <p:cBhvr additive="base">
                                        <p:cTn id="2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3395472"/>
            <a:ext cx="12192000" cy="3462528"/>
          </a:xfrm>
          <a:prstGeom prst="rect">
            <a:avLst/>
          </a:prstGeom>
        </p:spPr>
      </p:pic>
      <p:sp>
        <p:nvSpPr>
          <p:cNvPr id="2" name="Title 1"/>
          <p:cNvSpPr>
            <a:spLocks noGrp="1"/>
          </p:cNvSpPr>
          <p:nvPr>
            <p:ph type="title"/>
          </p:nvPr>
        </p:nvSpPr>
        <p:spPr>
          <a:xfrm>
            <a:off x="0" y="0"/>
            <a:ext cx="10515600" cy="1325563"/>
          </a:xfrm>
        </p:spPr>
        <p:txBody>
          <a:bodyPr/>
          <a:lstStyle/>
          <a:p>
            <a:r>
              <a:rPr lang="en-US" sz="7200" b="1" dirty="0">
                <a:solidFill>
                  <a:prstClr val="black"/>
                </a:solidFill>
              </a:rPr>
              <a:t>THE DOMINO EFFECT</a:t>
            </a:r>
            <a:endParaRPr lang="en-US" dirty="0"/>
          </a:p>
        </p:txBody>
      </p:sp>
      <p:sp>
        <p:nvSpPr>
          <p:cNvPr id="3" name="Content Placeholder 2"/>
          <p:cNvSpPr>
            <a:spLocks noGrp="1"/>
          </p:cNvSpPr>
          <p:nvPr>
            <p:ph idx="1"/>
          </p:nvPr>
        </p:nvSpPr>
        <p:spPr>
          <a:xfrm>
            <a:off x="107576" y="1031824"/>
            <a:ext cx="11938463" cy="5368975"/>
          </a:xfrm>
        </p:spPr>
        <p:txBody>
          <a:bodyPr>
            <a:normAutofit/>
          </a:bodyPr>
          <a:lstStyle/>
          <a:p>
            <a:pPr lvl="0"/>
            <a:r>
              <a:rPr lang="en-US" sz="4800" dirty="0" smtClean="0">
                <a:solidFill>
                  <a:prstClr val="black"/>
                </a:solidFill>
                <a:latin typeface="Berlin Sans FB Demi" panose="020E0802020502020306" pitchFamily="34" charset="0"/>
              </a:rPr>
              <a:t>“Ambassadors of Christ”</a:t>
            </a:r>
            <a:endParaRPr lang="en-US" sz="4800" dirty="0" smtClean="0">
              <a:solidFill>
                <a:prstClr val="black"/>
              </a:solidFill>
              <a:latin typeface="Berlin Sans FB Demi" panose="020E0802020502020306" pitchFamily="34" charset="0"/>
            </a:endParaRPr>
          </a:p>
          <a:p>
            <a:pPr lvl="1"/>
            <a:r>
              <a:rPr lang="en-US" sz="4000" dirty="0" smtClean="0">
                <a:solidFill>
                  <a:prstClr val="black"/>
                </a:solidFill>
                <a:latin typeface="Berlin Sans FB Demi" panose="020E0802020502020306" pitchFamily="34" charset="0"/>
              </a:rPr>
              <a:t>“Influence-guarding decisions”</a:t>
            </a:r>
          </a:p>
          <a:p>
            <a:pPr lvl="1"/>
            <a:r>
              <a:rPr lang="en-US" sz="4000" dirty="0" smtClean="0">
                <a:solidFill>
                  <a:prstClr val="black"/>
                </a:solidFill>
                <a:latin typeface="Berlin Sans FB Demi" panose="020E0802020502020306" pitchFamily="34" charset="0"/>
              </a:rPr>
              <a:t>THE LEAVEN THAT INCREASES</a:t>
            </a:r>
          </a:p>
          <a:p>
            <a:pPr lvl="1"/>
            <a:r>
              <a:rPr lang="en-US" sz="4000" dirty="0" smtClean="0">
                <a:solidFill>
                  <a:prstClr val="black"/>
                </a:solidFill>
                <a:latin typeface="Berlin Sans FB Demi" panose="020E0802020502020306" pitchFamily="34" charset="0"/>
              </a:rPr>
              <a:t>Luke 13:20-21</a:t>
            </a:r>
          </a:p>
          <a:p>
            <a:pPr lvl="1"/>
            <a:r>
              <a:rPr lang="en-US" sz="4000" dirty="0" smtClean="0">
                <a:solidFill>
                  <a:prstClr val="black"/>
                </a:solidFill>
                <a:latin typeface="Berlin Sans FB Demi" panose="020E0802020502020306" pitchFamily="34" charset="0"/>
              </a:rPr>
              <a:t>Our influence should affect every relationship we have. It influences everything it touches.  If you are leaven then you will leaven.  </a:t>
            </a:r>
            <a:r>
              <a:rPr lang="en-US" sz="4000" dirty="0" smtClean="0">
                <a:ln>
                  <a:solidFill>
                    <a:schemeClr val="tx1"/>
                  </a:solidFill>
                </a:ln>
                <a:solidFill>
                  <a:srgbClr val="FFC000"/>
                </a:solidFill>
                <a:latin typeface="Berlin Sans FB Demi" panose="020E0802020502020306" pitchFamily="34" charset="0"/>
              </a:rPr>
              <a:t>What does this mean?</a:t>
            </a:r>
            <a:endParaRPr lang="en-US" sz="4000" dirty="0" smtClean="0">
              <a:ln>
                <a:solidFill>
                  <a:schemeClr val="tx1"/>
                </a:solidFill>
              </a:ln>
              <a:solidFill>
                <a:srgbClr val="FFC000"/>
              </a:solidFill>
              <a:latin typeface="Berlin Sans FB Demi" panose="020E0802020502020306" pitchFamily="34" charset="0"/>
            </a:endParaRPr>
          </a:p>
        </p:txBody>
      </p:sp>
    </p:spTree>
    <p:extLst>
      <p:ext uri="{BB962C8B-B14F-4D97-AF65-F5344CB8AC3E}">
        <p14:creationId xmlns:p14="http://schemas.microsoft.com/office/powerpoint/2010/main" val="2791518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wipe(left)">
                                      <p:cBhvr>
                                        <p:cTn id="14" dur="500"/>
                                        <p:tgtEl>
                                          <p:spTgt spid="3">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3395472"/>
            <a:ext cx="12192000" cy="3462528"/>
          </a:xfrm>
          <a:prstGeom prst="rect">
            <a:avLst/>
          </a:prstGeom>
        </p:spPr>
      </p:pic>
      <p:sp>
        <p:nvSpPr>
          <p:cNvPr id="2" name="Title 1"/>
          <p:cNvSpPr>
            <a:spLocks noGrp="1"/>
          </p:cNvSpPr>
          <p:nvPr>
            <p:ph type="title"/>
          </p:nvPr>
        </p:nvSpPr>
        <p:spPr>
          <a:xfrm>
            <a:off x="271530" y="107547"/>
            <a:ext cx="10515600" cy="1325563"/>
          </a:xfrm>
        </p:spPr>
        <p:txBody>
          <a:bodyPr/>
          <a:lstStyle/>
          <a:p>
            <a:r>
              <a:rPr lang="en-US" sz="7200" b="1" dirty="0">
                <a:solidFill>
                  <a:prstClr val="black"/>
                </a:solidFill>
              </a:rPr>
              <a:t>THE DOMINO EFFECT</a:t>
            </a:r>
            <a:endParaRPr lang="en-US" dirty="0"/>
          </a:p>
        </p:txBody>
      </p:sp>
      <p:sp>
        <p:nvSpPr>
          <p:cNvPr id="3" name="Content Placeholder 2"/>
          <p:cNvSpPr>
            <a:spLocks noGrp="1"/>
          </p:cNvSpPr>
          <p:nvPr>
            <p:ph idx="1"/>
          </p:nvPr>
        </p:nvSpPr>
        <p:spPr>
          <a:xfrm>
            <a:off x="154547" y="1300767"/>
            <a:ext cx="11900078" cy="5557234"/>
          </a:xfrm>
        </p:spPr>
        <p:txBody>
          <a:bodyPr>
            <a:normAutofit/>
          </a:bodyPr>
          <a:lstStyle/>
          <a:p>
            <a:pPr lvl="0"/>
            <a:r>
              <a:rPr lang="en-US" sz="4800" dirty="0" smtClean="0">
                <a:solidFill>
                  <a:prstClr val="black"/>
                </a:solidFill>
                <a:latin typeface="Berlin Sans FB Demi" panose="020E0802020502020306" pitchFamily="34" charset="0"/>
              </a:rPr>
              <a:t>“Ambassadors of Christ”</a:t>
            </a:r>
            <a:endParaRPr lang="en-US" sz="4800" dirty="0" smtClean="0">
              <a:solidFill>
                <a:prstClr val="black"/>
              </a:solidFill>
              <a:latin typeface="Berlin Sans FB Demi" panose="020E0802020502020306" pitchFamily="34" charset="0"/>
            </a:endParaRPr>
          </a:p>
          <a:p>
            <a:pPr lvl="1"/>
            <a:r>
              <a:rPr lang="en-US" sz="4000" dirty="0" smtClean="0">
                <a:solidFill>
                  <a:prstClr val="black"/>
                </a:solidFill>
                <a:latin typeface="Berlin Sans FB Demi" panose="020E0802020502020306" pitchFamily="34" charset="0"/>
              </a:rPr>
              <a:t>“Influence-guarding decisions”</a:t>
            </a:r>
          </a:p>
          <a:p>
            <a:pPr lvl="1"/>
            <a:r>
              <a:rPr lang="en-US" sz="4000" dirty="0" smtClean="0">
                <a:solidFill>
                  <a:prstClr val="black"/>
                </a:solidFill>
                <a:latin typeface="Berlin Sans FB Demi" panose="020E0802020502020306" pitchFamily="34" charset="0"/>
              </a:rPr>
              <a:t>AN EPISTLE OF CHRIST</a:t>
            </a:r>
          </a:p>
          <a:p>
            <a:pPr lvl="1"/>
            <a:r>
              <a:rPr lang="en-US" sz="4000" dirty="0" smtClean="0">
                <a:solidFill>
                  <a:prstClr val="black"/>
                </a:solidFill>
                <a:latin typeface="Berlin Sans FB Demi" panose="020E0802020502020306" pitchFamily="34" charset="0"/>
              </a:rPr>
              <a:t>II Corinthians 3:2-3</a:t>
            </a:r>
          </a:p>
          <a:p>
            <a:pPr lvl="1"/>
            <a:r>
              <a:rPr lang="en-US" sz="4000" dirty="0" smtClean="0">
                <a:solidFill>
                  <a:prstClr val="black"/>
                </a:solidFill>
                <a:latin typeface="Berlin Sans FB Demi" panose="020E0802020502020306" pitchFamily="34" charset="0"/>
              </a:rPr>
              <a:t>Explain this concept of influence?</a:t>
            </a:r>
          </a:p>
          <a:p>
            <a:pPr lvl="1"/>
            <a:r>
              <a:rPr lang="en-US" sz="4000" dirty="0" smtClean="0">
                <a:solidFill>
                  <a:prstClr val="black"/>
                </a:solidFill>
                <a:latin typeface="Berlin Sans FB Demi" panose="020E0802020502020306" pitchFamily="34" charset="0"/>
              </a:rPr>
              <a:t>Story of Colt McCoy. A phone call to his father.</a:t>
            </a:r>
            <a:endParaRPr lang="en-US" sz="4000" dirty="0" smtClean="0">
              <a:solidFill>
                <a:prstClr val="black"/>
              </a:solidFill>
              <a:latin typeface="Berlin Sans FB Demi" panose="020E0802020502020306" pitchFamily="34" charset="0"/>
            </a:endParaRPr>
          </a:p>
        </p:txBody>
      </p:sp>
    </p:spTree>
    <p:extLst>
      <p:ext uri="{BB962C8B-B14F-4D97-AF65-F5344CB8AC3E}">
        <p14:creationId xmlns:p14="http://schemas.microsoft.com/office/powerpoint/2010/main" val="3180812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wipe(left)">
                                      <p:cBhvr>
                                        <p:cTn id="14" dur="500"/>
                                        <p:tgtEl>
                                          <p:spTgt spid="3">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wipe(down)">
                                      <p:cBhvr>
                                        <p:cTn id="2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3395472"/>
            <a:ext cx="12192000" cy="3462528"/>
          </a:xfrm>
          <a:prstGeom prst="rect">
            <a:avLst/>
          </a:prstGeom>
        </p:spPr>
      </p:pic>
      <p:sp>
        <p:nvSpPr>
          <p:cNvPr id="2" name="Title 1"/>
          <p:cNvSpPr>
            <a:spLocks noGrp="1"/>
          </p:cNvSpPr>
          <p:nvPr>
            <p:ph type="title"/>
          </p:nvPr>
        </p:nvSpPr>
        <p:spPr>
          <a:xfrm>
            <a:off x="271530" y="107547"/>
            <a:ext cx="10515600" cy="1325563"/>
          </a:xfrm>
        </p:spPr>
        <p:txBody>
          <a:bodyPr/>
          <a:lstStyle/>
          <a:p>
            <a:r>
              <a:rPr lang="en-US" sz="7200" b="1" dirty="0">
                <a:solidFill>
                  <a:prstClr val="black"/>
                </a:solidFill>
              </a:rPr>
              <a:t>THE DOMINO EFFECT</a:t>
            </a:r>
            <a:endParaRPr lang="en-US" dirty="0"/>
          </a:p>
        </p:txBody>
      </p:sp>
      <p:sp>
        <p:nvSpPr>
          <p:cNvPr id="3" name="Content Placeholder 2"/>
          <p:cNvSpPr>
            <a:spLocks noGrp="1"/>
          </p:cNvSpPr>
          <p:nvPr>
            <p:ph idx="1"/>
          </p:nvPr>
        </p:nvSpPr>
        <p:spPr>
          <a:xfrm>
            <a:off x="154547" y="1300767"/>
            <a:ext cx="11900078" cy="5557234"/>
          </a:xfrm>
        </p:spPr>
        <p:txBody>
          <a:bodyPr>
            <a:normAutofit/>
          </a:bodyPr>
          <a:lstStyle/>
          <a:p>
            <a:pPr lvl="0"/>
            <a:r>
              <a:rPr lang="en-US" sz="4800" dirty="0" smtClean="0">
                <a:solidFill>
                  <a:prstClr val="black"/>
                </a:solidFill>
                <a:latin typeface="Berlin Sans FB Demi" panose="020E0802020502020306" pitchFamily="34" charset="0"/>
              </a:rPr>
              <a:t>“Ambassadors of Christ”</a:t>
            </a:r>
            <a:endParaRPr lang="en-US" sz="4800" dirty="0" smtClean="0">
              <a:solidFill>
                <a:prstClr val="black"/>
              </a:solidFill>
              <a:latin typeface="Berlin Sans FB Demi" panose="020E0802020502020306" pitchFamily="34" charset="0"/>
            </a:endParaRPr>
          </a:p>
          <a:p>
            <a:pPr lvl="1"/>
            <a:r>
              <a:rPr lang="en-US" sz="4000" dirty="0" smtClean="0">
                <a:solidFill>
                  <a:prstClr val="black"/>
                </a:solidFill>
                <a:latin typeface="Berlin Sans FB Demi" panose="020E0802020502020306" pitchFamily="34" charset="0"/>
              </a:rPr>
              <a:t>“Influence-guarding decisions”</a:t>
            </a:r>
          </a:p>
          <a:p>
            <a:pPr lvl="1"/>
            <a:r>
              <a:rPr lang="en-US" sz="4000" dirty="0" smtClean="0">
                <a:solidFill>
                  <a:prstClr val="black"/>
                </a:solidFill>
                <a:latin typeface="Berlin Sans FB Demi" panose="020E0802020502020306" pitchFamily="34" charset="0"/>
              </a:rPr>
              <a:t>AMBASSADORS FOR CHRIST</a:t>
            </a:r>
          </a:p>
          <a:p>
            <a:pPr lvl="1"/>
            <a:r>
              <a:rPr lang="en-US" sz="4000" dirty="0" smtClean="0">
                <a:solidFill>
                  <a:prstClr val="black"/>
                </a:solidFill>
                <a:latin typeface="Berlin Sans FB Demi" panose="020E0802020502020306" pitchFamily="34" charset="0"/>
              </a:rPr>
              <a:t>II Corinthians 5:18-20</a:t>
            </a:r>
          </a:p>
          <a:p>
            <a:pPr lvl="1"/>
            <a:r>
              <a:rPr lang="en-US" sz="4000" dirty="0" smtClean="0">
                <a:solidFill>
                  <a:prstClr val="black"/>
                </a:solidFill>
                <a:latin typeface="Berlin Sans FB Demi" panose="020E0802020502020306" pitchFamily="34" charset="0"/>
              </a:rPr>
              <a:t>Whatever people think about you is what they are going to think about Christians.</a:t>
            </a:r>
          </a:p>
          <a:p>
            <a:pPr lvl="1"/>
            <a:r>
              <a:rPr lang="en-US" sz="4000" dirty="0" smtClean="0">
                <a:solidFill>
                  <a:prstClr val="black"/>
                </a:solidFill>
                <a:latin typeface="Berlin Sans FB Demi" panose="020E0802020502020306" pitchFamily="34" charset="0"/>
              </a:rPr>
              <a:t>An example of this in Syktyvkar. </a:t>
            </a:r>
            <a:endParaRPr lang="en-US" sz="4000" dirty="0" smtClean="0">
              <a:solidFill>
                <a:prstClr val="black"/>
              </a:solidFill>
              <a:latin typeface="Berlin Sans FB Demi" panose="020E0802020502020306" pitchFamily="34" charset="0"/>
            </a:endParaRPr>
          </a:p>
        </p:txBody>
      </p:sp>
    </p:spTree>
    <p:extLst>
      <p:ext uri="{BB962C8B-B14F-4D97-AF65-F5344CB8AC3E}">
        <p14:creationId xmlns:p14="http://schemas.microsoft.com/office/powerpoint/2010/main" val="1130268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wipe(left)">
                                      <p:cBhvr>
                                        <p:cTn id="14" dur="500"/>
                                        <p:tgtEl>
                                          <p:spTgt spid="3">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up)">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down)">
                                      <p:cBhvr>
                                        <p:cTn id="2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3395472"/>
            <a:ext cx="12192000" cy="3462528"/>
          </a:xfrm>
          <a:prstGeom prst="rect">
            <a:avLst/>
          </a:prstGeom>
        </p:spPr>
      </p:pic>
      <p:sp>
        <p:nvSpPr>
          <p:cNvPr id="2" name="Title 1"/>
          <p:cNvSpPr>
            <a:spLocks noGrp="1"/>
          </p:cNvSpPr>
          <p:nvPr>
            <p:ph type="title"/>
          </p:nvPr>
        </p:nvSpPr>
        <p:spPr>
          <a:xfrm>
            <a:off x="271530" y="107547"/>
            <a:ext cx="10515600" cy="1325563"/>
          </a:xfrm>
        </p:spPr>
        <p:txBody>
          <a:bodyPr/>
          <a:lstStyle/>
          <a:p>
            <a:r>
              <a:rPr lang="en-US" sz="7200" b="1" dirty="0">
                <a:solidFill>
                  <a:prstClr val="black"/>
                </a:solidFill>
              </a:rPr>
              <a:t>THE DOMINO EFFECT</a:t>
            </a:r>
            <a:endParaRPr lang="en-US" dirty="0"/>
          </a:p>
        </p:txBody>
      </p:sp>
      <p:sp>
        <p:nvSpPr>
          <p:cNvPr id="3" name="Content Placeholder 2"/>
          <p:cNvSpPr>
            <a:spLocks noGrp="1"/>
          </p:cNvSpPr>
          <p:nvPr>
            <p:ph idx="1"/>
          </p:nvPr>
        </p:nvSpPr>
        <p:spPr>
          <a:xfrm>
            <a:off x="154547" y="1300767"/>
            <a:ext cx="11900078" cy="5557234"/>
          </a:xfrm>
        </p:spPr>
        <p:txBody>
          <a:bodyPr>
            <a:normAutofit/>
          </a:bodyPr>
          <a:lstStyle/>
          <a:p>
            <a:pPr lvl="0"/>
            <a:r>
              <a:rPr lang="en-US" sz="4800" dirty="0" smtClean="0">
                <a:solidFill>
                  <a:prstClr val="black"/>
                </a:solidFill>
                <a:latin typeface="Berlin Sans FB Demi" panose="020E0802020502020306" pitchFamily="34" charset="0"/>
              </a:rPr>
              <a:t>“Whatever You Think”</a:t>
            </a:r>
            <a:endParaRPr lang="en-US" sz="4800" dirty="0" smtClean="0">
              <a:solidFill>
                <a:prstClr val="black"/>
              </a:solidFill>
              <a:latin typeface="Berlin Sans FB Demi" panose="020E0802020502020306" pitchFamily="34" charset="0"/>
            </a:endParaRPr>
          </a:p>
          <a:p>
            <a:pPr lvl="1"/>
            <a:r>
              <a:rPr lang="en-US" sz="4000" dirty="0" smtClean="0">
                <a:solidFill>
                  <a:prstClr val="black"/>
                </a:solidFill>
                <a:latin typeface="Berlin Sans FB Demi" panose="020E0802020502020306" pitchFamily="34" charset="0"/>
              </a:rPr>
              <a:t>“Thought-Purifying Decisions”</a:t>
            </a:r>
          </a:p>
          <a:p>
            <a:pPr lvl="2"/>
            <a:r>
              <a:rPr lang="en-US" sz="3600" dirty="0" smtClean="0">
                <a:solidFill>
                  <a:prstClr val="black"/>
                </a:solidFill>
                <a:latin typeface="Berlin Sans FB Demi" panose="020E0802020502020306" pitchFamily="34" charset="0"/>
              </a:rPr>
              <a:t>Non-conformist t-shirt with Romans 12:2.</a:t>
            </a:r>
          </a:p>
          <a:p>
            <a:pPr lvl="2"/>
            <a:r>
              <a:rPr lang="en-US" sz="3600" dirty="0" smtClean="0">
                <a:solidFill>
                  <a:prstClr val="black"/>
                </a:solidFill>
                <a:latin typeface="Berlin Sans FB Demi" panose="020E0802020502020306" pitchFamily="34" charset="0"/>
              </a:rPr>
              <a:t>Are we a walking, talking contradiction?</a:t>
            </a:r>
          </a:p>
          <a:p>
            <a:pPr lvl="2"/>
            <a:r>
              <a:rPr lang="en-US" sz="3600" dirty="0" smtClean="0">
                <a:solidFill>
                  <a:prstClr val="black"/>
                </a:solidFill>
                <a:latin typeface="Berlin Sans FB Demi" panose="020E0802020502020306" pitchFamily="34" charset="0"/>
              </a:rPr>
              <a:t>We stubbornly fail to see the connection between our thoughts and our actions. The Bible is clear about this:</a:t>
            </a:r>
          </a:p>
          <a:p>
            <a:pPr lvl="3"/>
            <a:r>
              <a:rPr lang="en-US" sz="3400" dirty="0" smtClean="0">
                <a:ln w="12700">
                  <a:solidFill>
                    <a:schemeClr val="tx1"/>
                  </a:solidFill>
                </a:ln>
                <a:solidFill>
                  <a:srgbClr val="FFFF00"/>
                </a:solidFill>
                <a:latin typeface="Berlin Sans FB Demi" panose="020E0802020502020306" pitchFamily="34" charset="0"/>
              </a:rPr>
              <a:t>Galatians 6:7</a:t>
            </a:r>
          </a:p>
          <a:p>
            <a:pPr lvl="3"/>
            <a:r>
              <a:rPr lang="en-US" sz="3400" dirty="0" smtClean="0">
                <a:ln w="12700">
                  <a:solidFill>
                    <a:schemeClr val="tx1"/>
                  </a:solidFill>
                </a:ln>
                <a:solidFill>
                  <a:srgbClr val="FFFF00"/>
                </a:solidFill>
                <a:latin typeface="Berlin Sans FB Demi" panose="020E0802020502020306" pitchFamily="34" charset="0"/>
              </a:rPr>
              <a:t>Proverbs 23:7</a:t>
            </a:r>
            <a:endParaRPr lang="en-US" sz="3400" dirty="0" smtClean="0">
              <a:ln w="12700">
                <a:solidFill>
                  <a:schemeClr val="tx1"/>
                </a:solidFill>
              </a:ln>
              <a:solidFill>
                <a:srgbClr val="FFFF00"/>
              </a:solidFill>
              <a:latin typeface="Berlin Sans FB Demi" panose="020E0802020502020306" pitchFamily="34" charset="0"/>
            </a:endParaRPr>
          </a:p>
        </p:txBody>
      </p:sp>
    </p:spTree>
    <p:extLst>
      <p:ext uri="{BB962C8B-B14F-4D97-AF65-F5344CB8AC3E}">
        <p14:creationId xmlns:p14="http://schemas.microsoft.com/office/powerpoint/2010/main" val="600148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up)">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 calcmode="lin" valueType="num">
                                      <p:cBhvr additive="base">
                                        <p:cTn id="2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 calcmode="lin" valueType="num">
                                      <p:cBhvr additive="base">
                                        <p:cTn id="26"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3395472"/>
            <a:ext cx="12192000" cy="3462528"/>
          </a:xfrm>
          <a:prstGeom prst="rect">
            <a:avLst/>
          </a:prstGeom>
        </p:spPr>
      </p:pic>
      <p:sp>
        <p:nvSpPr>
          <p:cNvPr id="2" name="Title 1"/>
          <p:cNvSpPr>
            <a:spLocks noGrp="1"/>
          </p:cNvSpPr>
          <p:nvPr>
            <p:ph type="title"/>
          </p:nvPr>
        </p:nvSpPr>
        <p:spPr>
          <a:xfrm>
            <a:off x="271530" y="107547"/>
            <a:ext cx="10515600" cy="1325563"/>
          </a:xfrm>
        </p:spPr>
        <p:txBody>
          <a:bodyPr/>
          <a:lstStyle/>
          <a:p>
            <a:r>
              <a:rPr lang="en-US" sz="7200" b="1" dirty="0">
                <a:solidFill>
                  <a:prstClr val="black"/>
                </a:solidFill>
              </a:rPr>
              <a:t>THE DOMINO EFFECT</a:t>
            </a:r>
            <a:endParaRPr lang="en-US" dirty="0"/>
          </a:p>
        </p:txBody>
      </p:sp>
      <p:sp>
        <p:nvSpPr>
          <p:cNvPr id="3" name="Content Placeholder 2"/>
          <p:cNvSpPr>
            <a:spLocks noGrp="1"/>
          </p:cNvSpPr>
          <p:nvPr>
            <p:ph idx="1"/>
          </p:nvPr>
        </p:nvSpPr>
        <p:spPr>
          <a:xfrm>
            <a:off x="0" y="1300767"/>
            <a:ext cx="12191999" cy="5557234"/>
          </a:xfrm>
        </p:spPr>
        <p:txBody>
          <a:bodyPr>
            <a:normAutofit lnSpcReduction="10000"/>
          </a:bodyPr>
          <a:lstStyle/>
          <a:p>
            <a:pPr lvl="0"/>
            <a:r>
              <a:rPr lang="en-US" sz="4800" dirty="0" smtClean="0">
                <a:solidFill>
                  <a:prstClr val="black"/>
                </a:solidFill>
                <a:latin typeface="Berlin Sans FB Demi" panose="020E0802020502020306" pitchFamily="34" charset="0"/>
              </a:rPr>
              <a:t>“Whatever You Think”</a:t>
            </a:r>
            <a:endParaRPr lang="en-US" sz="4800" dirty="0" smtClean="0">
              <a:solidFill>
                <a:prstClr val="black"/>
              </a:solidFill>
              <a:latin typeface="Berlin Sans FB Demi" panose="020E0802020502020306" pitchFamily="34" charset="0"/>
            </a:endParaRPr>
          </a:p>
          <a:p>
            <a:pPr lvl="1"/>
            <a:r>
              <a:rPr lang="en-US" sz="4000" dirty="0" smtClean="0">
                <a:solidFill>
                  <a:prstClr val="black"/>
                </a:solidFill>
                <a:latin typeface="Berlin Sans FB Demi" panose="020E0802020502020306" pitchFamily="34" charset="0"/>
              </a:rPr>
              <a:t>“Thought-Purifying Decisions”</a:t>
            </a:r>
          </a:p>
          <a:p>
            <a:pPr lvl="1"/>
            <a:r>
              <a:rPr lang="en-US" sz="4000" dirty="0" smtClean="0">
                <a:solidFill>
                  <a:prstClr val="black"/>
                </a:solidFill>
                <a:latin typeface="Berlin Sans FB Demi" panose="020E0802020502020306" pitchFamily="34" charset="0"/>
              </a:rPr>
              <a:t>REMOVING THE BAD</a:t>
            </a:r>
          </a:p>
          <a:p>
            <a:pPr lvl="2"/>
            <a:r>
              <a:rPr lang="en-US" sz="3600" dirty="0" smtClean="0">
                <a:solidFill>
                  <a:prstClr val="black"/>
                </a:solidFill>
                <a:latin typeface="Berlin Sans FB Demi" panose="020E0802020502020306" pitchFamily="34" charset="0"/>
              </a:rPr>
              <a:t>Ralph Waldo Emerson said, “A man is what he thinks about all day long.”</a:t>
            </a:r>
          </a:p>
          <a:p>
            <a:pPr lvl="2"/>
            <a:r>
              <a:rPr lang="en-US" sz="3600" dirty="0" smtClean="0">
                <a:solidFill>
                  <a:prstClr val="black"/>
                </a:solidFill>
                <a:latin typeface="Berlin Sans FB Demi" panose="020E0802020502020306" pitchFamily="34" charset="0"/>
              </a:rPr>
              <a:t>Roman Emperor Marcus Aurelius said, “Our life is what our thoughts make it.”</a:t>
            </a:r>
          </a:p>
          <a:p>
            <a:pPr lvl="2"/>
            <a:r>
              <a:rPr lang="en-US" sz="3600" dirty="0" smtClean="0">
                <a:ln w="12700">
                  <a:solidFill>
                    <a:schemeClr val="tx1"/>
                  </a:solidFill>
                </a:ln>
                <a:solidFill>
                  <a:srgbClr val="FF0000"/>
                </a:solidFill>
                <a:latin typeface="Berlin Sans FB Demi" panose="020E0802020502020306" pitchFamily="34" charset="0"/>
              </a:rPr>
              <a:t>Genesis 6:5- </a:t>
            </a:r>
            <a:r>
              <a:rPr lang="en-US" sz="3600" dirty="0" smtClean="0">
                <a:ln w="12700">
                  <a:solidFill>
                    <a:schemeClr val="tx1"/>
                  </a:solidFill>
                </a:ln>
                <a:solidFill>
                  <a:srgbClr val="FFFF00"/>
                </a:solidFill>
                <a:latin typeface="Berlin Sans FB Demi" panose="020E0802020502020306" pitchFamily="34" charset="0"/>
              </a:rPr>
              <a:t>What does this say about their thoughts?</a:t>
            </a:r>
            <a:r>
              <a:rPr lang="en-US" sz="3600" dirty="0" smtClean="0">
                <a:ln w="12700">
                  <a:solidFill>
                    <a:schemeClr val="tx1"/>
                  </a:solidFill>
                </a:ln>
                <a:latin typeface="Berlin Sans FB Demi" panose="020E0802020502020306" pitchFamily="34" charset="0"/>
              </a:rPr>
              <a:t> </a:t>
            </a:r>
            <a:endParaRPr lang="en-US" sz="3600" dirty="0" smtClean="0">
              <a:ln w="12700">
                <a:solidFill>
                  <a:schemeClr val="tx1"/>
                </a:solidFill>
              </a:ln>
              <a:solidFill>
                <a:srgbClr val="FF0000"/>
              </a:solidFill>
              <a:latin typeface="Berlin Sans FB Demi" panose="020E0802020502020306" pitchFamily="34" charset="0"/>
            </a:endParaRPr>
          </a:p>
          <a:p>
            <a:pPr lvl="2"/>
            <a:r>
              <a:rPr lang="en-US" sz="3600" dirty="0" smtClean="0">
                <a:ln w="12700">
                  <a:solidFill>
                    <a:schemeClr val="tx1"/>
                  </a:solidFill>
                </a:ln>
                <a:solidFill>
                  <a:srgbClr val="FF0000"/>
                </a:solidFill>
                <a:latin typeface="Berlin Sans FB Demi" panose="020E0802020502020306" pitchFamily="34" charset="0"/>
              </a:rPr>
              <a:t>Psalm 10:4- </a:t>
            </a:r>
            <a:r>
              <a:rPr lang="en-US" sz="3600" dirty="0" smtClean="0">
                <a:ln w="12700">
                  <a:solidFill>
                    <a:schemeClr val="tx1"/>
                  </a:solidFill>
                </a:ln>
                <a:solidFill>
                  <a:srgbClr val="FFFF00"/>
                </a:solidFill>
                <a:latin typeface="Berlin Sans FB Demi" panose="020E0802020502020306" pitchFamily="34" charset="0"/>
              </a:rPr>
              <a:t>Describe the person who doesn’t think of God.</a:t>
            </a:r>
            <a:endParaRPr lang="en-US" sz="3600" dirty="0" smtClean="0">
              <a:ln w="12700">
                <a:solidFill>
                  <a:schemeClr val="tx1"/>
                </a:solidFill>
              </a:ln>
              <a:solidFill>
                <a:srgbClr val="FFFF00"/>
              </a:solidFill>
              <a:latin typeface="Berlin Sans FB Demi" panose="020E0802020502020306" pitchFamily="34" charset="0"/>
            </a:endParaRPr>
          </a:p>
        </p:txBody>
      </p:sp>
    </p:spTree>
    <p:extLst>
      <p:ext uri="{BB962C8B-B14F-4D97-AF65-F5344CB8AC3E}">
        <p14:creationId xmlns:p14="http://schemas.microsoft.com/office/powerpoint/2010/main" val="3224514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wipe(up)">
                                      <p:cBhvr>
                                        <p:cTn id="14" dur="500"/>
                                        <p:tgtEl>
                                          <p:spTgt spid="3">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up)">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left)">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wipe(down)">
                                      <p:cBhvr>
                                        <p:cTn id="2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3422469"/>
            <a:ext cx="12192000" cy="3435530"/>
          </a:xfrm>
          <a:prstGeom prst="rect">
            <a:avLst/>
          </a:prstGeom>
        </p:spPr>
      </p:pic>
      <p:sp>
        <p:nvSpPr>
          <p:cNvPr id="2" name="Title 1"/>
          <p:cNvSpPr>
            <a:spLocks noGrp="1"/>
          </p:cNvSpPr>
          <p:nvPr>
            <p:ph type="title"/>
          </p:nvPr>
        </p:nvSpPr>
        <p:spPr/>
        <p:txBody>
          <a:bodyPr/>
          <a:lstStyle/>
          <a:p>
            <a:r>
              <a:rPr lang="en-US" sz="7200" b="1" dirty="0">
                <a:solidFill>
                  <a:prstClr val="black"/>
                </a:solidFill>
              </a:rPr>
              <a:t>THE DOMINO EFFECT</a:t>
            </a:r>
            <a:endParaRPr lang="en-US" dirty="0"/>
          </a:p>
        </p:txBody>
      </p:sp>
      <p:sp>
        <p:nvSpPr>
          <p:cNvPr id="3" name="Content Placeholder 2"/>
          <p:cNvSpPr>
            <a:spLocks noGrp="1"/>
          </p:cNvSpPr>
          <p:nvPr>
            <p:ph idx="1"/>
          </p:nvPr>
        </p:nvSpPr>
        <p:spPr/>
        <p:txBody>
          <a:bodyPr/>
          <a:lstStyle/>
          <a:p>
            <a:r>
              <a:rPr lang="en-US" sz="4400" dirty="0" smtClean="0"/>
              <a:t>Within each person is the potential for ……</a:t>
            </a:r>
          </a:p>
          <a:p>
            <a:r>
              <a:rPr lang="en-US" sz="6600" dirty="0" smtClean="0">
                <a:solidFill>
                  <a:srgbClr val="00B050"/>
                </a:solidFill>
                <a:latin typeface="Berlin Sans FB Demi" panose="020E0802020502020306" pitchFamily="34" charset="0"/>
              </a:rPr>
              <a:t>REMARKABLE GOODNESS</a:t>
            </a:r>
          </a:p>
          <a:p>
            <a:r>
              <a:rPr lang="en-US" sz="6600" dirty="0" smtClean="0">
                <a:solidFill>
                  <a:srgbClr val="C00000"/>
                </a:solidFill>
                <a:latin typeface="Berlin Sans FB Demi" panose="020E0802020502020306" pitchFamily="34" charset="0"/>
              </a:rPr>
              <a:t>INCREDIBLE EVIL</a:t>
            </a:r>
          </a:p>
          <a:p>
            <a:pPr marL="0" indent="0" algn="ctr">
              <a:buNone/>
            </a:pPr>
            <a:r>
              <a:rPr lang="en-US" sz="6600" dirty="0" smtClean="0">
                <a:latin typeface="Berlin Sans FB Demi" panose="020E0802020502020306" pitchFamily="34" charset="0"/>
              </a:rPr>
              <a:t>The decision is ours.</a:t>
            </a:r>
            <a:endParaRPr lang="en-US" sz="6600" dirty="0">
              <a:latin typeface="Berlin Sans FB Demi" panose="020E0802020502020306" pitchFamily="34" charset="0"/>
            </a:endParaRPr>
          </a:p>
        </p:txBody>
      </p:sp>
    </p:spTree>
    <p:extLst>
      <p:ext uri="{BB962C8B-B14F-4D97-AF65-F5344CB8AC3E}">
        <p14:creationId xmlns:p14="http://schemas.microsoft.com/office/powerpoint/2010/main" val="914287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3395472"/>
            <a:ext cx="12192000" cy="3462528"/>
          </a:xfrm>
          <a:prstGeom prst="rect">
            <a:avLst/>
          </a:prstGeom>
        </p:spPr>
      </p:pic>
      <p:sp>
        <p:nvSpPr>
          <p:cNvPr id="2" name="Title 1"/>
          <p:cNvSpPr>
            <a:spLocks noGrp="1"/>
          </p:cNvSpPr>
          <p:nvPr>
            <p:ph type="title"/>
          </p:nvPr>
        </p:nvSpPr>
        <p:spPr>
          <a:xfrm>
            <a:off x="271530" y="107547"/>
            <a:ext cx="10515600" cy="1325563"/>
          </a:xfrm>
        </p:spPr>
        <p:txBody>
          <a:bodyPr/>
          <a:lstStyle/>
          <a:p>
            <a:r>
              <a:rPr lang="en-US" sz="7200" b="1" dirty="0">
                <a:solidFill>
                  <a:prstClr val="black"/>
                </a:solidFill>
              </a:rPr>
              <a:t>THE DOMINO EFFECT</a:t>
            </a:r>
            <a:endParaRPr lang="en-US" dirty="0"/>
          </a:p>
        </p:txBody>
      </p:sp>
      <p:sp>
        <p:nvSpPr>
          <p:cNvPr id="3" name="Content Placeholder 2"/>
          <p:cNvSpPr>
            <a:spLocks noGrp="1"/>
          </p:cNvSpPr>
          <p:nvPr>
            <p:ph idx="1"/>
          </p:nvPr>
        </p:nvSpPr>
        <p:spPr>
          <a:xfrm>
            <a:off x="154547" y="1300767"/>
            <a:ext cx="11900078" cy="5557234"/>
          </a:xfrm>
        </p:spPr>
        <p:txBody>
          <a:bodyPr>
            <a:normAutofit lnSpcReduction="10000"/>
          </a:bodyPr>
          <a:lstStyle/>
          <a:p>
            <a:pPr lvl="0"/>
            <a:r>
              <a:rPr lang="en-US" sz="4800" dirty="0" smtClean="0">
                <a:solidFill>
                  <a:prstClr val="black"/>
                </a:solidFill>
                <a:latin typeface="Berlin Sans FB Demi" panose="020E0802020502020306" pitchFamily="34" charset="0"/>
              </a:rPr>
              <a:t>“Whatever You Think”</a:t>
            </a:r>
            <a:endParaRPr lang="en-US" sz="4800" dirty="0" smtClean="0">
              <a:solidFill>
                <a:prstClr val="black"/>
              </a:solidFill>
              <a:latin typeface="Berlin Sans FB Demi" panose="020E0802020502020306" pitchFamily="34" charset="0"/>
            </a:endParaRPr>
          </a:p>
          <a:p>
            <a:pPr lvl="1"/>
            <a:r>
              <a:rPr lang="en-US" sz="4000" dirty="0" smtClean="0">
                <a:solidFill>
                  <a:prstClr val="black"/>
                </a:solidFill>
                <a:latin typeface="Berlin Sans FB Demi" panose="020E0802020502020306" pitchFamily="34" charset="0"/>
              </a:rPr>
              <a:t>“Thought-Purifying Decisions”</a:t>
            </a:r>
          </a:p>
          <a:p>
            <a:pPr lvl="1"/>
            <a:r>
              <a:rPr lang="en-US" sz="4000" dirty="0" smtClean="0">
                <a:solidFill>
                  <a:prstClr val="black"/>
                </a:solidFill>
                <a:latin typeface="Berlin Sans FB Demi" panose="020E0802020502020306" pitchFamily="34" charset="0"/>
              </a:rPr>
              <a:t>REMOVING THE BAD (cont.)</a:t>
            </a:r>
          </a:p>
          <a:p>
            <a:pPr lvl="2"/>
            <a:r>
              <a:rPr lang="en-US" sz="3600" dirty="0" smtClean="0">
                <a:ln w="9525">
                  <a:solidFill>
                    <a:schemeClr val="tx1"/>
                  </a:solidFill>
                </a:ln>
                <a:solidFill>
                  <a:srgbClr val="7030A0"/>
                </a:solidFill>
                <a:latin typeface="Berlin Sans FB Demi" panose="020E0802020502020306" pitchFamily="34" charset="0"/>
              </a:rPr>
              <a:t>Romans 1:18-32 demonstrates what happens when people's thoughts are bad.</a:t>
            </a:r>
            <a:r>
              <a:rPr lang="en-US" sz="3600" dirty="0" smtClean="0">
                <a:solidFill>
                  <a:prstClr val="black"/>
                </a:solidFill>
                <a:latin typeface="Berlin Sans FB Demi" panose="020E0802020502020306" pitchFamily="34" charset="0"/>
              </a:rPr>
              <a:t>  </a:t>
            </a:r>
          </a:p>
          <a:p>
            <a:pPr lvl="2"/>
            <a:r>
              <a:rPr lang="en-US" sz="3600" dirty="0" smtClean="0">
                <a:solidFill>
                  <a:prstClr val="black"/>
                </a:solidFill>
                <a:latin typeface="Berlin Sans FB Demi" panose="020E0802020502020306" pitchFamily="34" charset="0"/>
              </a:rPr>
              <a:t>Satan got Eve to change how she had previously thought about the fruit in Genesis 3:2-3. </a:t>
            </a:r>
          </a:p>
          <a:p>
            <a:pPr lvl="2"/>
            <a:r>
              <a:rPr lang="en-US" sz="3600" dirty="0" smtClean="0">
                <a:solidFill>
                  <a:prstClr val="black"/>
                </a:solidFill>
                <a:latin typeface="Berlin Sans FB Demi" panose="020E0802020502020306" pitchFamily="34" charset="0"/>
              </a:rPr>
              <a:t>What is the solution:</a:t>
            </a:r>
          </a:p>
          <a:p>
            <a:pPr lvl="3"/>
            <a:r>
              <a:rPr lang="en-US" sz="3400" dirty="0" smtClean="0">
                <a:ln w="12700">
                  <a:solidFill>
                    <a:schemeClr val="tx1"/>
                  </a:solidFill>
                </a:ln>
                <a:solidFill>
                  <a:srgbClr val="00B0F0"/>
                </a:solidFill>
                <a:latin typeface="Berlin Sans FB Demi" panose="020E0802020502020306" pitchFamily="34" charset="0"/>
              </a:rPr>
              <a:t>II Corinthians 10:5</a:t>
            </a:r>
          </a:p>
          <a:p>
            <a:pPr lvl="3"/>
            <a:r>
              <a:rPr lang="en-US" sz="3400" dirty="0" smtClean="0">
                <a:ln w="12700">
                  <a:solidFill>
                    <a:schemeClr val="tx1"/>
                  </a:solidFill>
                </a:ln>
                <a:solidFill>
                  <a:srgbClr val="00B0F0"/>
                </a:solidFill>
                <a:latin typeface="Berlin Sans FB Demi" panose="020E0802020502020306" pitchFamily="34" charset="0"/>
              </a:rPr>
              <a:t>Joshua 24:15- Choose this day, every day, to serve the Lord.” </a:t>
            </a:r>
            <a:endParaRPr lang="en-US" sz="3400" dirty="0" smtClean="0">
              <a:ln w="12700">
                <a:solidFill>
                  <a:schemeClr val="tx1"/>
                </a:solidFill>
              </a:ln>
              <a:solidFill>
                <a:srgbClr val="00B0F0"/>
              </a:solidFill>
              <a:latin typeface="Berlin Sans FB Demi" panose="020E0802020502020306" pitchFamily="34" charset="0"/>
            </a:endParaRPr>
          </a:p>
        </p:txBody>
      </p:sp>
    </p:spTree>
    <p:extLst>
      <p:ext uri="{BB962C8B-B14F-4D97-AF65-F5344CB8AC3E}">
        <p14:creationId xmlns:p14="http://schemas.microsoft.com/office/powerpoint/2010/main" val="313206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up)">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additive="base">
                                        <p:cTn id="1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p:cTn id="23"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6" end="6"/>
                                            </p:txEl>
                                          </p:spTgt>
                                        </p:tgtEl>
                                      </p:cBhvr>
                                    </p:animEffect>
                                  </p:childTnLst>
                                </p:cTn>
                              </p:par>
                              <p:par>
                                <p:cTn id="27" presetID="3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p:cTn id="29"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30"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31"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32"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3395472"/>
            <a:ext cx="12192000" cy="3462528"/>
          </a:xfrm>
          <a:prstGeom prst="rect">
            <a:avLst/>
          </a:prstGeom>
        </p:spPr>
      </p:pic>
      <p:sp>
        <p:nvSpPr>
          <p:cNvPr id="2" name="Title 1"/>
          <p:cNvSpPr>
            <a:spLocks noGrp="1"/>
          </p:cNvSpPr>
          <p:nvPr>
            <p:ph type="title"/>
          </p:nvPr>
        </p:nvSpPr>
        <p:spPr>
          <a:xfrm>
            <a:off x="271530" y="107547"/>
            <a:ext cx="10515600" cy="1325563"/>
          </a:xfrm>
        </p:spPr>
        <p:txBody>
          <a:bodyPr/>
          <a:lstStyle/>
          <a:p>
            <a:r>
              <a:rPr lang="en-US" sz="7200" b="1" dirty="0">
                <a:solidFill>
                  <a:prstClr val="black"/>
                </a:solidFill>
              </a:rPr>
              <a:t>THE DOMINO EFFECT</a:t>
            </a:r>
            <a:endParaRPr lang="en-US" dirty="0"/>
          </a:p>
        </p:txBody>
      </p:sp>
      <p:sp>
        <p:nvSpPr>
          <p:cNvPr id="3" name="Content Placeholder 2"/>
          <p:cNvSpPr>
            <a:spLocks noGrp="1"/>
          </p:cNvSpPr>
          <p:nvPr>
            <p:ph idx="1"/>
          </p:nvPr>
        </p:nvSpPr>
        <p:spPr>
          <a:xfrm>
            <a:off x="154547" y="1300767"/>
            <a:ext cx="11900078" cy="5557234"/>
          </a:xfrm>
        </p:spPr>
        <p:txBody>
          <a:bodyPr>
            <a:normAutofit/>
          </a:bodyPr>
          <a:lstStyle/>
          <a:p>
            <a:pPr lvl="0"/>
            <a:r>
              <a:rPr lang="en-US" sz="4800" dirty="0" smtClean="0">
                <a:solidFill>
                  <a:prstClr val="black"/>
                </a:solidFill>
                <a:latin typeface="Berlin Sans FB Demi" panose="020E0802020502020306" pitchFamily="34" charset="0"/>
              </a:rPr>
              <a:t>“Whatever You Think”</a:t>
            </a:r>
            <a:endParaRPr lang="en-US" sz="4800" dirty="0" smtClean="0">
              <a:solidFill>
                <a:prstClr val="black"/>
              </a:solidFill>
              <a:latin typeface="Berlin Sans FB Demi" panose="020E0802020502020306" pitchFamily="34" charset="0"/>
            </a:endParaRPr>
          </a:p>
          <a:p>
            <a:pPr lvl="1"/>
            <a:r>
              <a:rPr lang="en-US" sz="4000" dirty="0" smtClean="0">
                <a:solidFill>
                  <a:prstClr val="black"/>
                </a:solidFill>
                <a:latin typeface="Berlin Sans FB Demi" panose="020E0802020502020306" pitchFamily="34" charset="0"/>
              </a:rPr>
              <a:t>“Thought-Purifying Decisions”</a:t>
            </a:r>
          </a:p>
          <a:p>
            <a:pPr lvl="1"/>
            <a:r>
              <a:rPr lang="en-US" sz="4000" dirty="0" smtClean="0">
                <a:solidFill>
                  <a:prstClr val="black"/>
                </a:solidFill>
                <a:latin typeface="Berlin Sans FB Demi" panose="020E0802020502020306" pitchFamily="34" charset="0"/>
              </a:rPr>
              <a:t>REPLACE THE BAD WITH GOOD</a:t>
            </a:r>
          </a:p>
          <a:p>
            <a:pPr lvl="2"/>
            <a:r>
              <a:rPr lang="en-US" sz="3600" dirty="0" smtClean="0">
                <a:solidFill>
                  <a:prstClr val="black"/>
                </a:solidFill>
                <a:latin typeface="Berlin Sans FB Demi" panose="020E0802020502020306" pitchFamily="34" charset="0"/>
              </a:rPr>
              <a:t>It is not enough to just remove the bad thoughts but we must exchange them for good thoughts.</a:t>
            </a:r>
          </a:p>
          <a:p>
            <a:pPr lvl="2"/>
            <a:r>
              <a:rPr lang="en-US" sz="3600" dirty="0" smtClean="0">
                <a:solidFill>
                  <a:prstClr val="black"/>
                </a:solidFill>
                <a:latin typeface="Berlin Sans FB Demi" panose="020E0802020502020306" pitchFamily="34" charset="0"/>
              </a:rPr>
              <a:t>Matthew 12:43-45 illustrates this for us. </a:t>
            </a:r>
          </a:p>
          <a:p>
            <a:pPr lvl="2"/>
            <a:r>
              <a:rPr lang="en-US" sz="3600" dirty="0" smtClean="0">
                <a:solidFill>
                  <a:prstClr val="black"/>
                </a:solidFill>
                <a:latin typeface="Berlin Sans FB Demi" panose="020E0802020502020306" pitchFamily="34" charset="0"/>
              </a:rPr>
              <a:t>Philippians 4:8</a:t>
            </a:r>
          </a:p>
        </p:txBody>
      </p:sp>
    </p:spTree>
    <p:extLst>
      <p:ext uri="{BB962C8B-B14F-4D97-AF65-F5344CB8AC3E}">
        <p14:creationId xmlns:p14="http://schemas.microsoft.com/office/powerpoint/2010/main" val="227602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wipe(up)">
                                      <p:cBhvr>
                                        <p:cTn id="14" dur="500"/>
                                        <p:tgtEl>
                                          <p:spTgt spid="3">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left)">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left)">
                                      <p:cBhvr>
                                        <p:cTn id="2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3395472"/>
            <a:ext cx="12192000" cy="3462528"/>
          </a:xfrm>
          <a:prstGeom prst="rect">
            <a:avLst/>
          </a:prstGeom>
        </p:spPr>
      </p:pic>
      <p:sp>
        <p:nvSpPr>
          <p:cNvPr id="2" name="Title 1"/>
          <p:cNvSpPr>
            <a:spLocks noGrp="1"/>
          </p:cNvSpPr>
          <p:nvPr>
            <p:ph type="title"/>
          </p:nvPr>
        </p:nvSpPr>
        <p:spPr>
          <a:xfrm>
            <a:off x="271530" y="107547"/>
            <a:ext cx="10515600" cy="1325563"/>
          </a:xfrm>
        </p:spPr>
        <p:txBody>
          <a:bodyPr/>
          <a:lstStyle/>
          <a:p>
            <a:r>
              <a:rPr lang="en-US" sz="7200" b="1" dirty="0">
                <a:solidFill>
                  <a:prstClr val="black"/>
                </a:solidFill>
              </a:rPr>
              <a:t>THE DOMINO EFFECT</a:t>
            </a:r>
            <a:endParaRPr lang="en-US" dirty="0"/>
          </a:p>
        </p:txBody>
      </p:sp>
      <p:sp>
        <p:nvSpPr>
          <p:cNvPr id="3" name="Content Placeholder 2"/>
          <p:cNvSpPr>
            <a:spLocks noGrp="1"/>
          </p:cNvSpPr>
          <p:nvPr>
            <p:ph idx="1"/>
          </p:nvPr>
        </p:nvSpPr>
        <p:spPr>
          <a:xfrm>
            <a:off x="154547" y="1300767"/>
            <a:ext cx="11900078" cy="5557234"/>
          </a:xfrm>
        </p:spPr>
        <p:txBody>
          <a:bodyPr>
            <a:normAutofit/>
          </a:bodyPr>
          <a:lstStyle/>
          <a:p>
            <a:pPr lvl="0"/>
            <a:r>
              <a:rPr lang="en-US" sz="4800" dirty="0" smtClean="0">
                <a:solidFill>
                  <a:prstClr val="black"/>
                </a:solidFill>
                <a:latin typeface="Berlin Sans FB Demi" panose="020E0802020502020306" pitchFamily="34" charset="0"/>
              </a:rPr>
              <a:t>“Whatever You Think”</a:t>
            </a:r>
            <a:endParaRPr lang="en-US" sz="4800" dirty="0" smtClean="0">
              <a:solidFill>
                <a:prstClr val="black"/>
              </a:solidFill>
              <a:latin typeface="Berlin Sans FB Demi" panose="020E0802020502020306" pitchFamily="34" charset="0"/>
            </a:endParaRPr>
          </a:p>
          <a:p>
            <a:pPr lvl="1"/>
            <a:r>
              <a:rPr lang="en-US" sz="4000" dirty="0" smtClean="0">
                <a:solidFill>
                  <a:prstClr val="black"/>
                </a:solidFill>
                <a:latin typeface="Berlin Sans FB Demi" panose="020E0802020502020306" pitchFamily="34" charset="0"/>
              </a:rPr>
              <a:t>“Thought-Purifying Decisions”</a:t>
            </a:r>
          </a:p>
          <a:p>
            <a:pPr lvl="1"/>
            <a:r>
              <a:rPr lang="en-US" sz="4000" dirty="0" smtClean="0">
                <a:solidFill>
                  <a:prstClr val="black"/>
                </a:solidFill>
                <a:latin typeface="Berlin Sans FB Demi" panose="020E0802020502020306" pitchFamily="34" charset="0"/>
              </a:rPr>
              <a:t>CLEANING HOUSE</a:t>
            </a:r>
          </a:p>
          <a:p>
            <a:pPr lvl="2"/>
            <a:r>
              <a:rPr lang="en-US" sz="3600" dirty="0" smtClean="0">
                <a:solidFill>
                  <a:prstClr val="black"/>
                </a:solidFill>
                <a:latin typeface="Berlin Sans FB Demi" panose="020E0802020502020306" pitchFamily="34" charset="0"/>
              </a:rPr>
              <a:t>Read and memorize Scripture- Psalm 119:9, 11.</a:t>
            </a:r>
          </a:p>
          <a:p>
            <a:pPr lvl="2"/>
            <a:r>
              <a:rPr lang="en-US" sz="3600" dirty="0" smtClean="0">
                <a:solidFill>
                  <a:prstClr val="black"/>
                </a:solidFill>
                <a:latin typeface="Berlin Sans FB Demi" panose="020E0802020502020306" pitchFamily="34" charset="0"/>
              </a:rPr>
              <a:t>Pray without ceasing- I Thessalonians 5:17, Psalm 5.</a:t>
            </a:r>
          </a:p>
          <a:p>
            <a:pPr lvl="2"/>
            <a:r>
              <a:rPr lang="en-US" sz="3600" dirty="0" smtClean="0">
                <a:solidFill>
                  <a:prstClr val="black"/>
                </a:solidFill>
                <a:latin typeface="Berlin Sans FB Demi" panose="020E0802020502020306" pitchFamily="34" charset="0"/>
              </a:rPr>
              <a:t>Sing- Ephesians 5:19 (even in the car)</a:t>
            </a:r>
          </a:p>
          <a:p>
            <a:pPr lvl="2"/>
            <a:r>
              <a:rPr lang="en-US" sz="3600" dirty="0" smtClean="0">
                <a:solidFill>
                  <a:prstClr val="black"/>
                </a:solidFill>
                <a:latin typeface="Berlin Sans FB Demi" panose="020E0802020502020306" pitchFamily="34" charset="0"/>
              </a:rPr>
              <a:t>Fellowship- I Corinthians 15:33, I Thessalonians 5:11, 			Hebrews 10:24</a:t>
            </a:r>
            <a:endParaRPr lang="en-US" sz="3600" dirty="0" smtClean="0">
              <a:solidFill>
                <a:prstClr val="black"/>
              </a:solidFill>
              <a:latin typeface="Berlin Sans FB Demi" panose="020E0802020502020306" pitchFamily="34" charset="0"/>
            </a:endParaRPr>
          </a:p>
        </p:txBody>
      </p:sp>
    </p:spTree>
    <p:extLst>
      <p:ext uri="{BB962C8B-B14F-4D97-AF65-F5344CB8AC3E}">
        <p14:creationId xmlns:p14="http://schemas.microsoft.com/office/powerpoint/2010/main" val="1537919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additive="base">
                                        <p:cTn id="1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 calcmode="lin" valueType="num">
                                      <p:cBhvr additive="base">
                                        <p:cTn id="2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 calcmode="lin" valueType="num">
                                      <p:cBhvr additive="base">
                                        <p:cTn id="26"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 calcmode="lin" valueType="num">
                                      <p:cBhvr additive="base">
                                        <p:cTn id="32"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3395472"/>
            <a:ext cx="12192000" cy="3462528"/>
          </a:xfrm>
          <a:prstGeom prst="rect">
            <a:avLst/>
          </a:prstGeom>
        </p:spPr>
      </p:pic>
      <p:sp>
        <p:nvSpPr>
          <p:cNvPr id="2" name="Title 1"/>
          <p:cNvSpPr>
            <a:spLocks noGrp="1"/>
          </p:cNvSpPr>
          <p:nvPr>
            <p:ph type="title"/>
          </p:nvPr>
        </p:nvSpPr>
        <p:spPr>
          <a:xfrm>
            <a:off x="271530" y="107547"/>
            <a:ext cx="10515600" cy="1325563"/>
          </a:xfrm>
        </p:spPr>
        <p:txBody>
          <a:bodyPr/>
          <a:lstStyle/>
          <a:p>
            <a:r>
              <a:rPr lang="en-US" sz="7200" b="1" dirty="0">
                <a:solidFill>
                  <a:prstClr val="black"/>
                </a:solidFill>
              </a:rPr>
              <a:t>THE DOMINO EFFECT</a:t>
            </a:r>
            <a:endParaRPr lang="en-US" dirty="0"/>
          </a:p>
        </p:txBody>
      </p:sp>
      <p:sp>
        <p:nvSpPr>
          <p:cNvPr id="3" name="Content Placeholder 2"/>
          <p:cNvSpPr>
            <a:spLocks noGrp="1"/>
          </p:cNvSpPr>
          <p:nvPr>
            <p:ph idx="1"/>
          </p:nvPr>
        </p:nvSpPr>
        <p:spPr>
          <a:xfrm>
            <a:off x="154547" y="1300767"/>
            <a:ext cx="11900078" cy="5557234"/>
          </a:xfrm>
        </p:spPr>
        <p:txBody>
          <a:bodyPr>
            <a:normAutofit/>
          </a:bodyPr>
          <a:lstStyle/>
          <a:p>
            <a:pPr lvl="0"/>
            <a:r>
              <a:rPr lang="en-US" sz="4800" dirty="0" smtClean="0">
                <a:solidFill>
                  <a:prstClr val="black"/>
                </a:solidFill>
                <a:latin typeface="Berlin Sans FB Demi" panose="020E0802020502020306" pitchFamily="34" charset="0"/>
              </a:rPr>
              <a:t>“Heaven or Hell”</a:t>
            </a:r>
            <a:endParaRPr lang="en-US" sz="4800" dirty="0" smtClean="0">
              <a:solidFill>
                <a:prstClr val="black"/>
              </a:solidFill>
              <a:latin typeface="Berlin Sans FB Demi" panose="020E0802020502020306" pitchFamily="34" charset="0"/>
            </a:endParaRPr>
          </a:p>
          <a:p>
            <a:pPr lvl="1"/>
            <a:r>
              <a:rPr lang="en-US" sz="4000" dirty="0" smtClean="0">
                <a:solidFill>
                  <a:prstClr val="black"/>
                </a:solidFill>
                <a:latin typeface="Berlin Sans FB Demi" panose="020E0802020502020306" pitchFamily="34" charset="0"/>
              </a:rPr>
              <a:t>“Eternity-Minded Decisions”</a:t>
            </a:r>
          </a:p>
          <a:p>
            <a:pPr lvl="2"/>
            <a:r>
              <a:rPr lang="en-US" sz="3600" dirty="0" smtClean="0">
                <a:solidFill>
                  <a:prstClr val="black"/>
                </a:solidFill>
                <a:latin typeface="Berlin Sans FB Demi" panose="020E0802020502020306" pitchFamily="34" charset="0"/>
              </a:rPr>
              <a:t>A young dying mother left the following instructions to her husband, “Keep eternity before the children.”</a:t>
            </a:r>
          </a:p>
          <a:p>
            <a:pPr lvl="3"/>
            <a:r>
              <a:rPr lang="en-US" sz="3400" dirty="0" smtClean="0">
                <a:solidFill>
                  <a:prstClr val="black"/>
                </a:solidFill>
                <a:latin typeface="Berlin Sans FB Demi" panose="020E0802020502020306" pitchFamily="34" charset="0"/>
              </a:rPr>
              <a:t>There is urgency in her appeal and a sense of spiritual priority.</a:t>
            </a:r>
          </a:p>
          <a:p>
            <a:pPr lvl="3"/>
            <a:r>
              <a:rPr lang="en-US" sz="3400" dirty="0" smtClean="0">
                <a:solidFill>
                  <a:prstClr val="black"/>
                </a:solidFill>
                <a:latin typeface="Berlin Sans FB Demi" panose="020E0802020502020306" pitchFamily="34" charset="0"/>
              </a:rPr>
              <a:t>Some parents focus on their children’s health, education, success and happiness.</a:t>
            </a:r>
          </a:p>
          <a:p>
            <a:pPr lvl="3"/>
            <a:r>
              <a:rPr lang="en-US" sz="3400" dirty="0" smtClean="0">
                <a:ln>
                  <a:solidFill>
                    <a:schemeClr val="tx1"/>
                  </a:solidFill>
                </a:ln>
                <a:solidFill>
                  <a:srgbClr val="FFFF00"/>
                </a:solidFill>
                <a:latin typeface="Berlin Sans FB Demi" panose="020E0802020502020306" pitchFamily="34" charset="0"/>
              </a:rPr>
              <a:t>They become so focused on the immediate that they fail to prepare for the eternal.</a:t>
            </a:r>
          </a:p>
        </p:txBody>
      </p:sp>
    </p:spTree>
    <p:extLst>
      <p:ext uri="{BB962C8B-B14F-4D97-AF65-F5344CB8AC3E}">
        <p14:creationId xmlns:p14="http://schemas.microsoft.com/office/powerpoint/2010/main" val="772754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up)">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arn(in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 calcmode="lin" valueType="num">
                                      <p:cBhvr additive="base">
                                        <p:cTn id="2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3395472"/>
            <a:ext cx="12192000" cy="3462528"/>
          </a:xfrm>
          <a:prstGeom prst="rect">
            <a:avLst/>
          </a:prstGeom>
        </p:spPr>
      </p:pic>
      <p:sp>
        <p:nvSpPr>
          <p:cNvPr id="2" name="Title 1"/>
          <p:cNvSpPr>
            <a:spLocks noGrp="1"/>
          </p:cNvSpPr>
          <p:nvPr>
            <p:ph type="title"/>
          </p:nvPr>
        </p:nvSpPr>
        <p:spPr>
          <a:xfrm>
            <a:off x="271530" y="107547"/>
            <a:ext cx="10515600" cy="1325563"/>
          </a:xfrm>
        </p:spPr>
        <p:txBody>
          <a:bodyPr/>
          <a:lstStyle/>
          <a:p>
            <a:r>
              <a:rPr lang="en-US" sz="7200" b="1" dirty="0">
                <a:solidFill>
                  <a:prstClr val="black"/>
                </a:solidFill>
              </a:rPr>
              <a:t>THE DOMINO EFFECT</a:t>
            </a:r>
            <a:endParaRPr lang="en-US" dirty="0"/>
          </a:p>
        </p:txBody>
      </p:sp>
      <p:sp>
        <p:nvSpPr>
          <p:cNvPr id="3" name="Content Placeholder 2"/>
          <p:cNvSpPr>
            <a:spLocks noGrp="1"/>
          </p:cNvSpPr>
          <p:nvPr>
            <p:ph idx="1"/>
          </p:nvPr>
        </p:nvSpPr>
        <p:spPr>
          <a:xfrm>
            <a:off x="154547" y="1300767"/>
            <a:ext cx="11900078" cy="5557234"/>
          </a:xfrm>
        </p:spPr>
        <p:txBody>
          <a:bodyPr>
            <a:normAutofit/>
          </a:bodyPr>
          <a:lstStyle/>
          <a:p>
            <a:pPr lvl="0"/>
            <a:r>
              <a:rPr lang="en-US" sz="4800" dirty="0" smtClean="0">
                <a:solidFill>
                  <a:prstClr val="black"/>
                </a:solidFill>
                <a:latin typeface="Berlin Sans FB Demi" panose="020E0802020502020306" pitchFamily="34" charset="0"/>
              </a:rPr>
              <a:t>“Heaven or Hell”</a:t>
            </a:r>
            <a:endParaRPr lang="en-US" sz="4800" dirty="0" smtClean="0">
              <a:solidFill>
                <a:prstClr val="black"/>
              </a:solidFill>
              <a:latin typeface="Berlin Sans FB Demi" panose="020E0802020502020306" pitchFamily="34" charset="0"/>
            </a:endParaRPr>
          </a:p>
          <a:p>
            <a:pPr lvl="1"/>
            <a:r>
              <a:rPr lang="en-US" sz="4000" dirty="0" smtClean="0">
                <a:solidFill>
                  <a:prstClr val="black"/>
                </a:solidFill>
                <a:latin typeface="Berlin Sans FB Demi" panose="020E0802020502020306" pitchFamily="34" charset="0"/>
              </a:rPr>
              <a:t>“Eternity-Minded Decisions”</a:t>
            </a:r>
          </a:p>
          <a:p>
            <a:pPr lvl="2"/>
            <a:r>
              <a:rPr lang="en-US" sz="3600" dirty="0" smtClean="0">
                <a:solidFill>
                  <a:prstClr val="black"/>
                </a:solidFill>
                <a:latin typeface="Berlin Sans FB Demi" panose="020E0802020502020306" pitchFamily="34" charset="0"/>
              </a:rPr>
              <a:t>This woman understood that “the things which are seen are temporary, but the things which are not seen are eternal” (II Corinthians 4:18).</a:t>
            </a:r>
          </a:p>
          <a:p>
            <a:pPr lvl="2"/>
            <a:r>
              <a:rPr lang="en-US" sz="3600" dirty="0" smtClean="0">
                <a:solidFill>
                  <a:prstClr val="black"/>
                </a:solidFill>
                <a:latin typeface="Berlin Sans FB Demi" panose="020E0802020502020306" pitchFamily="34" charset="0"/>
              </a:rPr>
              <a:t>Solomon said in Ecclesiastes 3:11 that God “has put eternity into man’s heart.” That means </a:t>
            </a:r>
            <a:r>
              <a:rPr lang="en-US" sz="3600" dirty="0" smtClean="0">
                <a:solidFill>
                  <a:prstClr val="black"/>
                </a:solidFill>
                <a:latin typeface="Berlin Sans FB Demi" panose="020E0802020502020306" pitchFamily="34" charset="0"/>
              </a:rPr>
              <a:t>a realization of life beyond our present existence. </a:t>
            </a:r>
          </a:p>
          <a:p>
            <a:pPr lvl="2"/>
            <a:r>
              <a:rPr lang="en-US" sz="3600" dirty="0" smtClean="0">
                <a:ln>
                  <a:solidFill>
                    <a:schemeClr val="tx1"/>
                  </a:solidFill>
                </a:ln>
                <a:solidFill>
                  <a:srgbClr val="FFFF00"/>
                </a:solidFill>
                <a:latin typeface="Berlin Sans FB Demi" panose="020E0802020502020306" pitchFamily="34" charset="0"/>
              </a:rPr>
              <a:t>We live in a generation where the immediate is emphasized and the eternal suppressed.</a:t>
            </a:r>
          </a:p>
        </p:txBody>
      </p:sp>
    </p:spTree>
    <p:extLst>
      <p:ext uri="{BB962C8B-B14F-4D97-AF65-F5344CB8AC3E}">
        <p14:creationId xmlns:p14="http://schemas.microsoft.com/office/powerpoint/2010/main" val="2907744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 calcmode="lin" valueType="num">
                                      <p:cBhvr additive="base">
                                        <p:cTn id="1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wipe(down)">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3395472"/>
            <a:ext cx="12192000" cy="3462528"/>
          </a:xfrm>
          <a:prstGeom prst="rect">
            <a:avLst/>
          </a:prstGeom>
        </p:spPr>
      </p:pic>
      <p:sp>
        <p:nvSpPr>
          <p:cNvPr id="2" name="Title 1"/>
          <p:cNvSpPr>
            <a:spLocks noGrp="1"/>
          </p:cNvSpPr>
          <p:nvPr>
            <p:ph type="title"/>
          </p:nvPr>
        </p:nvSpPr>
        <p:spPr>
          <a:xfrm>
            <a:off x="0" y="0"/>
            <a:ext cx="10515600" cy="1325563"/>
          </a:xfrm>
        </p:spPr>
        <p:txBody>
          <a:bodyPr/>
          <a:lstStyle/>
          <a:p>
            <a:r>
              <a:rPr lang="en-US" sz="7200" b="1" dirty="0">
                <a:solidFill>
                  <a:prstClr val="black"/>
                </a:solidFill>
              </a:rPr>
              <a:t>THE DOMINO EFFECT</a:t>
            </a:r>
            <a:endParaRPr lang="en-US" dirty="0"/>
          </a:p>
        </p:txBody>
      </p:sp>
      <p:sp>
        <p:nvSpPr>
          <p:cNvPr id="3" name="Content Placeholder 2"/>
          <p:cNvSpPr>
            <a:spLocks noGrp="1"/>
          </p:cNvSpPr>
          <p:nvPr>
            <p:ph idx="1"/>
          </p:nvPr>
        </p:nvSpPr>
        <p:spPr>
          <a:xfrm>
            <a:off x="0" y="1062318"/>
            <a:ext cx="12192000" cy="5795682"/>
          </a:xfrm>
        </p:spPr>
        <p:txBody>
          <a:bodyPr>
            <a:normAutofit fontScale="92500"/>
          </a:bodyPr>
          <a:lstStyle/>
          <a:p>
            <a:pPr lvl="0"/>
            <a:r>
              <a:rPr lang="en-US" sz="4800" dirty="0" smtClean="0">
                <a:solidFill>
                  <a:prstClr val="black"/>
                </a:solidFill>
                <a:latin typeface="Berlin Sans FB Demi" panose="020E0802020502020306" pitchFamily="34" charset="0"/>
              </a:rPr>
              <a:t>“Heaven or Hell”</a:t>
            </a:r>
            <a:endParaRPr lang="en-US" sz="4800" dirty="0" smtClean="0">
              <a:solidFill>
                <a:prstClr val="black"/>
              </a:solidFill>
              <a:latin typeface="Berlin Sans FB Demi" panose="020E0802020502020306" pitchFamily="34" charset="0"/>
            </a:endParaRPr>
          </a:p>
          <a:p>
            <a:pPr lvl="1"/>
            <a:r>
              <a:rPr lang="en-US" sz="4000" dirty="0" smtClean="0">
                <a:solidFill>
                  <a:prstClr val="black"/>
                </a:solidFill>
                <a:latin typeface="Berlin Sans FB Demi" panose="020E0802020502020306" pitchFamily="34" charset="0"/>
              </a:rPr>
              <a:t>“Eternity-Minded Decisions”</a:t>
            </a:r>
          </a:p>
          <a:p>
            <a:pPr lvl="1"/>
            <a:r>
              <a:rPr lang="en-US" sz="4000" dirty="0" smtClean="0">
                <a:solidFill>
                  <a:prstClr val="black"/>
                </a:solidFill>
                <a:latin typeface="Berlin Sans FB Demi" panose="020E0802020502020306" pitchFamily="34" charset="0"/>
              </a:rPr>
              <a:t>Describing eternity is a challenge but here goes:</a:t>
            </a:r>
          </a:p>
          <a:p>
            <a:pPr lvl="2"/>
            <a:r>
              <a:rPr lang="en-US" sz="3600" dirty="0" smtClean="0">
                <a:solidFill>
                  <a:prstClr val="black"/>
                </a:solidFill>
                <a:latin typeface="Berlin Sans FB Demi" panose="020E0802020502020306" pitchFamily="34" charset="0"/>
              </a:rPr>
              <a:t>“When we’ve been there 10,000 years, bright, shining as the sun, we’ve no less days to sing God’s praise than when we first begun.”</a:t>
            </a:r>
          </a:p>
          <a:p>
            <a:pPr lvl="2"/>
            <a:r>
              <a:rPr lang="en-US" sz="3600" dirty="0" smtClean="0">
                <a:solidFill>
                  <a:prstClr val="black"/>
                </a:solidFill>
                <a:latin typeface="Berlin Sans FB Demi" panose="020E0802020502020306" pitchFamily="34" charset="0"/>
              </a:rPr>
              <a:t>Explain this statement.</a:t>
            </a:r>
          </a:p>
          <a:p>
            <a:pPr lvl="2"/>
            <a:r>
              <a:rPr lang="en-US" sz="3600" dirty="0" smtClean="0">
                <a:ln>
                  <a:solidFill>
                    <a:schemeClr val="tx1"/>
                  </a:solidFill>
                </a:ln>
                <a:solidFill>
                  <a:srgbClr val="FFFF00"/>
                </a:solidFill>
                <a:latin typeface="Berlin Sans FB Demi" panose="020E0802020502020306" pitchFamily="34" charset="0"/>
              </a:rPr>
              <a:t>Jesus explains that eternity is forever and that every person will spen</a:t>
            </a:r>
            <a:r>
              <a:rPr lang="en-US" sz="3600" dirty="0" smtClean="0">
                <a:ln>
                  <a:solidFill>
                    <a:schemeClr val="tx1"/>
                  </a:solidFill>
                </a:ln>
                <a:solidFill>
                  <a:srgbClr val="FFFF00"/>
                </a:solidFill>
                <a:latin typeface="Berlin Sans FB Demi" panose="020E0802020502020306" pitchFamily="34" charset="0"/>
              </a:rPr>
              <a:t>d it in one of two places.  Either “everlasting punishment” or “eternal life” (Matt. 25:46). </a:t>
            </a:r>
          </a:p>
          <a:p>
            <a:pPr lvl="2"/>
            <a:r>
              <a:rPr lang="en-US" sz="3600" dirty="0" smtClean="0">
                <a:ln>
                  <a:solidFill>
                    <a:schemeClr val="tx1"/>
                  </a:solidFill>
                </a:ln>
                <a:solidFill>
                  <a:srgbClr val="FFFF00"/>
                </a:solidFill>
                <a:latin typeface="Berlin Sans FB Demi" panose="020E0802020502020306" pitchFamily="34" charset="0"/>
              </a:rPr>
              <a:t>There is no third option!!!!</a:t>
            </a:r>
          </a:p>
        </p:txBody>
      </p:sp>
    </p:spTree>
    <p:extLst>
      <p:ext uri="{BB962C8B-B14F-4D97-AF65-F5344CB8AC3E}">
        <p14:creationId xmlns:p14="http://schemas.microsoft.com/office/powerpoint/2010/main" val="1672515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wipe(left)">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 calcmode="lin" valueType="num">
                                      <p:cBhvr additive="base">
                                        <p:cTn id="20"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 calcmode="lin" valueType="num">
                                      <p:cBhvr additive="base">
                                        <p:cTn id="24"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3395472"/>
            <a:ext cx="12192000" cy="3462528"/>
          </a:xfrm>
          <a:prstGeom prst="rect">
            <a:avLst/>
          </a:prstGeom>
        </p:spPr>
      </p:pic>
      <p:sp>
        <p:nvSpPr>
          <p:cNvPr id="2" name="Title 1"/>
          <p:cNvSpPr>
            <a:spLocks noGrp="1"/>
          </p:cNvSpPr>
          <p:nvPr>
            <p:ph type="title"/>
          </p:nvPr>
        </p:nvSpPr>
        <p:spPr>
          <a:xfrm>
            <a:off x="271530" y="107547"/>
            <a:ext cx="10515600" cy="1325563"/>
          </a:xfrm>
        </p:spPr>
        <p:txBody>
          <a:bodyPr/>
          <a:lstStyle/>
          <a:p>
            <a:r>
              <a:rPr lang="en-US" sz="7200" b="1" dirty="0">
                <a:solidFill>
                  <a:prstClr val="black"/>
                </a:solidFill>
              </a:rPr>
              <a:t>THE DOMINO EFFECT</a:t>
            </a:r>
            <a:endParaRPr lang="en-US" dirty="0"/>
          </a:p>
        </p:txBody>
      </p:sp>
      <p:sp>
        <p:nvSpPr>
          <p:cNvPr id="3" name="Content Placeholder 2"/>
          <p:cNvSpPr>
            <a:spLocks noGrp="1"/>
          </p:cNvSpPr>
          <p:nvPr>
            <p:ph idx="1"/>
          </p:nvPr>
        </p:nvSpPr>
        <p:spPr>
          <a:xfrm>
            <a:off x="0" y="1300767"/>
            <a:ext cx="12054625" cy="5557234"/>
          </a:xfrm>
        </p:spPr>
        <p:txBody>
          <a:bodyPr>
            <a:normAutofit/>
          </a:bodyPr>
          <a:lstStyle/>
          <a:p>
            <a:pPr lvl="0"/>
            <a:r>
              <a:rPr lang="en-US" sz="4800" dirty="0" smtClean="0">
                <a:solidFill>
                  <a:prstClr val="black"/>
                </a:solidFill>
                <a:latin typeface="Berlin Sans FB Demi" panose="020E0802020502020306" pitchFamily="34" charset="0"/>
              </a:rPr>
              <a:t>“Heaven or Hell”</a:t>
            </a:r>
            <a:endParaRPr lang="en-US" sz="4800" dirty="0" smtClean="0">
              <a:solidFill>
                <a:prstClr val="black"/>
              </a:solidFill>
              <a:latin typeface="Berlin Sans FB Demi" panose="020E0802020502020306" pitchFamily="34" charset="0"/>
            </a:endParaRPr>
          </a:p>
          <a:p>
            <a:pPr lvl="1"/>
            <a:r>
              <a:rPr lang="en-US" sz="4000" dirty="0" smtClean="0">
                <a:solidFill>
                  <a:prstClr val="black"/>
                </a:solidFill>
                <a:latin typeface="Berlin Sans FB Demi" panose="020E0802020502020306" pitchFamily="34" charset="0"/>
              </a:rPr>
              <a:t>“Eternity-Minded Decisions”</a:t>
            </a:r>
          </a:p>
          <a:p>
            <a:pPr lvl="1"/>
            <a:r>
              <a:rPr lang="en-US" sz="4000" dirty="0" smtClean="0">
                <a:solidFill>
                  <a:prstClr val="black"/>
                </a:solidFill>
                <a:latin typeface="Berlin Sans FB Demi" panose="020E0802020502020306" pitchFamily="34" charset="0"/>
              </a:rPr>
              <a:t>The Bible says three things about Hell.</a:t>
            </a:r>
          </a:p>
          <a:p>
            <a:pPr lvl="2"/>
            <a:r>
              <a:rPr lang="en-US" sz="3600" dirty="0" smtClean="0">
                <a:solidFill>
                  <a:prstClr val="black"/>
                </a:solidFill>
                <a:latin typeface="Berlin Sans FB Demi" panose="020E0802020502020306" pitchFamily="34" charset="0"/>
              </a:rPr>
              <a:t>Place of punishment and torment/pain. </a:t>
            </a:r>
          </a:p>
          <a:p>
            <a:pPr lvl="3"/>
            <a:r>
              <a:rPr lang="en-US" sz="3400" dirty="0" smtClean="0">
                <a:solidFill>
                  <a:prstClr val="black"/>
                </a:solidFill>
                <a:latin typeface="Berlin Sans FB Demi" panose="020E0802020502020306" pitchFamily="34" charset="0"/>
              </a:rPr>
              <a:t> Luke 16:24, Revelation 20:15, Matthew 25:41</a:t>
            </a:r>
          </a:p>
          <a:p>
            <a:pPr lvl="2"/>
            <a:r>
              <a:rPr lang="en-US" sz="3600" dirty="0" smtClean="0">
                <a:solidFill>
                  <a:prstClr val="black"/>
                </a:solidFill>
                <a:latin typeface="Berlin Sans FB Demi" panose="020E0802020502020306" pitchFamily="34" charset="0"/>
              </a:rPr>
              <a:t>Forever place/ no escape/ no release.- Luke 16:19-28</a:t>
            </a:r>
          </a:p>
          <a:p>
            <a:pPr lvl="2"/>
            <a:r>
              <a:rPr lang="en-US" sz="3600" dirty="0" smtClean="0">
                <a:solidFill>
                  <a:prstClr val="black"/>
                </a:solidFill>
                <a:latin typeface="Berlin Sans FB Demi" panose="020E0802020502020306" pitchFamily="34" charset="0"/>
              </a:rPr>
              <a:t>Place absent of God- II Thessalonians 1:9</a:t>
            </a:r>
          </a:p>
          <a:p>
            <a:pPr lvl="2"/>
            <a:endParaRPr lang="en-US" sz="3600" dirty="0" smtClean="0">
              <a:solidFill>
                <a:prstClr val="black"/>
              </a:solidFill>
              <a:latin typeface="Berlin Sans FB Demi" panose="020E0802020502020306" pitchFamily="34" charset="0"/>
            </a:endParaRPr>
          </a:p>
        </p:txBody>
      </p:sp>
    </p:spTree>
    <p:extLst>
      <p:ext uri="{BB962C8B-B14F-4D97-AF65-F5344CB8AC3E}">
        <p14:creationId xmlns:p14="http://schemas.microsoft.com/office/powerpoint/2010/main" val="2065569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up)">
                                      <p:cBhvr>
                                        <p:cTn id="7" dur="500"/>
                                        <p:tgtEl>
                                          <p:spTgt spid="3">
                                            <p:txEl>
                                              <p:pRg st="3" end="3"/>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wipe(up)">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wipe(left)">
                                      <p:cBhvr>
                                        <p:cTn id="15" dur="500"/>
                                        <p:tgtEl>
                                          <p:spTgt spid="3">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wipe(down)">
                                      <p:cBhvr>
                                        <p:cTn id="2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3395472"/>
            <a:ext cx="12192000" cy="3462528"/>
          </a:xfrm>
          <a:prstGeom prst="rect">
            <a:avLst/>
          </a:prstGeom>
        </p:spPr>
      </p:pic>
      <p:sp>
        <p:nvSpPr>
          <p:cNvPr id="2" name="Title 1"/>
          <p:cNvSpPr>
            <a:spLocks noGrp="1"/>
          </p:cNvSpPr>
          <p:nvPr>
            <p:ph type="title"/>
          </p:nvPr>
        </p:nvSpPr>
        <p:spPr>
          <a:xfrm>
            <a:off x="271530" y="107547"/>
            <a:ext cx="10515600" cy="1325563"/>
          </a:xfrm>
        </p:spPr>
        <p:txBody>
          <a:bodyPr/>
          <a:lstStyle/>
          <a:p>
            <a:r>
              <a:rPr lang="en-US" sz="7200" b="1" dirty="0">
                <a:solidFill>
                  <a:prstClr val="black"/>
                </a:solidFill>
              </a:rPr>
              <a:t>THE DOMINO EFFECT</a:t>
            </a:r>
            <a:endParaRPr lang="en-US" dirty="0"/>
          </a:p>
        </p:txBody>
      </p:sp>
      <p:sp>
        <p:nvSpPr>
          <p:cNvPr id="3" name="Content Placeholder 2"/>
          <p:cNvSpPr>
            <a:spLocks noGrp="1"/>
          </p:cNvSpPr>
          <p:nvPr>
            <p:ph idx="1"/>
          </p:nvPr>
        </p:nvSpPr>
        <p:spPr>
          <a:xfrm>
            <a:off x="154547" y="1300767"/>
            <a:ext cx="11900078" cy="5557234"/>
          </a:xfrm>
        </p:spPr>
        <p:txBody>
          <a:bodyPr>
            <a:normAutofit/>
          </a:bodyPr>
          <a:lstStyle/>
          <a:p>
            <a:pPr lvl="0"/>
            <a:r>
              <a:rPr lang="en-US" sz="4800" dirty="0" smtClean="0">
                <a:solidFill>
                  <a:prstClr val="black"/>
                </a:solidFill>
                <a:latin typeface="Berlin Sans FB Demi" panose="020E0802020502020306" pitchFamily="34" charset="0"/>
              </a:rPr>
              <a:t>“Heaven or Hell”</a:t>
            </a:r>
            <a:endParaRPr lang="en-US" sz="4800" dirty="0" smtClean="0">
              <a:solidFill>
                <a:prstClr val="black"/>
              </a:solidFill>
              <a:latin typeface="Berlin Sans FB Demi" panose="020E0802020502020306" pitchFamily="34" charset="0"/>
            </a:endParaRPr>
          </a:p>
          <a:p>
            <a:pPr lvl="1"/>
            <a:r>
              <a:rPr lang="en-US" sz="4000" dirty="0" smtClean="0">
                <a:solidFill>
                  <a:prstClr val="black"/>
                </a:solidFill>
                <a:latin typeface="Berlin Sans FB Demi" panose="020E0802020502020306" pitchFamily="34" charset="0"/>
              </a:rPr>
              <a:t>“Eternity-Minded Decisions”</a:t>
            </a:r>
          </a:p>
          <a:p>
            <a:pPr lvl="1"/>
            <a:r>
              <a:rPr lang="en-US" sz="4000" dirty="0" smtClean="0">
                <a:solidFill>
                  <a:prstClr val="black"/>
                </a:solidFill>
                <a:latin typeface="Berlin Sans FB Demi" panose="020E0802020502020306" pitchFamily="34" charset="0"/>
              </a:rPr>
              <a:t>What the Bible says about Heaven</a:t>
            </a:r>
          </a:p>
          <a:p>
            <a:pPr lvl="2"/>
            <a:r>
              <a:rPr lang="en-US" sz="3600" dirty="0" smtClean="0">
                <a:solidFill>
                  <a:prstClr val="black"/>
                </a:solidFill>
                <a:latin typeface="Berlin Sans FB Demi" panose="020E0802020502020306" pitchFamily="34" charset="0"/>
              </a:rPr>
              <a:t>Place of indescribable comfort and joy.  Revelation 21:1-4.</a:t>
            </a:r>
          </a:p>
          <a:p>
            <a:pPr lvl="2"/>
            <a:r>
              <a:rPr lang="en-US" sz="3600" dirty="0" smtClean="0">
                <a:solidFill>
                  <a:prstClr val="black"/>
                </a:solidFill>
                <a:latin typeface="Berlin Sans FB Demi" panose="020E0802020502020306" pitchFamily="34" charset="0"/>
              </a:rPr>
              <a:t>God dwells with us</a:t>
            </a:r>
          </a:p>
          <a:p>
            <a:pPr lvl="2"/>
            <a:r>
              <a:rPr lang="en-US" sz="3600" dirty="0" smtClean="0">
                <a:solidFill>
                  <a:prstClr val="black"/>
                </a:solidFill>
                <a:latin typeface="Berlin Sans FB Demi" panose="020E0802020502020306" pitchFamily="34" charset="0"/>
              </a:rPr>
              <a:t>No sorrow, no death, no pain, and no crying.</a:t>
            </a:r>
          </a:p>
          <a:p>
            <a:pPr lvl="2"/>
            <a:r>
              <a:rPr lang="en-US" sz="3600" dirty="0" smtClean="0">
                <a:ln>
                  <a:solidFill>
                    <a:schemeClr val="tx1"/>
                  </a:solidFill>
                </a:ln>
                <a:solidFill>
                  <a:srgbClr val="FFFF00"/>
                </a:solidFill>
                <a:latin typeface="Berlin Sans FB Demi" panose="020E0802020502020306" pitchFamily="34" charset="0"/>
              </a:rPr>
              <a:t>NO SKYPING!!!!</a:t>
            </a:r>
            <a:r>
              <a:rPr lang="en-US" sz="3600" dirty="0" smtClean="0">
                <a:ln>
                  <a:solidFill>
                    <a:schemeClr val="tx1"/>
                  </a:solidFill>
                </a:ln>
                <a:solidFill>
                  <a:srgbClr val="FFFF00"/>
                </a:solidFill>
                <a:latin typeface="Berlin Sans FB Demi" panose="020E0802020502020306" pitchFamily="34" charset="0"/>
              </a:rPr>
              <a:t> </a:t>
            </a:r>
          </a:p>
        </p:txBody>
      </p:sp>
    </p:spTree>
    <p:extLst>
      <p:ext uri="{BB962C8B-B14F-4D97-AF65-F5344CB8AC3E}">
        <p14:creationId xmlns:p14="http://schemas.microsoft.com/office/powerpoint/2010/main" val="2153947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up)">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wipe(left)">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wipe(down)">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down)">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3395472"/>
            <a:ext cx="12192000" cy="3462528"/>
          </a:xfrm>
          <a:prstGeom prst="rect">
            <a:avLst/>
          </a:prstGeom>
        </p:spPr>
      </p:pic>
      <p:sp>
        <p:nvSpPr>
          <p:cNvPr id="2" name="Title 1"/>
          <p:cNvSpPr>
            <a:spLocks noGrp="1"/>
          </p:cNvSpPr>
          <p:nvPr>
            <p:ph type="title"/>
          </p:nvPr>
        </p:nvSpPr>
        <p:spPr>
          <a:xfrm>
            <a:off x="271530" y="107547"/>
            <a:ext cx="10515600" cy="1325563"/>
          </a:xfrm>
        </p:spPr>
        <p:txBody>
          <a:bodyPr/>
          <a:lstStyle/>
          <a:p>
            <a:r>
              <a:rPr lang="en-US" sz="7200" b="1" dirty="0">
                <a:solidFill>
                  <a:prstClr val="black"/>
                </a:solidFill>
              </a:rPr>
              <a:t>THE DOMINO EFFECT</a:t>
            </a:r>
            <a:endParaRPr lang="en-US" dirty="0"/>
          </a:p>
        </p:txBody>
      </p:sp>
      <p:sp>
        <p:nvSpPr>
          <p:cNvPr id="3" name="Content Placeholder 2"/>
          <p:cNvSpPr>
            <a:spLocks noGrp="1"/>
          </p:cNvSpPr>
          <p:nvPr>
            <p:ph idx="1"/>
          </p:nvPr>
        </p:nvSpPr>
        <p:spPr>
          <a:xfrm>
            <a:off x="154547" y="1300767"/>
            <a:ext cx="11900078" cy="5557234"/>
          </a:xfrm>
        </p:spPr>
        <p:txBody>
          <a:bodyPr>
            <a:normAutofit/>
          </a:bodyPr>
          <a:lstStyle/>
          <a:p>
            <a:pPr lvl="0"/>
            <a:r>
              <a:rPr lang="en-US" sz="4800" dirty="0" smtClean="0">
                <a:solidFill>
                  <a:prstClr val="black"/>
                </a:solidFill>
                <a:latin typeface="Berlin Sans FB Demi" panose="020E0802020502020306" pitchFamily="34" charset="0"/>
              </a:rPr>
              <a:t>“Heaven or Hell”</a:t>
            </a:r>
            <a:endParaRPr lang="en-US" sz="4800" dirty="0" smtClean="0">
              <a:solidFill>
                <a:prstClr val="black"/>
              </a:solidFill>
              <a:latin typeface="Berlin Sans FB Demi" panose="020E0802020502020306" pitchFamily="34" charset="0"/>
            </a:endParaRPr>
          </a:p>
          <a:p>
            <a:pPr lvl="1"/>
            <a:r>
              <a:rPr lang="en-US" sz="4000" dirty="0" smtClean="0">
                <a:solidFill>
                  <a:prstClr val="black"/>
                </a:solidFill>
                <a:latin typeface="Berlin Sans FB Demi" panose="020E0802020502020306" pitchFamily="34" charset="0"/>
              </a:rPr>
              <a:t>“Eternity-Minded Decisions”</a:t>
            </a:r>
          </a:p>
          <a:p>
            <a:pPr lvl="1"/>
            <a:r>
              <a:rPr lang="en-US" sz="4000" dirty="0" smtClean="0">
                <a:solidFill>
                  <a:prstClr val="black"/>
                </a:solidFill>
                <a:latin typeface="Berlin Sans FB Demi" panose="020E0802020502020306" pitchFamily="34" charset="0"/>
              </a:rPr>
              <a:t> A young person making a valedictorian speech at his/her graduation admonished the students with the following statement: </a:t>
            </a:r>
            <a:r>
              <a:rPr lang="en-US" sz="4000" dirty="0" smtClean="0">
                <a:solidFill>
                  <a:srgbClr val="FF0000"/>
                </a:solidFill>
                <a:latin typeface="Berlin Sans FB Demi" panose="020E0802020502020306" pitchFamily="34" charset="0"/>
              </a:rPr>
              <a:t>“Most people fail because they give up what they want the most for what they want in the moment.”</a:t>
            </a:r>
          </a:p>
          <a:p>
            <a:pPr lvl="1"/>
            <a:r>
              <a:rPr lang="en-US" sz="4000" dirty="0" smtClean="0">
                <a:ln>
                  <a:solidFill>
                    <a:schemeClr val="tx1"/>
                  </a:solidFill>
                </a:ln>
                <a:solidFill>
                  <a:srgbClr val="FF0000"/>
                </a:solidFill>
                <a:latin typeface="Berlin Sans FB Demi" panose="020E0802020502020306" pitchFamily="34" charset="0"/>
              </a:rPr>
              <a:t>So what is it going to be folks?  What you want now or what you want forever?</a:t>
            </a:r>
            <a:endParaRPr lang="en-US" sz="3600" dirty="0" smtClean="0">
              <a:ln>
                <a:solidFill>
                  <a:schemeClr val="tx1"/>
                </a:solidFill>
              </a:ln>
              <a:solidFill>
                <a:srgbClr val="FF0000"/>
              </a:solidFill>
              <a:latin typeface="Berlin Sans FB Demi" panose="020E0802020502020306" pitchFamily="34" charset="0"/>
            </a:endParaRPr>
          </a:p>
        </p:txBody>
      </p:sp>
    </p:spTree>
    <p:extLst>
      <p:ext uri="{BB962C8B-B14F-4D97-AF65-F5344CB8AC3E}">
        <p14:creationId xmlns:p14="http://schemas.microsoft.com/office/powerpoint/2010/main" val="3377141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3396343"/>
            <a:ext cx="12192000" cy="3461656"/>
          </a:xfrm>
          <a:prstGeom prst="rect">
            <a:avLst/>
          </a:prstGeom>
        </p:spPr>
      </p:pic>
      <p:sp>
        <p:nvSpPr>
          <p:cNvPr id="2" name="Title 1"/>
          <p:cNvSpPr>
            <a:spLocks noGrp="1"/>
          </p:cNvSpPr>
          <p:nvPr>
            <p:ph type="title"/>
          </p:nvPr>
        </p:nvSpPr>
        <p:spPr/>
        <p:txBody>
          <a:bodyPr/>
          <a:lstStyle/>
          <a:p>
            <a:r>
              <a:rPr lang="en-US" sz="7200" b="1" dirty="0">
                <a:solidFill>
                  <a:prstClr val="black"/>
                </a:solidFill>
              </a:rPr>
              <a:t>THE DOMINO EFFECT</a:t>
            </a:r>
            <a:endParaRPr lang="en-US" dirty="0"/>
          </a:p>
        </p:txBody>
      </p:sp>
      <p:sp>
        <p:nvSpPr>
          <p:cNvPr id="3" name="Content Placeholder 2"/>
          <p:cNvSpPr>
            <a:spLocks noGrp="1"/>
          </p:cNvSpPr>
          <p:nvPr>
            <p:ph idx="1"/>
          </p:nvPr>
        </p:nvSpPr>
        <p:spPr>
          <a:xfrm>
            <a:off x="838200" y="1512116"/>
            <a:ext cx="10515600" cy="4351338"/>
          </a:xfrm>
        </p:spPr>
        <p:txBody>
          <a:bodyPr>
            <a:normAutofit/>
          </a:bodyPr>
          <a:lstStyle/>
          <a:p>
            <a:r>
              <a:rPr lang="en-US" sz="4400" dirty="0" smtClean="0">
                <a:latin typeface="Berlin Sans FB Demi" panose="020E0802020502020306" pitchFamily="34" charset="0"/>
              </a:rPr>
              <a:t>Decisions Make a Difference</a:t>
            </a:r>
          </a:p>
          <a:p>
            <a:pPr lvl="1"/>
            <a:r>
              <a:rPr lang="en-US" sz="4000" b="1" dirty="0" smtClean="0">
                <a:solidFill>
                  <a:srgbClr val="0070C0"/>
                </a:solidFill>
              </a:rPr>
              <a:t>Decisions Affect Character</a:t>
            </a:r>
          </a:p>
          <a:p>
            <a:pPr lvl="2"/>
            <a:r>
              <a:rPr lang="en-US" sz="3600" b="1" dirty="0" smtClean="0">
                <a:solidFill>
                  <a:srgbClr val="FF0000"/>
                </a:solidFill>
              </a:rPr>
              <a:t>Judas- John 12:6; Matthew 26:14-15</a:t>
            </a:r>
          </a:p>
          <a:p>
            <a:pPr lvl="1"/>
            <a:r>
              <a:rPr lang="en-US" sz="4000" b="1" dirty="0" smtClean="0">
                <a:solidFill>
                  <a:srgbClr val="0070C0"/>
                </a:solidFill>
              </a:rPr>
              <a:t>Decisions Have Serious Consequences</a:t>
            </a:r>
          </a:p>
          <a:p>
            <a:pPr lvl="2"/>
            <a:r>
              <a:rPr lang="en-US" sz="3600" b="1" dirty="0" smtClean="0">
                <a:solidFill>
                  <a:srgbClr val="FF0000"/>
                </a:solidFill>
              </a:rPr>
              <a:t>Galatians 6:7; II Samuel 12; II Sam. 18:33</a:t>
            </a:r>
          </a:p>
          <a:p>
            <a:pPr lvl="1"/>
            <a:r>
              <a:rPr lang="en-US" sz="4000" b="1" dirty="0" smtClean="0">
                <a:solidFill>
                  <a:srgbClr val="0070C0"/>
                </a:solidFill>
              </a:rPr>
              <a:t>Decisions Determine Destiny</a:t>
            </a:r>
            <a:endParaRPr lang="en-US" sz="4000" b="1" dirty="0">
              <a:solidFill>
                <a:srgbClr val="0070C0"/>
              </a:solidFill>
            </a:endParaRPr>
          </a:p>
          <a:p>
            <a:pPr lvl="2"/>
            <a:r>
              <a:rPr lang="en-US" sz="3600" b="1" dirty="0" smtClean="0">
                <a:solidFill>
                  <a:srgbClr val="FF0000"/>
                </a:solidFill>
              </a:rPr>
              <a:t>Joshua 7:24-25; Matthew 7:13-14</a:t>
            </a:r>
            <a:endParaRPr lang="en-US" sz="3600" b="1" dirty="0">
              <a:solidFill>
                <a:srgbClr val="FF0000"/>
              </a:solidFill>
            </a:endParaRPr>
          </a:p>
        </p:txBody>
      </p:sp>
    </p:spTree>
    <p:extLst>
      <p:ext uri="{BB962C8B-B14F-4D97-AF65-F5344CB8AC3E}">
        <p14:creationId xmlns:p14="http://schemas.microsoft.com/office/powerpoint/2010/main" val="2476206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 calcmode="lin" valueType="num">
                                      <p:cBhvr>
                                        <p:cTn id="20"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2"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3" dur="10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wipe(left)">
                                      <p:cBhvr>
                                        <p:cTn id="28" dur="5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p:cTn id="33"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4"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35"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36" dur="10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wipe(left)">
                                      <p:cBhvr>
                                        <p:cTn id="4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3395472"/>
            <a:ext cx="12192000" cy="3462528"/>
          </a:xfrm>
          <a:prstGeom prst="rect">
            <a:avLst/>
          </a:prstGeom>
        </p:spPr>
      </p:pic>
      <p:sp>
        <p:nvSpPr>
          <p:cNvPr id="2" name="Title 1"/>
          <p:cNvSpPr>
            <a:spLocks noGrp="1"/>
          </p:cNvSpPr>
          <p:nvPr>
            <p:ph type="title"/>
          </p:nvPr>
        </p:nvSpPr>
        <p:spPr/>
        <p:txBody>
          <a:bodyPr/>
          <a:lstStyle/>
          <a:p>
            <a:r>
              <a:rPr lang="en-US" sz="7200" b="1" dirty="0">
                <a:solidFill>
                  <a:prstClr val="black"/>
                </a:solidFill>
              </a:rPr>
              <a:t>THE DOMINO EFFECT</a:t>
            </a:r>
            <a:endParaRPr lang="en-US" dirty="0"/>
          </a:p>
        </p:txBody>
      </p:sp>
      <p:sp>
        <p:nvSpPr>
          <p:cNvPr id="3" name="Content Placeholder 2"/>
          <p:cNvSpPr>
            <a:spLocks noGrp="1"/>
          </p:cNvSpPr>
          <p:nvPr>
            <p:ph idx="1"/>
          </p:nvPr>
        </p:nvSpPr>
        <p:spPr>
          <a:xfrm>
            <a:off x="838200" y="1465729"/>
            <a:ext cx="10515600" cy="4975412"/>
          </a:xfrm>
        </p:spPr>
        <p:txBody>
          <a:bodyPr>
            <a:normAutofit/>
          </a:bodyPr>
          <a:lstStyle/>
          <a:p>
            <a:r>
              <a:rPr lang="en-US" sz="4400" dirty="0" smtClean="0">
                <a:latin typeface="Berlin Sans FB Demi" panose="020E0802020502020306" pitchFamily="34" charset="0"/>
              </a:rPr>
              <a:t>Personal Responsibility</a:t>
            </a:r>
          </a:p>
          <a:p>
            <a:pPr lvl="1"/>
            <a:r>
              <a:rPr lang="en-US" sz="4000" dirty="0" smtClean="0"/>
              <a:t>“In a sense you are writing your story one day, and one decision at a time. Your character and personality are the direct result and sum total of every decision that you have ever made. In other words, whoever you are right now is exactly who you have decided to be.”</a:t>
            </a:r>
          </a:p>
          <a:p>
            <a:pPr marL="2286000" lvl="5" indent="0">
              <a:buNone/>
            </a:pPr>
            <a:r>
              <a:rPr lang="en-US" sz="4000" b="1" dirty="0" smtClean="0">
                <a:solidFill>
                  <a:srgbClr val="FF0000"/>
                </a:solidFill>
              </a:rPr>
              <a:t>		-Tim Lewis</a:t>
            </a:r>
            <a:endParaRPr lang="en-US" sz="4000" b="1" dirty="0">
              <a:solidFill>
                <a:srgbClr val="FF0000"/>
              </a:solidFill>
            </a:endParaRPr>
          </a:p>
        </p:txBody>
      </p:sp>
    </p:spTree>
    <p:extLst>
      <p:ext uri="{BB962C8B-B14F-4D97-AF65-F5344CB8AC3E}">
        <p14:creationId xmlns:p14="http://schemas.microsoft.com/office/powerpoint/2010/main" val="9728298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3395472"/>
            <a:ext cx="12192000" cy="3462528"/>
          </a:xfrm>
          <a:prstGeom prst="rect">
            <a:avLst/>
          </a:prstGeom>
        </p:spPr>
      </p:pic>
      <p:sp>
        <p:nvSpPr>
          <p:cNvPr id="2" name="Title 1"/>
          <p:cNvSpPr>
            <a:spLocks noGrp="1"/>
          </p:cNvSpPr>
          <p:nvPr>
            <p:ph type="title"/>
          </p:nvPr>
        </p:nvSpPr>
        <p:spPr/>
        <p:txBody>
          <a:bodyPr/>
          <a:lstStyle/>
          <a:p>
            <a:r>
              <a:rPr lang="en-US" sz="7200" b="1" dirty="0">
                <a:solidFill>
                  <a:prstClr val="black"/>
                </a:solidFill>
              </a:rPr>
              <a:t>THE DOMINO EFFECT</a:t>
            </a:r>
            <a:endParaRPr lang="en-US" dirty="0"/>
          </a:p>
        </p:txBody>
      </p:sp>
      <p:sp>
        <p:nvSpPr>
          <p:cNvPr id="3" name="Content Placeholder 2"/>
          <p:cNvSpPr>
            <a:spLocks noGrp="1"/>
          </p:cNvSpPr>
          <p:nvPr>
            <p:ph idx="1"/>
          </p:nvPr>
        </p:nvSpPr>
        <p:spPr>
          <a:xfrm>
            <a:off x="838200" y="1452282"/>
            <a:ext cx="10515600" cy="4724681"/>
          </a:xfrm>
        </p:spPr>
        <p:txBody>
          <a:bodyPr/>
          <a:lstStyle/>
          <a:p>
            <a:pPr lvl="0"/>
            <a:r>
              <a:rPr lang="en-US" sz="4400" dirty="0">
                <a:solidFill>
                  <a:prstClr val="black"/>
                </a:solidFill>
                <a:latin typeface="Berlin Sans FB Demi" panose="020E0802020502020306" pitchFamily="34" charset="0"/>
              </a:rPr>
              <a:t>Personal </a:t>
            </a:r>
            <a:r>
              <a:rPr lang="en-US" sz="4400" dirty="0" smtClean="0">
                <a:solidFill>
                  <a:prstClr val="black"/>
                </a:solidFill>
                <a:latin typeface="Berlin Sans FB Demi" panose="020E0802020502020306" pitchFamily="34" charset="0"/>
              </a:rPr>
              <a:t>Responsibility</a:t>
            </a:r>
          </a:p>
          <a:p>
            <a:pPr lvl="1"/>
            <a:r>
              <a:rPr lang="en-US" sz="4000" dirty="0" smtClean="0">
                <a:solidFill>
                  <a:prstClr val="black"/>
                </a:solidFill>
              </a:rPr>
              <a:t>If the following statement is true then something is very powerful about the freedom of choice. </a:t>
            </a:r>
          </a:p>
          <a:p>
            <a:pPr lvl="1"/>
            <a:r>
              <a:rPr lang="en-US" sz="4000" dirty="0" smtClean="0">
                <a:solidFill>
                  <a:prstClr val="black"/>
                </a:solidFill>
              </a:rPr>
              <a:t>It suggests that you have the power to change the direction of your life. </a:t>
            </a:r>
          </a:p>
          <a:p>
            <a:pPr lvl="1"/>
            <a:r>
              <a:rPr lang="en-US" sz="4000" dirty="0" smtClean="0">
                <a:solidFill>
                  <a:prstClr val="black"/>
                </a:solidFill>
              </a:rPr>
              <a:t>This makes your decisions so important. </a:t>
            </a:r>
            <a:endParaRPr lang="en-US" sz="4000" dirty="0">
              <a:solidFill>
                <a:prstClr val="black"/>
              </a:solidFill>
            </a:endParaRPr>
          </a:p>
          <a:p>
            <a:endParaRPr lang="en-US" dirty="0"/>
          </a:p>
        </p:txBody>
      </p:sp>
    </p:spTree>
    <p:extLst>
      <p:ext uri="{BB962C8B-B14F-4D97-AF65-F5344CB8AC3E}">
        <p14:creationId xmlns:p14="http://schemas.microsoft.com/office/powerpoint/2010/main" val="21645225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90049</TotalTime>
  <Words>3719</Words>
  <Application>Microsoft Office PowerPoint</Application>
  <PresentationFormat>Widescreen</PresentationFormat>
  <Paragraphs>462</Paragraphs>
  <Slides>68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68</vt:i4>
      </vt:variant>
    </vt:vector>
  </HeadingPairs>
  <TitlesOfParts>
    <vt:vector size="76" baseType="lpstr">
      <vt:lpstr>Arial Unicode MS</vt:lpstr>
      <vt:lpstr>Arial</vt:lpstr>
      <vt:lpstr>Arial Black</vt:lpstr>
      <vt:lpstr>Bell MT</vt:lpstr>
      <vt:lpstr>Berlin Sans FB Demi</vt:lpstr>
      <vt:lpstr>Calibri</vt:lpstr>
      <vt:lpstr>Calibri Light</vt:lpstr>
      <vt:lpstr>Office Theme</vt:lpstr>
      <vt:lpstr>THE DOMINO EFFECT</vt:lpstr>
      <vt:lpstr>THE DOMINO EFFECT</vt:lpstr>
      <vt:lpstr>THE DOMINO EFFECT</vt:lpstr>
      <vt:lpstr>THE DOMINO EFFECT</vt:lpstr>
      <vt:lpstr>THE DOMINO EFFECT</vt:lpstr>
      <vt:lpstr>THE DOMINO EFFECT</vt:lpstr>
      <vt:lpstr>THE DOMINO EFFECT</vt:lpstr>
      <vt:lpstr>THE DOMINO EFFECT</vt:lpstr>
      <vt:lpstr>THE DOMINO EFFECT</vt:lpstr>
      <vt:lpstr>THE DOMINO EFFECT</vt:lpstr>
      <vt:lpstr>THE DOMINO EFFECT</vt:lpstr>
      <vt:lpstr>THE DOMINO EFFECT</vt:lpstr>
      <vt:lpstr>THE DOMINO EFFECT</vt:lpstr>
      <vt:lpstr>THE DOMINO EFFECT</vt:lpstr>
      <vt:lpstr>THE DOMINO EFFECT</vt:lpstr>
      <vt:lpstr>THE DOMINO EFFECT</vt:lpstr>
      <vt:lpstr>THE DOMINO EFFECT</vt:lpstr>
      <vt:lpstr>THE DOMINO EFFECT</vt:lpstr>
      <vt:lpstr>THE DOMINO EFFECT</vt:lpstr>
      <vt:lpstr>THE DOMINO EFFECT</vt:lpstr>
      <vt:lpstr>THE DOMINO EFFECT</vt:lpstr>
      <vt:lpstr>THE DOMINO EFFECT</vt:lpstr>
      <vt:lpstr>THE DOMINO EFFECT</vt:lpstr>
      <vt:lpstr>THE DOMINO EFFECT</vt:lpstr>
      <vt:lpstr>THE DOMINO EFFECT</vt:lpstr>
      <vt:lpstr>THE DOMINO EFFECT</vt:lpstr>
      <vt:lpstr>THE DOMINO EFFECT</vt:lpstr>
      <vt:lpstr>THE DOMINO EFFECT</vt:lpstr>
      <vt:lpstr>THE DOMINO EFFECT</vt:lpstr>
      <vt:lpstr>THE DOMINO EFFECT</vt:lpstr>
      <vt:lpstr>THE DOMINO EFFECT</vt:lpstr>
      <vt:lpstr>THE DOMINO EFFECT</vt:lpstr>
      <vt:lpstr>THE DOMINO EFFECT</vt:lpstr>
      <vt:lpstr>THE DOMINO EFFECT</vt:lpstr>
      <vt:lpstr>THE DOMINO EFFECT</vt:lpstr>
      <vt:lpstr>THE DOMINO EFFECT</vt:lpstr>
      <vt:lpstr>THE DOMINO EFFECT</vt:lpstr>
      <vt:lpstr>THE DOMINO EFFECT</vt:lpstr>
      <vt:lpstr>THE DOMINO EFFECT</vt:lpstr>
      <vt:lpstr>THE DOMINO EFFECT</vt:lpstr>
      <vt:lpstr>THE DOMINO EFFECT</vt:lpstr>
      <vt:lpstr>THE DOMINO EFFECT</vt:lpstr>
      <vt:lpstr>THE DOMINO EFFECT</vt:lpstr>
      <vt:lpstr>THE DOMINO EFFECT</vt:lpstr>
      <vt:lpstr>THE DOMINO EFFECT</vt:lpstr>
      <vt:lpstr>THE DOMINO EFFECT</vt:lpstr>
      <vt:lpstr>THE DOMINO EFFECT</vt:lpstr>
      <vt:lpstr>THE DOMINO EFFECT</vt:lpstr>
      <vt:lpstr>THE DOMINO EFFECT</vt:lpstr>
      <vt:lpstr>THE DOMINO EFFECT</vt:lpstr>
      <vt:lpstr>THE DOMINO EFFECT</vt:lpstr>
      <vt:lpstr>THE DOMINO EFFECT</vt:lpstr>
      <vt:lpstr>THE DOMINO EFFECT</vt:lpstr>
      <vt:lpstr>THE DOMINO EFFECT</vt:lpstr>
      <vt:lpstr>THE DOMINO EFFECT</vt:lpstr>
      <vt:lpstr>THE DOMINO EFFECT</vt:lpstr>
      <vt:lpstr>THE DOMINO EFFECT</vt:lpstr>
      <vt:lpstr>THE DOMINO EFFECT</vt:lpstr>
      <vt:lpstr>THE DOMINO EFFECT</vt:lpstr>
      <vt:lpstr>THE DOMINO EFFECT</vt:lpstr>
      <vt:lpstr>THE DOMINO EFFECT</vt:lpstr>
      <vt:lpstr>THE DOMINO EFFECT</vt:lpstr>
      <vt:lpstr>THE DOMINO EFFECT</vt:lpstr>
      <vt:lpstr>THE DOMINO EFFECT</vt:lpstr>
      <vt:lpstr>THE DOMINO EFFECT</vt:lpstr>
      <vt:lpstr>THE DOMINO EFFECT</vt:lpstr>
      <vt:lpstr>THE DOMINO EFFECT</vt:lpstr>
      <vt:lpstr>THE DOMINO EFFECT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DOMINO EFFECT</dc:title>
  <dc:creator>Chris Pressnell</dc:creator>
  <cp:lastModifiedBy>Chris Pressnell</cp:lastModifiedBy>
  <cp:revision>91</cp:revision>
  <cp:lastPrinted>2018-05-25T16:43:41Z</cp:lastPrinted>
  <dcterms:created xsi:type="dcterms:W3CDTF">2018-02-25T15:03:05Z</dcterms:created>
  <dcterms:modified xsi:type="dcterms:W3CDTF">2018-05-25T17:18:01Z</dcterms:modified>
</cp:coreProperties>
</file>