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6" r:id="rId10"/>
    <p:sldId id="263" r:id="rId11"/>
    <p:sldId id="264" r:id="rId12"/>
    <p:sldId id="267" r:id="rId13"/>
    <p:sldId id="268" r:id="rId14"/>
    <p:sldId id="269" r:id="rId15"/>
    <p:sldId id="271" r:id="rId16"/>
    <p:sldId id="270" r:id="rId1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16C7-5CF3-4FFB-8711-4F1C599DADDE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1DB-1227-4A18-980F-A7D44F02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0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16C7-5CF3-4FFB-8711-4F1C599DADDE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1DB-1227-4A18-980F-A7D44F02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54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16C7-5CF3-4FFB-8711-4F1C599DADDE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1DB-1227-4A18-980F-A7D44F02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9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16C7-5CF3-4FFB-8711-4F1C599DADDE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1DB-1227-4A18-980F-A7D44F02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6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16C7-5CF3-4FFB-8711-4F1C599DADDE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1DB-1227-4A18-980F-A7D44F02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7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16C7-5CF3-4FFB-8711-4F1C599DADDE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1DB-1227-4A18-980F-A7D44F02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56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16C7-5CF3-4FFB-8711-4F1C599DADDE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1DB-1227-4A18-980F-A7D44F02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79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16C7-5CF3-4FFB-8711-4F1C599DADDE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1DB-1227-4A18-980F-A7D44F02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06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16C7-5CF3-4FFB-8711-4F1C599DADDE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1DB-1227-4A18-980F-A7D44F02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92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16C7-5CF3-4FFB-8711-4F1C599DADDE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1DB-1227-4A18-980F-A7D44F02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19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16C7-5CF3-4FFB-8711-4F1C599DADDE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1DB-1227-4A18-980F-A7D44F02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8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216C7-5CF3-4FFB-8711-4F1C599DADDE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701DB-1227-4A18-980F-A7D44F02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9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3414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Tests of Faith</a:t>
            </a:r>
            <a:endParaRPr lang="en-US" sz="88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James 1-5</a:t>
            </a:r>
            <a:endParaRPr lang="en-US" sz="60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5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Tests of 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275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THE TEST OF THE TONGUE</a:t>
            </a:r>
          </a:p>
          <a:p>
            <a:pPr lvl="1"/>
            <a:r>
              <a:rPr lang="en-US" sz="3600" dirty="0" smtClean="0">
                <a:latin typeface="Arial Black" panose="020B0A04020102020204" pitchFamily="34" charset="0"/>
              </a:rPr>
              <a:t>James 3:1-12</a:t>
            </a:r>
          </a:p>
          <a:p>
            <a:pPr lvl="1"/>
            <a:r>
              <a:rPr lang="en-US" sz="3600" dirty="0" smtClean="0">
                <a:latin typeface="Arial Black" panose="020B0A04020102020204" pitchFamily="34" charset="0"/>
              </a:rPr>
              <a:t>Oh boy! Here we go.</a:t>
            </a:r>
          </a:p>
          <a:p>
            <a:pPr lvl="1"/>
            <a:r>
              <a:rPr lang="en-US" sz="3600" dirty="0" smtClean="0">
                <a:latin typeface="Arial Black" panose="020B0A04020102020204" pitchFamily="34" charset="0"/>
              </a:rPr>
              <a:t>The tongue is described as “a fire, a world of unrighteousness.”</a:t>
            </a:r>
          </a:p>
          <a:p>
            <a:pPr lvl="1"/>
            <a:r>
              <a:rPr lang="en-US" sz="3600" dirty="0" smtClean="0">
                <a:latin typeface="Arial Black" panose="020B0A04020102020204" pitchFamily="34" charset="0"/>
              </a:rPr>
              <a:t>Two uses- </a:t>
            </a:r>
          </a:p>
          <a:p>
            <a:pPr lvl="2"/>
            <a:r>
              <a:rPr lang="en-US" sz="3200" dirty="0" smtClean="0">
                <a:latin typeface="Arial Black" panose="020B0A04020102020204" pitchFamily="34" charset="0"/>
              </a:rPr>
              <a:t>Blessing- Eph. </a:t>
            </a:r>
            <a:r>
              <a:rPr lang="en-US" sz="3200" dirty="0">
                <a:latin typeface="Arial Black" panose="020B0A04020102020204" pitchFamily="34" charset="0"/>
              </a:rPr>
              <a:t>4</a:t>
            </a:r>
            <a:r>
              <a:rPr lang="en-US" sz="3200" dirty="0" smtClean="0">
                <a:latin typeface="Arial Black" panose="020B0A04020102020204" pitchFamily="34" charset="0"/>
              </a:rPr>
              <a:t>:29; 5:4- Build up.</a:t>
            </a:r>
          </a:p>
          <a:p>
            <a:pPr lvl="2"/>
            <a:r>
              <a:rPr lang="en-US" sz="3200" dirty="0" smtClean="0">
                <a:latin typeface="Arial Black" panose="020B0A04020102020204" pitchFamily="34" charset="0"/>
              </a:rPr>
              <a:t>Cursing- Eph. 4:31- Tear down. </a:t>
            </a:r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59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Tests of 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3804"/>
            <a:ext cx="10515600" cy="5103210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 smtClean="0">
                <a:latin typeface="Arial Black" panose="020B0A04020102020204" pitchFamily="34" charset="0"/>
              </a:rPr>
              <a:t>THE TEST OF MEEKNESS</a:t>
            </a:r>
          </a:p>
          <a:p>
            <a:pPr lvl="1"/>
            <a:r>
              <a:rPr lang="en-US" sz="3600" dirty="0" smtClean="0">
                <a:latin typeface="Arial Black" panose="020B0A04020102020204" pitchFamily="34" charset="0"/>
              </a:rPr>
              <a:t>James 3:13-18</a:t>
            </a:r>
          </a:p>
          <a:p>
            <a:pPr lvl="1"/>
            <a:r>
              <a:rPr lang="en-US" sz="3600" dirty="0" smtClean="0">
                <a:latin typeface="Arial Black" panose="020B0A04020102020204" pitchFamily="34" charset="0"/>
              </a:rPr>
              <a:t>A full understanding of the concept of meekness requires a study in word association.</a:t>
            </a:r>
          </a:p>
          <a:p>
            <a:pPr lvl="1"/>
            <a:r>
              <a:rPr lang="en-US" sz="3600" dirty="0" smtClean="0">
                <a:latin typeface="Arial Black" panose="020B0A04020102020204" pitchFamily="34" charset="0"/>
              </a:rPr>
              <a:t>The Greek word for meekness (</a:t>
            </a:r>
            <a:r>
              <a:rPr lang="en-US" sz="3600" dirty="0" err="1" smtClean="0">
                <a:latin typeface="Arial Black" panose="020B0A04020102020204" pitchFamily="34" charset="0"/>
              </a:rPr>
              <a:t>prautes</a:t>
            </a:r>
            <a:r>
              <a:rPr lang="en-US" sz="3600" dirty="0" smtClean="0">
                <a:latin typeface="Arial Black" panose="020B0A04020102020204" pitchFamily="34" charset="0"/>
              </a:rPr>
              <a:t>) is linked to mildness, gentleness, self-control, and humility. </a:t>
            </a:r>
          </a:p>
          <a:p>
            <a:pPr lvl="1"/>
            <a:r>
              <a:rPr lang="en-US" sz="3600" dirty="0" smtClean="0">
                <a:latin typeface="Arial Black" panose="020B0A04020102020204" pitchFamily="34" charset="0"/>
              </a:rPr>
              <a:t>It is a disposition that allows one to respond to any situation appropriately because of his/her relationship with God.  </a:t>
            </a:r>
            <a:r>
              <a:rPr lang="en-US" sz="3200" dirty="0" smtClean="0">
                <a:latin typeface="Arial Black" panose="020B0A04020102020204" pitchFamily="34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9856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Tests of 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97148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THE TEST OF MEEKNESS</a:t>
            </a:r>
          </a:p>
          <a:p>
            <a:pPr lvl="1"/>
            <a:r>
              <a:rPr lang="en-US" sz="3600" dirty="0" smtClean="0">
                <a:latin typeface="Arial Black" panose="020B0A04020102020204" pitchFamily="34" charset="0"/>
              </a:rPr>
              <a:t>Vine’s Expos. Dict. describes it this way, “An inwrought grace of the soul.”</a:t>
            </a:r>
          </a:p>
          <a:p>
            <a:pPr lvl="1"/>
            <a:r>
              <a:rPr lang="en-US" sz="3600" dirty="0">
                <a:latin typeface="Arial Black" panose="020B0A04020102020204" pitchFamily="34" charset="0"/>
              </a:rPr>
              <a:t>Matt. </a:t>
            </a:r>
            <a:r>
              <a:rPr lang="en-US" sz="3600" dirty="0" smtClean="0">
                <a:latin typeface="Arial Black" panose="020B0A04020102020204" pitchFamily="34" charset="0"/>
              </a:rPr>
              <a:t>5:5.</a:t>
            </a:r>
            <a:endParaRPr lang="en-US" sz="3600" dirty="0">
              <a:latin typeface="Arial Black" panose="020B0A04020102020204" pitchFamily="34" charset="0"/>
            </a:endParaRPr>
          </a:p>
          <a:p>
            <a:pPr lvl="1"/>
            <a:r>
              <a:rPr lang="en-US" sz="3600" dirty="0" smtClean="0">
                <a:latin typeface="Arial Black" panose="020B0A04020102020204" pitchFamily="34" charset="0"/>
              </a:rPr>
              <a:t>It accepts the wisdom that is from above and puts it into practice. </a:t>
            </a:r>
          </a:p>
          <a:p>
            <a:pPr lvl="1"/>
            <a:r>
              <a:rPr lang="en-US" sz="3600" dirty="0" smtClean="0">
                <a:latin typeface="Arial Black" panose="020B0A04020102020204" pitchFamily="34" charset="0"/>
              </a:rPr>
              <a:t>How many of us operate more in the realm of jealousy and selfish ambition?</a:t>
            </a:r>
          </a:p>
        </p:txBody>
      </p:sp>
    </p:spTree>
    <p:extLst>
      <p:ext uri="{BB962C8B-B14F-4D97-AF65-F5344CB8AC3E}">
        <p14:creationId xmlns:p14="http://schemas.microsoft.com/office/powerpoint/2010/main" val="109224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Tests of 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397" y="1587656"/>
            <a:ext cx="11127347" cy="5161215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THE TEST OF WORLDLINESS</a:t>
            </a:r>
          </a:p>
          <a:p>
            <a:pPr lvl="1"/>
            <a:r>
              <a:rPr lang="en-US" sz="3600" smtClean="0">
                <a:latin typeface="Arial Black" panose="020B0A04020102020204" pitchFamily="34" charset="0"/>
              </a:rPr>
              <a:t>James 4:1-5:6</a:t>
            </a:r>
            <a:endParaRPr lang="en-US" sz="3600" dirty="0" smtClean="0">
              <a:latin typeface="Arial Black" panose="020B0A04020102020204" pitchFamily="34" charset="0"/>
            </a:endParaRPr>
          </a:p>
          <a:p>
            <a:pPr lvl="2"/>
            <a:r>
              <a:rPr lang="en-US" sz="3200" dirty="0" smtClean="0">
                <a:latin typeface="Arial Black" panose="020B0A04020102020204" pitchFamily="34" charset="0"/>
              </a:rPr>
              <a:t>Covetousness- 4:1-5. Also Col. 3:5 (idolatry).</a:t>
            </a:r>
          </a:p>
          <a:p>
            <a:pPr lvl="2"/>
            <a:r>
              <a:rPr lang="en-US" sz="3200" dirty="0" smtClean="0">
                <a:latin typeface="Arial Black" panose="020B0A04020102020204" pitchFamily="34" charset="0"/>
              </a:rPr>
              <a:t>Pride/Arrogance- 4:6-17.</a:t>
            </a:r>
          </a:p>
          <a:p>
            <a:pPr lvl="3"/>
            <a:r>
              <a:rPr lang="en-US" sz="3200" dirty="0">
                <a:latin typeface="Arial Black" panose="020B0A04020102020204" pitchFamily="34" charset="0"/>
              </a:rPr>
              <a:t>Failure to turn to God</a:t>
            </a:r>
            <a:r>
              <a:rPr lang="en-US" sz="3200" dirty="0" smtClean="0">
                <a:latin typeface="Arial Black" panose="020B0A04020102020204" pitchFamily="34" charset="0"/>
              </a:rPr>
              <a:t>.- vss. 6-10.</a:t>
            </a:r>
            <a:endParaRPr lang="en-US" sz="3200" dirty="0">
              <a:latin typeface="Arial Black" panose="020B0A04020102020204" pitchFamily="34" charset="0"/>
            </a:endParaRPr>
          </a:p>
          <a:p>
            <a:pPr lvl="3"/>
            <a:r>
              <a:rPr lang="en-US" sz="3200" dirty="0">
                <a:latin typeface="Arial Black" panose="020B0A04020102020204" pitchFamily="34" charset="0"/>
              </a:rPr>
              <a:t>Assuming the role of God in judging</a:t>
            </a:r>
            <a:r>
              <a:rPr lang="en-US" sz="3200" dirty="0" smtClean="0">
                <a:latin typeface="Arial Black" panose="020B0A04020102020204" pitchFamily="34" charset="0"/>
              </a:rPr>
              <a:t>.- vss. 11-12.</a:t>
            </a:r>
            <a:endParaRPr lang="en-US" sz="3200" dirty="0">
              <a:latin typeface="Arial Black" panose="020B0A04020102020204" pitchFamily="34" charset="0"/>
            </a:endParaRPr>
          </a:p>
          <a:p>
            <a:pPr lvl="3"/>
            <a:r>
              <a:rPr lang="en-US" sz="3200" dirty="0">
                <a:latin typeface="Arial Black" panose="020B0A04020102020204" pitchFamily="34" charset="0"/>
              </a:rPr>
              <a:t>Presumption of </a:t>
            </a:r>
            <a:r>
              <a:rPr lang="en-US" sz="3200" dirty="0" smtClean="0">
                <a:latin typeface="Arial Black" panose="020B0A04020102020204" pitchFamily="34" charset="0"/>
              </a:rPr>
              <a:t>control/self-sufficiency.- vss. 13-17.</a:t>
            </a:r>
          </a:p>
          <a:p>
            <a:pPr lvl="4"/>
            <a:r>
              <a:rPr lang="en-US" sz="3200" dirty="0" smtClean="0">
                <a:latin typeface="Arial Black" panose="020B0A04020102020204" pitchFamily="34" charset="0"/>
              </a:rPr>
              <a:t>I’ve got time and money. </a:t>
            </a:r>
          </a:p>
          <a:p>
            <a:pPr lvl="2"/>
            <a:endParaRPr lang="en-US" sz="3200" dirty="0" smtClean="0">
              <a:latin typeface="Arial Black" panose="020B0A04020102020204" pitchFamily="34" charset="0"/>
            </a:endParaRPr>
          </a:p>
          <a:p>
            <a:pPr lvl="1"/>
            <a:endParaRPr lang="en-U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76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Tests of 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84268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THE TEST OF WORLDLINESS</a:t>
            </a:r>
          </a:p>
          <a:p>
            <a:pPr lvl="1"/>
            <a:r>
              <a:rPr lang="en-US" sz="3600" dirty="0" smtClean="0">
                <a:latin typeface="Arial Black" panose="020B0A04020102020204" pitchFamily="34" charset="0"/>
              </a:rPr>
              <a:t>James 4-5:6</a:t>
            </a:r>
          </a:p>
          <a:p>
            <a:pPr lvl="2"/>
            <a:r>
              <a:rPr lang="en-US" sz="34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Wealth- 5:1-6</a:t>
            </a:r>
            <a:endParaRPr lang="en-US" sz="3400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lvl="3"/>
            <a:r>
              <a:rPr lang="en-US" sz="32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Fraud</a:t>
            </a:r>
          </a:p>
          <a:p>
            <a:pPr lvl="4"/>
            <a:r>
              <a:rPr lang="en-US" sz="32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Mistreat others to gain a dollar.</a:t>
            </a:r>
            <a:endParaRPr lang="en-US" sz="3200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lvl="3"/>
            <a:r>
              <a:rPr lang="en-US" sz="32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Luxury </a:t>
            </a:r>
            <a:r>
              <a:rPr lang="en-US" sz="3200" dirty="0">
                <a:solidFill>
                  <a:prstClr val="black"/>
                </a:solidFill>
                <a:latin typeface="Arial Black" panose="020B0A04020102020204" pitchFamily="34" charset="0"/>
              </a:rPr>
              <a:t>and </a:t>
            </a:r>
            <a:r>
              <a:rPr lang="en-US" sz="32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self-indulgence</a:t>
            </a:r>
          </a:p>
          <a:p>
            <a:pPr lvl="4"/>
            <a:r>
              <a:rPr lang="en-US" sz="32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Fattened ourselves up for the slaughter like cattle.</a:t>
            </a:r>
          </a:p>
          <a:p>
            <a:pPr lvl="4"/>
            <a:r>
              <a:rPr lang="en-US" sz="32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We get so wound up in our possessions that we forget what is most important in life. </a:t>
            </a:r>
            <a:endParaRPr lang="en-US" sz="3200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lvl="2"/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46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3414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Tests of Faith</a:t>
            </a:r>
            <a:endParaRPr lang="en-US" sz="88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James 1-5</a:t>
            </a:r>
            <a:endParaRPr lang="en-US" sz="60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13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Tests of 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latin typeface="Arial Black" panose="020B0A04020102020204" pitchFamily="34" charset="0"/>
              </a:rPr>
              <a:t>THE TEST OF PATIENCE</a:t>
            </a:r>
          </a:p>
          <a:p>
            <a:pPr lvl="1"/>
            <a:r>
              <a:rPr lang="en-US" sz="3600" dirty="0" smtClean="0">
                <a:latin typeface="Arial Black" panose="020B0A04020102020204" pitchFamily="34" charset="0"/>
              </a:rPr>
              <a:t>James 5:7-11</a:t>
            </a:r>
          </a:p>
          <a:p>
            <a:pPr lvl="1"/>
            <a:endParaRPr lang="en-US" sz="3600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68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4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Tests of 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dirty="0" smtClean="0">
                <a:ln w="12700">
                  <a:noFill/>
                </a:ln>
                <a:latin typeface="Arial Black" panose="020B0A04020102020204" pitchFamily="34" charset="0"/>
              </a:rPr>
              <a:t>James gives an overview of his epistle in James 1:2-4. </a:t>
            </a:r>
          </a:p>
          <a:p>
            <a:r>
              <a:rPr lang="en-US" sz="4400" dirty="0" smtClean="0">
                <a:ln w="12700">
                  <a:noFill/>
                </a:ln>
                <a:latin typeface="Arial Black" panose="020B0A04020102020204" pitchFamily="34" charset="0"/>
              </a:rPr>
              <a:t>He makes reference to “trials of various kinds” and “the testing of your faith.”</a:t>
            </a:r>
          </a:p>
          <a:p>
            <a:r>
              <a:rPr lang="en-US" sz="4400" dirty="0" smtClean="0">
                <a:latin typeface="Arial Black" panose="020B0A04020102020204" pitchFamily="34" charset="0"/>
              </a:rPr>
              <a:t>The letter then is a text book about what tests we will face to prove our faith.</a:t>
            </a:r>
            <a:endParaRPr lang="en-US" sz="4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88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Tests of 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003" y="1825625"/>
            <a:ext cx="11642501" cy="5026278"/>
          </a:xfrm>
        </p:spPr>
        <p:txBody>
          <a:bodyPr>
            <a:normAutofit fontScale="92500" lnSpcReduction="10000"/>
          </a:bodyPr>
          <a:lstStyle/>
          <a:p>
            <a:r>
              <a:rPr lang="en-US" sz="4800" dirty="0" smtClean="0">
                <a:latin typeface="Arial Black" panose="020B0A04020102020204" pitchFamily="34" charset="0"/>
              </a:rPr>
              <a:t>THE TEST OF SMARTNESS (Wisdom)</a:t>
            </a:r>
          </a:p>
          <a:p>
            <a:pPr lvl="1"/>
            <a:r>
              <a:rPr lang="en-US" sz="4400" dirty="0" smtClean="0">
                <a:latin typeface="Arial Black" panose="020B0A04020102020204" pitchFamily="34" charset="0"/>
              </a:rPr>
              <a:t>James 1:5-11 </a:t>
            </a:r>
          </a:p>
          <a:p>
            <a:pPr lvl="2"/>
            <a:r>
              <a:rPr lang="en-US" sz="4000" dirty="0" smtClean="0">
                <a:latin typeface="Arial Black" panose="020B0A04020102020204" pitchFamily="34" charset="0"/>
              </a:rPr>
              <a:t>It comes from God.</a:t>
            </a:r>
          </a:p>
          <a:p>
            <a:pPr lvl="2"/>
            <a:r>
              <a:rPr lang="en-US" sz="4000" dirty="0" smtClean="0">
                <a:latin typeface="Arial Black" panose="020B0A04020102020204" pitchFamily="34" charset="0"/>
              </a:rPr>
              <a:t>Recognize our lowly state.</a:t>
            </a:r>
          </a:p>
          <a:p>
            <a:r>
              <a:rPr lang="en-US" sz="4800" dirty="0" smtClean="0">
                <a:latin typeface="Arial Black" panose="020B0A04020102020204" pitchFamily="34" charset="0"/>
              </a:rPr>
              <a:t>THE TEST OF STEADFASTNESS</a:t>
            </a:r>
          </a:p>
          <a:p>
            <a:pPr lvl="1"/>
            <a:r>
              <a:rPr lang="en-US" sz="4400" dirty="0" smtClean="0">
                <a:latin typeface="Arial Black" panose="020B0A04020102020204" pitchFamily="34" charset="0"/>
              </a:rPr>
              <a:t>James 1:12-18</a:t>
            </a:r>
          </a:p>
          <a:p>
            <a:pPr lvl="2"/>
            <a:r>
              <a:rPr lang="en-US" sz="4000" dirty="0" smtClean="0">
                <a:latin typeface="Arial Black" panose="020B0A04020102020204" pitchFamily="34" charset="0"/>
              </a:rPr>
              <a:t>Under persecutions.</a:t>
            </a:r>
          </a:p>
          <a:p>
            <a:pPr lvl="2"/>
            <a:r>
              <a:rPr lang="en-US" sz="4000" dirty="0" smtClean="0">
                <a:latin typeface="Arial Black" panose="020B0A04020102020204" pitchFamily="34" charset="0"/>
              </a:rPr>
              <a:t>About our passions.</a:t>
            </a:r>
          </a:p>
          <a:p>
            <a:pPr lvl="2"/>
            <a:r>
              <a:rPr lang="en-US" sz="4000" dirty="0" smtClean="0">
                <a:latin typeface="Arial Black" panose="020B0A04020102020204" pitchFamily="34" charset="0"/>
              </a:rPr>
              <a:t>For our purpose.</a:t>
            </a:r>
          </a:p>
          <a:p>
            <a:pPr marL="914400" lvl="2" indent="0">
              <a:buNone/>
            </a:pPr>
            <a:endParaRPr lang="en-US" sz="4000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05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Tests of 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61" y="1825624"/>
            <a:ext cx="11616743" cy="4897147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Arial Black" panose="020B0A04020102020204" pitchFamily="34" charset="0"/>
              </a:rPr>
              <a:t>THE TEST OF SUBMISSION</a:t>
            </a:r>
          </a:p>
          <a:p>
            <a:pPr lvl="1"/>
            <a:r>
              <a:rPr lang="en-US" sz="4000" dirty="0" smtClean="0">
                <a:latin typeface="Arial Black" panose="020B0A04020102020204" pitchFamily="34" charset="0"/>
              </a:rPr>
              <a:t>James 1:19-27</a:t>
            </a:r>
          </a:p>
          <a:p>
            <a:pPr lvl="2"/>
            <a:r>
              <a:rPr lang="en-US" sz="3600" dirty="0" smtClean="0">
                <a:latin typeface="Arial Black" panose="020B0A04020102020204" pitchFamily="34" charset="0"/>
              </a:rPr>
              <a:t>To the counsel of God through his word.</a:t>
            </a:r>
          </a:p>
          <a:p>
            <a:pPr lvl="2"/>
            <a:r>
              <a:rPr lang="en-US" sz="3600" dirty="0" smtClean="0">
                <a:latin typeface="Arial Black" panose="020B0A04020102020204" pitchFamily="34" charset="0"/>
              </a:rPr>
              <a:t>To God’s definition of religious.</a:t>
            </a:r>
          </a:p>
          <a:p>
            <a:pPr lvl="3"/>
            <a:r>
              <a:rPr lang="en-US" sz="3400" dirty="0" smtClean="0">
                <a:latin typeface="Arial Black" panose="020B0A04020102020204" pitchFamily="34" charset="0"/>
              </a:rPr>
              <a:t>The word “religion” in verses 26 and 27 means, “ceremonial observances.”</a:t>
            </a:r>
          </a:p>
          <a:p>
            <a:pPr lvl="3"/>
            <a:r>
              <a:rPr lang="en-US" sz="3400" dirty="0" smtClean="0">
                <a:latin typeface="Arial Black" panose="020B0A04020102020204" pitchFamily="34" charset="0"/>
              </a:rPr>
              <a:t>In other words this text is dealing with hypocrites.</a:t>
            </a:r>
          </a:p>
        </p:txBody>
      </p:sp>
    </p:spTree>
    <p:extLst>
      <p:ext uri="{BB962C8B-B14F-4D97-AF65-F5344CB8AC3E}">
        <p14:creationId xmlns:p14="http://schemas.microsoft.com/office/powerpoint/2010/main" val="426661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3414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Tests of Faith</a:t>
            </a:r>
            <a:endParaRPr lang="en-US" sz="88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James 1-5</a:t>
            </a:r>
            <a:endParaRPr lang="en-US" sz="60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35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Tests of 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502956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4400" dirty="0">
                <a:solidFill>
                  <a:prstClr val="black"/>
                </a:solidFill>
                <a:latin typeface="Arial Black" panose="020B0A04020102020204" pitchFamily="34" charset="0"/>
              </a:rPr>
              <a:t>THE TEST OF </a:t>
            </a:r>
            <a:r>
              <a:rPr lang="en-US" sz="44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IMPARTIALITY</a:t>
            </a:r>
          </a:p>
          <a:p>
            <a:pPr lvl="1"/>
            <a:r>
              <a:rPr lang="en-US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James 2:1-13</a:t>
            </a:r>
          </a:p>
          <a:p>
            <a:pPr lvl="1"/>
            <a:r>
              <a:rPr lang="en-US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It is not Christian behavior to treat some people well and mistreat others. </a:t>
            </a:r>
          </a:p>
          <a:p>
            <a:pPr lvl="1"/>
            <a:r>
              <a:rPr lang="en-US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It is wrong for us to develop improper evaluations of people due to appearance. </a:t>
            </a:r>
          </a:p>
          <a:p>
            <a:pPr lvl="1"/>
            <a:r>
              <a:rPr lang="en-US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James says that this is not loving your neighbor as yourself and goes on to discuss the magnitude of this sin. </a:t>
            </a:r>
          </a:p>
          <a:p>
            <a:pPr lv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6483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Tests of 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153" y="1573306"/>
            <a:ext cx="11645153" cy="527859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4400" dirty="0">
                <a:solidFill>
                  <a:prstClr val="black"/>
                </a:solidFill>
                <a:latin typeface="Arial Black" panose="020B0A04020102020204" pitchFamily="34" charset="0"/>
              </a:rPr>
              <a:t>THE TEST OF </a:t>
            </a:r>
            <a:r>
              <a:rPr lang="en-US" sz="44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COMPASSION</a:t>
            </a:r>
          </a:p>
          <a:p>
            <a:pPr lvl="1"/>
            <a:r>
              <a:rPr lang="en-US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James 2:14-17</a:t>
            </a:r>
          </a:p>
          <a:p>
            <a:pPr lvl="1"/>
            <a:r>
              <a:rPr lang="en-US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Difference between empathy and compassion.</a:t>
            </a:r>
          </a:p>
          <a:p>
            <a:pPr lvl="2"/>
            <a:r>
              <a:rPr lang="en-US" sz="3200" u="sng" dirty="0">
                <a:solidFill>
                  <a:srgbClr val="0070C0"/>
                </a:solidFill>
                <a:latin typeface="Arial Black" panose="020B0A04020102020204" pitchFamily="34" charset="0"/>
              </a:rPr>
              <a:t>Empathy</a:t>
            </a:r>
            <a:r>
              <a:rPr lang="en-US" sz="3200" dirty="0">
                <a:solidFill>
                  <a:prstClr val="black"/>
                </a:solidFill>
                <a:latin typeface="Arial Black" panose="020B0A04020102020204" pitchFamily="34" charset="0"/>
              </a:rPr>
              <a:t>- </a:t>
            </a:r>
            <a:r>
              <a:rPr lang="en-US" sz="32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The ability to understand of be sensitive to the feelings and experiences of others. (James 2:15)</a:t>
            </a:r>
            <a:endParaRPr lang="en-US" sz="3200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lvl="2"/>
            <a:r>
              <a:rPr lang="en-US" sz="3200" u="sng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Compassion</a:t>
            </a:r>
            <a:r>
              <a:rPr lang="en-US" sz="32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- </a:t>
            </a:r>
            <a:r>
              <a:rPr lang="en-US" sz="3200" dirty="0" smtClean="0">
                <a:latin typeface="Arial Black" panose="020B0A04020102020204" pitchFamily="34" charset="0"/>
              </a:rPr>
              <a:t>sympathetic consciousness of </a:t>
            </a:r>
            <a:r>
              <a:rPr lang="en-US" sz="3200" dirty="0">
                <a:latin typeface="Arial Black" panose="020B0A04020102020204" pitchFamily="34" charset="0"/>
              </a:rPr>
              <a:t>others' distress together with a desire to </a:t>
            </a:r>
            <a:r>
              <a:rPr lang="en-US" sz="3200" u="sng" dirty="0">
                <a:solidFill>
                  <a:srgbClr val="002060"/>
                </a:solidFill>
                <a:latin typeface="Arial Black" panose="020B0A04020102020204" pitchFamily="34" charset="0"/>
              </a:rPr>
              <a:t>alleviate</a:t>
            </a:r>
            <a:r>
              <a:rPr lang="en-US" sz="3200" dirty="0">
                <a:latin typeface="Arial Black" panose="020B0A04020102020204" pitchFamily="34" charset="0"/>
              </a:rPr>
              <a:t> </a:t>
            </a:r>
            <a:r>
              <a:rPr lang="en-US" sz="3200" dirty="0" smtClean="0">
                <a:latin typeface="Arial Black" panose="020B0A04020102020204" pitchFamily="34" charset="0"/>
              </a:rPr>
              <a:t>it.</a:t>
            </a:r>
            <a:endParaRPr lang="en-US" sz="3200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lvl="1"/>
            <a:r>
              <a:rPr lang="en-US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Jesus was moved with compassion.</a:t>
            </a:r>
          </a:p>
          <a:p>
            <a:pPr lvl="2"/>
            <a:r>
              <a:rPr lang="en-US" sz="3200" dirty="0" smtClean="0">
                <a:latin typeface="Arial Black" panose="020B0A04020102020204" pitchFamily="34" charset="0"/>
              </a:rPr>
              <a:t>Matt. 14:14- 5000 people.</a:t>
            </a:r>
          </a:p>
          <a:p>
            <a:pPr lvl="2"/>
            <a:r>
              <a:rPr lang="en-US" sz="3200" dirty="0" smtClean="0">
                <a:latin typeface="Arial Black" panose="020B0A04020102020204" pitchFamily="34" charset="0"/>
              </a:rPr>
              <a:t>Mark 1:41- Leper.</a:t>
            </a:r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70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Tests of 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176" y="1690688"/>
            <a:ext cx="11524130" cy="5161215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4400" dirty="0">
                <a:solidFill>
                  <a:prstClr val="black"/>
                </a:solidFill>
                <a:latin typeface="Arial Black" panose="020B0A04020102020204" pitchFamily="34" charset="0"/>
              </a:rPr>
              <a:t>THE TEST OF </a:t>
            </a:r>
            <a:r>
              <a:rPr lang="en-US" sz="44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ACTION/OBEDIENCE</a:t>
            </a:r>
          </a:p>
          <a:p>
            <a:pPr lvl="1"/>
            <a:r>
              <a:rPr lang="en-US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James 2:18-26</a:t>
            </a:r>
            <a:endParaRPr lang="en-US" sz="3200" dirty="0" smtClean="0"/>
          </a:p>
          <a:p>
            <a:pPr lvl="1"/>
            <a:r>
              <a:rPr lang="en-US" sz="32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Faith is made complete through action/works.</a:t>
            </a:r>
          </a:p>
          <a:p>
            <a:pPr lvl="1"/>
            <a:r>
              <a:rPr lang="en-US" sz="32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We hear many people say that “faith alone” saves you.  </a:t>
            </a:r>
          </a:p>
          <a:p>
            <a:pPr lvl="1"/>
            <a:r>
              <a:rPr lang="en-US" sz="32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James 2:24 is the only text in the Bible that puts these two words side by side. What does it say? “…a person is justified by works and </a:t>
            </a:r>
            <a:r>
              <a:rPr lang="en-US" sz="3200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NOT</a:t>
            </a:r>
            <a:r>
              <a:rPr lang="en-US" sz="32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by ‘faith alone.’”</a:t>
            </a:r>
          </a:p>
          <a:p>
            <a:pPr lvl="1"/>
            <a:r>
              <a:rPr lang="en-US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A comparison is made to physical death and spiritual death. </a:t>
            </a:r>
          </a:p>
        </p:txBody>
      </p:sp>
    </p:spTree>
    <p:extLst>
      <p:ext uri="{BB962C8B-B14F-4D97-AF65-F5344CB8AC3E}">
        <p14:creationId xmlns:p14="http://schemas.microsoft.com/office/powerpoint/2010/main" val="267882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3414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Tests of Faith</a:t>
            </a:r>
            <a:endParaRPr lang="en-US" sz="88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James 1-5</a:t>
            </a:r>
            <a:endParaRPr lang="en-US" sz="60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2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12836</TotalTime>
  <Words>649</Words>
  <Application>Microsoft Office PowerPoint</Application>
  <PresentationFormat>Widescreen</PresentationFormat>
  <Paragraphs>92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Office Theme</vt:lpstr>
      <vt:lpstr>Tests of Faith</vt:lpstr>
      <vt:lpstr>Tests of Faith</vt:lpstr>
      <vt:lpstr>Tests of Faith</vt:lpstr>
      <vt:lpstr>Tests of Faith</vt:lpstr>
      <vt:lpstr>Tests of Faith</vt:lpstr>
      <vt:lpstr>Tests of Faith</vt:lpstr>
      <vt:lpstr>Tests of Faith</vt:lpstr>
      <vt:lpstr>Tests of Faith</vt:lpstr>
      <vt:lpstr>Tests of Faith</vt:lpstr>
      <vt:lpstr>Tests of Faith</vt:lpstr>
      <vt:lpstr>Tests of Faith</vt:lpstr>
      <vt:lpstr>Tests of Faith</vt:lpstr>
      <vt:lpstr>Tests of Faith</vt:lpstr>
      <vt:lpstr>Tests of Faith</vt:lpstr>
      <vt:lpstr>Tests of Faith</vt:lpstr>
      <vt:lpstr>Tests of Faith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Pressnell</dc:creator>
  <cp:lastModifiedBy>Chris Pressnell</cp:lastModifiedBy>
  <cp:revision>30</cp:revision>
  <cp:lastPrinted>2018-04-20T16:33:23Z</cp:lastPrinted>
  <dcterms:created xsi:type="dcterms:W3CDTF">2018-04-06T18:56:07Z</dcterms:created>
  <dcterms:modified xsi:type="dcterms:W3CDTF">2018-04-20T16:44:16Z</dcterms:modified>
</cp:coreProperties>
</file>