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9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9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4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9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2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8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91AC2-C63B-4725-995D-7D1190617609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F8CD-3F8D-431E-9C99-25B9BBEB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3"/>
          <a:stretch/>
        </p:blipFill>
        <p:spPr>
          <a:xfrm>
            <a:off x="0" y="-1"/>
            <a:ext cx="12192000" cy="6852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Copperplate Gothic Bold" panose="020E0705020206020404" pitchFamily="34" charset="0"/>
              </a:rPr>
              <a:t>Composure</a:t>
            </a:r>
            <a:endParaRPr lang="en-US" sz="72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pperplate Gothic Bold" panose="020E0705020206020404" pitchFamily="34" charset="0"/>
              </a:rPr>
              <a:t>Luke 22:39-23:42</a:t>
            </a:r>
            <a:endParaRPr lang="en-US" sz="40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0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prstClr val="black"/>
                </a:solidFill>
                <a:latin typeface="Copperplate Gothic Bold" panose="020E0705020206020404" pitchFamily="34" charset="0"/>
              </a:rPr>
              <a:t>Composure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554480"/>
            <a:ext cx="11848011" cy="5133703"/>
          </a:xfrm>
        </p:spPr>
        <p:txBody>
          <a:bodyPr>
            <a:normAutofit fontScale="92500"/>
          </a:bodyPr>
          <a:lstStyle/>
          <a:p>
            <a:r>
              <a:rPr lang="en-US" sz="4400" b="1" dirty="0" smtClean="0">
                <a:latin typeface="Bell MT" panose="02020503060305020303" pitchFamily="18" charset="0"/>
              </a:rPr>
              <a:t>Jesus in the Garden of Gethsemane.</a:t>
            </a:r>
          </a:p>
          <a:p>
            <a:pPr lvl="1"/>
            <a:r>
              <a:rPr lang="en-US" sz="4000" b="1" dirty="0" smtClean="0">
                <a:solidFill>
                  <a:srgbClr val="7030A0"/>
                </a:solidFill>
                <a:latin typeface="Bell MT" panose="02020503060305020303" pitchFamily="18" charset="0"/>
              </a:rPr>
              <a:t>Luke describes him as being in “agony.”  Sweat like great drops of blood falling down his face to the ground.</a:t>
            </a:r>
          </a:p>
          <a:p>
            <a:pPr lvl="1"/>
            <a:r>
              <a:rPr lang="en-US" sz="4000" b="1" dirty="0" smtClean="0">
                <a:solidFill>
                  <a:srgbClr val="C00000"/>
                </a:solidFill>
                <a:latin typeface="Bell MT" panose="02020503060305020303" pitchFamily="18" charset="0"/>
              </a:rPr>
              <a:t>Matthew says that he was sorrowful and troubled even unto death and that he fell on his face.</a:t>
            </a:r>
          </a:p>
          <a:p>
            <a:pPr lvl="1"/>
            <a:r>
              <a:rPr lang="en-US" sz="4000" b="1" dirty="0" smtClean="0">
                <a:solidFill>
                  <a:srgbClr val="0070C0"/>
                </a:solidFill>
                <a:latin typeface="Bell MT" panose="02020503060305020303" pitchFamily="18" charset="0"/>
              </a:rPr>
              <a:t>Mark says that he was greatly distressed and fell on the ground.</a:t>
            </a:r>
          </a:p>
          <a:p>
            <a:pPr lvl="1"/>
            <a:r>
              <a:rPr lang="en-US" sz="4000" b="1" dirty="0" smtClean="0">
                <a:solidFill>
                  <a:srgbClr val="FFFF00"/>
                </a:solidFill>
                <a:latin typeface="Bell MT" panose="02020503060305020303" pitchFamily="18" charset="0"/>
              </a:rPr>
              <a:t>The picture we have is a man distraught and hurting.</a:t>
            </a:r>
            <a:endParaRPr lang="en-US" sz="4000" b="1" dirty="0">
              <a:solidFill>
                <a:srgbClr val="FFFF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8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prstClr val="black"/>
                </a:solidFill>
                <a:latin typeface="Copperplate Gothic Bold" panose="020E0705020206020404" pitchFamily="34" charset="0"/>
              </a:rPr>
              <a:t>Composure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1604827"/>
            <a:ext cx="10515600" cy="4939664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Bell MT" panose="02020503060305020303" pitchFamily="18" charset="0"/>
              </a:rPr>
              <a:t>He went into the garden distraught, hurting, and afraid but, he came out in control and resolute.</a:t>
            </a:r>
          </a:p>
          <a:p>
            <a:r>
              <a:rPr lang="en-US" sz="4000" dirty="0" smtClean="0">
                <a:latin typeface="Bell MT" panose="02020503060305020303" pitchFamily="18" charset="0"/>
              </a:rPr>
              <a:t>From this point forward Jesus was completely in control, even in situations where most, if not all of us, would have lost our composure.</a:t>
            </a:r>
          </a:p>
          <a:p>
            <a:r>
              <a:rPr lang="en-US" sz="4000" dirty="0" smtClean="0">
                <a:latin typeface="Bell MT" panose="02020503060305020303" pitchFamily="18" charset="0"/>
              </a:rPr>
              <a:t>So, what’s the point?  We will get </a:t>
            </a:r>
            <a:r>
              <a:rPr lang="en-US" sz="4000" dirty="0">
                <a:latin typeface="Bell MT" panose="02020503060305020303" pitchFamily="18" charset="0"/>
              </a:rPr>
              <a:t> </a:t>
            </a:r>
            <a:r>
              <a:rPr lang="en-US" sz="4000" dirty="0" smtClean="0">
                <a:latin typeface="Bell MT" panose="02020503060305020303" pitchFamily="18" charset="0"/>
              </a:rPr>
              <a:t>                      to that. First, let’s look at all the                        times Jesus held his composure. </a:t>
            </a:r>
          </a:p>
        </p:txBody>
      </p:sp>
    </p:spTree>
    <p:extLst>
      <p:ext uri="{BB962C8B-B14F-4D97-AF65-F5344CB8AC3E}">
        <p14:creationId xmlns:p14="http://schemas.microsoft.com/office/powerpoint/2010/main" val="41464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Copperplate Gothic Bold" panose="020E0705020206020404" pitchFamily="34" charset="0"/>
              </a:rPr>
              <a:t>C</a:t>
            </a:r>
            <a:r>
              <a:rPr lang="en-US" sz="7200" dirty="0" smtClean="0">
                <a:solidFill>
                  <a:prstClr val="black"/>
                </a:solidFill>
                <a:latin typeface="Copperplate Gothic Bold" panose="020E0705020206020404" pitchFamily="34" charset="0"/>
              </a:rPr>
              <a:t>omposure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7244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latin typeface="Bell MT" panose="02020503060305020303" pitchFamily="18" charset="0"/>
              </a:rPr>
              <a:t>In dealing with the mob- Luke 22:47-53</a:t>
            </a:r>
          </a:p>
          <a:p>
            <a:r>
              <a:rPr lang="en-US" sz="4000" b="1" dirty="0" smtClean="0">
                <a:latin typeface="Bell MT" panose="02020503060305020303" pitchFamily="18" charset="0"/>
              </a:rPr>
              <a:t>In dealing with Peter’s denial- Luke 22:54-62</a:t>
            </a:r>
          </a:p>
          <a:p>
            <a:r>
              <a:rPr lang="en-US" sz="4000" b="1" dirty="0" smtClean="0">
                <a:latin typeface="Bell MT" panose="02020503060305020303" pitchFamily="18" charset="0"/>
              </a:rPr>
              <a:t>In dealing with the soldier’s who blindfolded and struck him- Luke 22:63-65</a:t>
            </a:r>
          </a:p>
          <a:p>
            <a:r>
              <a:rPr lang="en-US" sz="4000" b="1" dirty="0" smtClean="0">
                <a:latin typeface="Bell MT" panose="02020503060305020303" pitchFamily="18" charset="0"/>
              </a:rPr>
              <a:t>In dealing with the Council-                                  Luke 22:66-70</a:t>
            </a:r>
          </a:p>
          <a:p>
            <a:r>
              <a:rPr lang="en-US" sz="4000" b="1" dirty="0" smtClean="0">
                <a:latin typeface="Bell MT" panose="02020503060305020303" pitchFamily="18" charset="0"/>
              </a:rPr>
              <a:t>In dealing with Herod- Luke                                23:6-12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prstClr val="black"/>
                </a:solidFill>
                <a:latin typeface="Copperplate Gothic Bold" panose="020E0705020206020404" pitchFamily="34" charset="0"/>
              </a:rPr>
              <a:t>Composure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3552"/>
          </a:xfrm>
        </p:spPr>
        <p:txBody>
          <a:bodyPr/>
          <a:lstStyle/>
          <a:p>
            <a:r>
              <a:rPr lang="en-US" sz="4000" b="1" dirty="0" smtClean="0">
                <a:latin typeface="Bell MT" panose="02020503060305020303" pitchFamily="18" charset="0"/>
              </a:rPr>
              <a:t>In dealing with Pilate- Luke 23:13-24</a:t>
            </a:r>
          </a:p>
          <a:p>
            <a:r>
              <a:rPr lang="en-US" sz="4000" b="1" dirty="0" smtClean="0">
                <a:latin typeface="Bell MT" panose="02020503060305020303" pitchFamily="18" charset="0"/>
              </a:rPr>
              <a:t>In dealing with the soldiers at the cross- Luke 23:32-38</a:t>
            </a:r>
          </a:p>
          <a:p>
            <a:r>
              <a:rPr lang="en-US" sz="4000" b="1" dirty="0" smtClean="0">
                <a:latin typeface="Bell MT" panose="02020503060305020303" pitchFamily="18" charset="0"/>
              </a:rPr>
              <a:t>In dealing with the criminals- Luke 23:39-43</a:t>
            </a:r>
          </a:p>
          <a:p>
            <a:r>
              <a:rPr lang="en-US" sz="4000" b="1" dirty="0" smtClean="0">
                <a:latin typeface="Bell MT" panose="02020503060305020303" pitchFamily="18" charset="0"/>
              </a:rPr>
              <a:t>In dealing with me!!!</a:t>
            </a:r>
          </a:p>
          <a:p>
            <a:pPr lvl="1"/>
            <a:r>
              <a:rPr lang="en-US" sz="3200" b="1" dirty="0" smtClean="0">
                <a:latin typeface="Bell MT" panose="02020503060305020303" pitchFamily="18" charset="0"/>
              </a:rPr>
              <a:t>It was my sin that held him there.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827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prstClr val="black"/>
                </a:solidFill>
                <a:latin typeface="Copperplate Gothic Bold" panose="020E0705020206020404" pitchFamily="34" charset="0"/>
              </a:rPr>
              <a:t>Composure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Bell MT" panose="02020503060305020303" pitchFamily="18" charset="0"/>
              </a:rPr>
              <a:t>Jesus went into the Garden. He was strengthened by his Father. </a:t>
            </a:r>
          </a:p>
          <a:p>
            <a:r>
              <a:rPr lang="en-US" sz="4000" dirty="0" smtClean="0">
                <a:latin typeface="Bell MT" panose="02020503060305020303" pitchFamily="18" charset="0"/>
              </a:rPr>
              <a:t>If we will spend time with the Father, then we will be able to handle anything that the world places before us.  </a:t>
            </a:r>
          </a:p>
          <a:p>
            <a:r>
              <a:rPr lang="en-US" sz="4000" dirty="0" smtClean="0">
                <a:latin typeface="Bell MT" panose="02020503060305020303" pitchFamily="18" charset="0"/>
              </a:rPr>
              <a:t>We can be composed and                                         resolute like Jesus. </a:t>
            </a:r>
          </a:p>
          <a:p>
            <a:endParaRPr lang="en-US" sz="40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1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277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Bell MT</vt:lpstr>
      <vt:lpstr>Calibri</vt:lpstr>
      <vt:lpstr>Calibri Light</vt:lpstr>
      <vt:lpstr>Copperplate Gothic Bold</vt:lpstr>
      <vt:lpstr>Office Theme</vt:lpstr>
      <vt:lpstr>Composure</vt:lpstr>
      <vt:lpstr>Composure</vt:lpstr>
      <vt:lpstr>Composure</vt:lpstr>
      <vt:lpstr>Composure</vt:lpstr>
      <vt:lpstr>Composure</vt:lpstr>
      <vt:lpstr>Composure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Pressnell</dc:creator>
  <cp:lastModifiedBy>Chris Pressnell</cp:lastModifiedBy>
  <cp:revision>8</cp:revision>
  <cp:lastPrinted>2018-03-29T19:11:35Z</cp:lastPrinted>
  <dcterms:created xsi:type="dcterms:W3CDTF">2018-03-29T18:10:59Z</dcterms:created>
  <dcterms:modified xsi:type="dcterms:W3CDTF">2018-03-29T19:22:59Z</dcterms:modified>
</cp:coreProperties>
</file>