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4F93-C02A-4C0C-B2EA-F6F7B21C6AB3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33750-B16B-4542-847B-06724AD8E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75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4F93-C02A-4C0C-B2EA-F6F7B21C6AB3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33750-B16B-4542-847B-06724AD8E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93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4F93-C02A-4C0C-B2EA-F6F7B21C6AB3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33750-B16B-4542-847B-06724AD8E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447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4F93-C02A-4C0C-B2EA-F6F7B21C6AB3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33750-B16B-4542-847B-06724AD8E4C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00135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4F93-C02A-4C0C-B2EA-F6F7B21C6AB3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33750-B16B-4542-847B-06724AD8E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858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4F93-C02A-4C0C-B2EA-F6F7B21C6AB3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33750-B16B-4542-847B-06724AD8E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438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4F93-C02A-4C0C-B2EA-F6F7B21C6AB3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33750-B16B-4542-847B-06724AD8E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480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4F93-C02A-4C0C-B2EA-F6F7B21C6AB3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33750-B16B-4542-847B-06724AD8E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657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4F93-C02A-4C0C-B2EA-F6F7B21C6AB3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33750-B16B-4542-847B-06724AD8E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001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4F93-C02A-4C0C-B2EA-F6F7B21C6AB3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33750-B16B-4542-847B-06724AD8E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430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4F93-C02A-4C0C-B2EA-F6F7B21C6AB3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33750-B16B-4542-847B-06724AD8E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28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4F93-C02A-4C0C-B2EA-F6F7B21C6AB3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33750-B16B-4542-847B-06724AD8E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363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4F93-C02A-4C0C-B2EA-F6F7B21C6AB3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33750-B16B-4542-847B-06724AD8E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423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4F93-C02A-4C0C-B2EA-F6F7B21C6AB3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33750-B16B-4542-847B-06724AD8E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673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4F93-C02A-4C0C-B2EA-F6F7B21C6AB3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33750-B16B-4542-847B-06724AD8E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383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4F93-C02A-4C0C-B2EA-F6F7B21C6AB3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33750-B16B-4542-847B-06724AD8E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228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4F93-C02A-4C0C-B2EA-F6F7B21C6AB3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33750-B16B-4542-847B-06724AD8E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066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58CF4F93-C02A-4C0C-B2EA-F6F7B21C6AB3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CE533750-B16B-4542-847B-06724AD8E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027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2" y="1769540"/>
            <a:ext cx="9738585" cy="1828801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Recognize, Renew, and Redeem in 2018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Mark 16:7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923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>
            <a:noAutofit/>
          </a:bodyPr>
          <a:lstStyle/>
          <a:p>
            <a:pPr algn="l"/>
            <a:r>
              <a:rPr lang="en-US" sz="4300" b="1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Recognize, Renew, and Redeem in 2018</a:t>
            </a:r>
            <a:endParaRPr lang="en-US" sz="4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“But go, tell his disciples and </a:t>
            </a:r>
            <a:r>
              <a:rPr lang="en-US" sz="3600" b="1" u="sng" dirty="0" smtClean="0">
                <a:solidFill>
                  <a:srgbClr val="FF0000"/>
                </a:solidFill>
              </a:rPr>
              <a:t>PETER</a:t>
            </a:r>
            <a:r>
              <a:rPr lang="en-US" sz="3600" dirty="0" smtClean="0"/>
              <a:t> that he is going before you to Galilee.”</a:t>
            </a:r>
          </a:p>
          <a:p>
            <a:r>
              <a:rPr lang="en-US" sz="3600" dirty="0" smtClean="0"/>
              <a:t>Recognition- Peter had sinned against God.</a:t>
            </a:r>
          </a:p>
          <a:p>
            <a:r>
              <a:rPr lang="en-US" sz="3600" dirty="0" smtClean="0"/>
              <a:t>Renewal- Jesus mentions Peter by name so that he could re-connect with him.</a:t>
            </a:r>
          </a:p>
          <a:p>
            <a:r>
              <a:rPr lang="en-US" sz="3600" dirty="0" smtClean="0"/>
              <a:t>Redemption- Peter was restored by Jesus.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71663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309349"/>
            <a:ext cx="10353762" cy="970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b="1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Recognize, Renew, and Redeem in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279799"/>
            <a:ext cx="10782336" cy="5271126"/>
          </a:xfrm>
        </p:spPr>
        <p:txBody>
          <a:bodyPr>
            <a:normAutofit fontScale="92500"/>
          </a:bodyPr>
          <a:lstStyle/>
          <a:p>
            <a:pPr>
              <a:spcAft>
                <a:spcPts val="0"/>
              </a:spcAft>
            </a:pPr>
            <a:r>
              <a:rPr lang="en-US" sz="3200" i="1" dirty="0" smtClean="0"/>
              <a:t>Let’s………..</a:t>
            </a:r>
          </a:p>
          <a:p>
            <a:pPr marL="36900" indent="0" algn="ctr">
              <a:spcAft>
                <a:spcPts val="0"/>
              </a:spcAft>
              <a:buNone/>
            </a:pPr>
            <a:r>
              <a:rPr lang="en-US" sz="4800" b="1" dirty="0" smtClean="0"/>
              <a:t>RECOGNIZE THOSE MISSING</a:t>
            </a:r>
          </a:p>
          <a:p>
            <a:pPr>
              <a:spcAft>
                <a:spcPts val="0"/>
              </a:spcAft>
            </a:pPr>
            <a:r>
              <a:rPr lang="en-US" sz="3200" dirty="0" smtClean="0"/>
              <a:t>Gal. 6:1</a:t>
            </a:r>
          </a:p>
          <a:p>
            <a:pPr>
              <a:spcAft>
                <a:spcPts val="0"/>
              </a:spcAft>
            </a:pPr>
            <a:r>
              <a:rPr lang="en-US" sz="3200" dirty="0" smtClean="0"/>
              <a:t>Take a </a:t>
            </a:r>
            <a:r>
              <a:rPr lang="en-US" sz="3200" b="1" u="sng" dirty="0" smtClean="0">
                <a:solidFill>
                  <a:srgbClr val="FF0000"/>
                </a:solidFill>
              </a:rPr>
              <a:t>look around </a:t>
            </a:r>
            <a:r>
              <a:rPr lang="en-US" sz="3200" dirty="0" smtClean="0"/>
              <a:t>us and </a:t>
            </a:r>
            <a:r>
              <a:rPr lang="en-US" sz="3200" b="1" u="sng" dirty="0" smtClean="0">
                <a:solidFill>
                  <a:srgbClr val="FF0000"/>
                </a:solidFill>
              </a:rPr>
              <a:t>identify who is not here</a:t>
            </a:r>
            <a:r>
              <a:rPr lang="en-US" sz="3200" dirty="0" smtClean="0"/>
              <a:t>. </a:t>
            </a:r>
            <a:endParaRPr lang="en-US" sz="3200" dirty="0"/>
          </a:p>
          <a:p>
            <a:pPr>
              <a:spcAft>
                <a:spcPts val="0"/>
              </a:spcAft>
            </a:pPr>
            <a:r>
              <a:rPr lang="en-US" sz="3200" dirty="0" smtClean="0"/>
              <a:t>Take a look at </a:t>
            </a:r>
            <a:r>
              <a:rPr lang="en-US" sz="3200" b="1" u="sng" dirty="0" smtClean="0">
                <a:solidFill>
                  <a:srgbClr val="FF0000"/>
                </a:solidFill>
              </a:rPr>
              <a:t>old directories </a:t>
            </a:r>
            <a:r>
              <a:rPr lang="en-US" sz="3200" dirty="0" smtClean="0"/>
              <a:t>and see who has </a:t>
            </a:r>
            <a:r>
              <a:rPr lang="en-US" sz="3200" b="1" u="sng" dirty="0" smtClean="0">
                <a:solidFill>
                  <a:srgbClr val="FF0000"/>
                </a:solidFill>
              </a:rPr>
              <a:t>gone astray.</a:t>
            </a:r>
          </a:p>
          <a:p>
            <a:pPr>
              <a:spcAft>
                <a:spcPts val="0"/>
              </a:spcAft>
            </a:pPr>
            <a:r>
              <a:rPr lang="en-US" sz="3200" dirty="0" smtClean="0"/>
              <a:t>Make a </a:t>
            </a:r>
            <a:r>
              <a:rPr lang="en-US" sz="3200" b="1" u="sng" dirty="0" smtClean="0">
                <a:solidFill>
                  <a:srgbClr val="FF0000"/>
                </a:solidFill>
              </a:rPr>
              <a:t>list of names.</a:t>
            </a:r>
          </a:p>
          <a:p>
            <a:pPr>
              <a:spcAft>
                <a:spcPts val="0"/>
              </a:spcAft>
            </a:pPr>
            <a:r>
              <a:rPr lang="en-US" sz="3200" dirty="0" smtClean="0"/>
              <a:t>Recognize that there must be </a:t>
            </a:r>
            <a:r>
              <a:rPr lang="en-US" sz="3200" b="1" u="sng" dirty="0" smtClean="0">
                <a:solidFill>
                  <a:srgbClr val="FF0000"/>
                </a:solidFill>
              </a:rPr>
              <a:t>a problem</a:t>
            </a:r>
            <a:r>
              <a:rPr lang="en-US" sz="3200" b="1" dirty="0" smtClean="0"/>
              <a:t>, </a:t>
            </a:r>
            <a:r>
              <a:rPr lang="en-US" sz="3200" dirty="0" smtClean="0"/>
              <a:t>don’t </a:t>
            </a:r>
            <a:r>
              <a:rPr lang="en-US" sz="3200" b="1" u="sng" dirty="0" smtClean="0">
                <a:solidFill>
                  <a:srgbClr val="FF0000"/>
                </a:solidFill>
              </a:rPr>
              <a:t>stick our heads in the sand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and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b="1" u="sng" dirty="0" smtClean="0">
                <a:solidFill>
                  <a:srgbClr val="FF0000"/>
                </a:solidFill>
              </a:rPr>
              <a:t>ignore it</a:t>
            </a:r>
            <a:r>
              <a:rPr lang="en-US" sz="3200" dirty="0" smtClean="0">
                <a:solidFill>
                  <a:srgbClr val="FF0000"/>
                </a:solidFill>
              </a:rPr>
              <a:t>.</a:t>
            </a:r>
          </a:p>
          <a:p>
            <a:pPr>
              <a:spcAft>
                <a:spcPts val="0"/>
              </a:spcAft>
            </a:pPr>
            <a:r>
              <a:rPr lang="en-US" sz="3200" dirty="0" smtClean="0"/>
              <a:t>Start praying about these </a:t>
            </a:r>
            <a:r>
              <a:rPr lang="en-US" sz="3200" b="1" u="sng" dirty="0" smtClean="0">
                <a:solidFill>
                  <a:srgbClr val="FF0000"/>
                </a:solidFill>
              </a:rPr>
              <a:t>people.</a:t>
            </a:r>
            <a:r>
              <a:rPr lang="en-US" sz="3200" dirty="0" smtClean="0">
                <a:solidFill>
                  <a:srgbClr val="FF0000"/>
                </a:solidFill>
              </a:rPr>
              <a:t>  </a:t>
            </a:r>
            <a:r>
              <a:rPr lang="en-US" sz="3200" b="1" u="sng" dirty="0" smtClean="0">
                <a:solidFill>
                  <a:srgbClr val="FF0000"/>
                </a:solidFill>
              </a:rPr>
              <a:t>Opportunity.</a:t>
            </a:r>
            <a:r>
              <a:rPr lang="en-US" sz="3200" dirty="0" smtClean="0">
                <a:solidFill>
                  <a:srgbClr val="FF0000"/>
                </a:solidFill>
              </a:rPr>
              <a:t>  </a:t>
            </a:r>
            <a:r>
              <a:rPr lang="en-US" sz="3200" b="1" u="sng" dirty="0" smtClean="0">
                <a:solidFill>
                  <a:srgbClr val="FF0000"/>
                </a:solidFill>
              </a:rPr>
              <a:t>Approach</a:t>
            </a:r>
            <a:r>
              <a:rPr lang="en-US" sz="3200" dirty="0" smtClean="0">
                <a:solidFill>
                  <a:srgbClr val="FF0000"/>
                </a:solidFill>
              </a:rPr>
              <a:t>.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428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322997"/>
            <a:ext cx="10353762" cy="970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b="1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Recognize, Renew, and Redeem in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432198"/>
            <a:ext cx="10353762" cy="4777533"/>
          </a:xfrm>
        </p:spPr>
        <p:txBody>
          <a:bodyPr>
            <a:normAutofit lnSpcReduction="10000"/>
          </a:bodyPr>
          <a:lstStyle/>
          <a:p>
            <a:pPr lvl="0">
              <a:spcAft>
                <a:spcPts val="0"/>
              </a:spcAft>
              <a:buClr>
                <a:srgbClr val="DADADA"/>
              </a:buClr>
            </a:pPr>
            <a:r>
              <a:rPr lang="en-US" sz="3000" i="1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Let’s………..</a:t>
            </a:r>
          </a:p>
          <a:p>
            <a:pPr marL="36900" indent="0" algn="ctr">
              <a:buNone/>
            </a:pPr>
            <a:r>
              <a:rPr lang="en-US" sz="4400" b="1" dirty="0" smtClean="0"/>
              <a:t>RENEW OUR ACQUAINTANCES</a:t>
            </a:r>
          </a:p>
          <a:p>
            <a:r>
              <a:rPr lang="en-US" sz="3200" dirty="0" smtClean="0"/>
              <a:t>Re-engage these people</a:t>
            </a:r>
          </a:p>
          <a:p>
            <a:r>
              <a:rPr lang="en-US" sz="3200" dirty="0" smtClean="0"/>
              <a:t>Re-connect with them.</a:t>
            </a:r>
          </a:p>
          <a:p>
            <a:r>
              <a:rPr lang="en-US" sz="3200" dirty="0" smtClean="0"/>
              <a:t>Paul got </a:t>
            </a:r>
            <a:r>
              <a:rPr lang="en-US" sz="3200" b="1" u="sng" dirty="0" smtClean="0">
                <a:solidFill>
                  <a:srgbClr val="FF0000"/>
                </a:solidFill>
              </a:rPr>
              <a:t>re-acquainted</a:t>
            </a:r>
            <a:r>
              <a:rPr lang="en-US" sz="3200" dirty="0" smtClean="0"/>
              <a:t> with congregations who had problems either by </a:t>
            </a:r>
            <a:r>
              <a:rPr lang="en-US" sz="3200" b="1" u="sng" dirty="0" smtClean="0">
                <a:solidFill>
                  <a:srgbClr val="FF0000"/>
                </a:solidFill>
              </a:rPr>
              <a:t>letter</a:t>
            </a:r>
            <a:r>
              <a:rPr lang="en-US" sz="3200" dirty="0" smtClean="0"/>
              <a:t> or </a:t>
            </a:r>
            <a:r>
              <a:rPr lang="en-US" sz="3200" b="1" u="sng" dirty="0" smtClean="0">
                <a:solidFill>
                  <a:srgbClr val="FF0000"/>
                </a:solidFill>
              </a:rPr>
              <a:t>personal visit. </a:t>
            </a:r>
          </a:p>
          <a:p>
            <a:pPr lvl="1"/>
            <a:r>
              <a:rPr lang="en-US" sz="3000" dirty="0" smtClean="0"/>
              <a:t>Galatians 1:6; 3:1; 4:19-20; 6:1</a:t>
            </a:r>
          </a:p>
          <a:p>
            <a:pPr lvl="1"/>
            <a:r>
              <a:rPr lang="en-US" sz="3000" dirty="0" smtClean="0"/>
              <a:t>I Cor. 1:10-11; 4:14-21 (</a:t>
            </a:r>
            <a:r>
              <a:rPr lang="en-US" sz="3000" b="1" u="sng" dirty="0" err="1" smtClean="0">
                <a:solidFill>
                  <a:srgbClr val="FF0000"/>
                </a:solidFill>
              </a:rPr>
              <a:t>Sainty</a:t>
            </a:r>
            <a:r>
              <a:rPr lang="en-US" sz="3000" b="1" u="sng" dirty="0" smtClean="0">
                <a:solidFill>
                  <a:srgbClr val="FF0000"/>
                </a:solidFill>
              </a:rPr>
              <a:t> Paul </a:t>
            </a:r>
            <a:r>
              <a:rPr lang="en-US" sz="3000" dirty="0" smtClean="0"/>
              <a:t>was coming </a:t>
            </a:r>
            <a:r>
              <a:rPr lang="en-US" sz="3000" b="1" u="sng" dirty="0" smtClean="0">
                <a:solidFill>
                  <a:srgbClr val="FF0000"/>
                </a:solidFill>
              </a:rPr>
              <a:t>to town</a:t>
            </a:r>
            <a:r>
              <a:rPr lang="en-US" sz="3000" dirty="0" smtClean="0">
                <a:solidFill>
                  <a:srgbClr val="FF0000"/>
                </a:solidFill>
              </a:rPr>
              <a:t>!)</a:t>
            </a:r>
          </a:p>
          <a:p>
            <a:pPr lv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908923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0492" y="322998"/>
            <a:ext cx="10353762" cy="970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b="1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Recognize, Renew, and Redeem in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068" y="1445846"/>
            <a:ext cx="11832609" cy="4859420"/>
          </a:xfrm>
        </p:spPr>
        <p:txBody>
          <a:bodyPr>
            <a:normAutofit/>
          </a:bodyPr>
          <a:lstStyle/>
          <a:p>
            <a:pPr lvl="0">
              <a:spcAft>
                <a:spcPts val="0"/>
              </a:spcAft>
              <a:buClr>
                <a:srgbClr val="DADADA"/>
              </a:buClr>
            </a:pPr>
            <a:r>
              <a:rPr lang="en-US" sz="3000" i="1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Let’s………..</a:t>
            </a:r>
          </a:p>
          <a:p>
            <a:pPr marL="36900" indent="0" algn="ctr">
              <a:buNone/>
            </a:pPr>
            <a:r>
              <a:rPr lang="en-US" sz="4400" b="1" dirty="0" smtClean="0"/>
              <a:t>REDEEM SOULS</a:t>
            </a:r>
          </a:p>
          <a:p>
            <a:r>
              <a:rPr lang="en-US" sz="3200" dirty="0" smtClean="0"/>
              <a:t>For the </a:t>
            </a:r>
            <a:r>
              <a:rPr lang="en-US" sz="3200" b="1" u="sng" dirty="0" smtClean="0">
                <a:solidFill>
                  <a:srgbClr val="FF0000"/>
                </a:solidFill>
              </a:rPr>
              <a:t>lost</a:t>
            </a:r>
            <a:r>
              <a:rPr lang="en-US" sz="3200" dirty="0" smtClean="0"/>
              <a:t> and </a:t>
            </a:r>
            <a:r>
              <a:rPr lang="en-US" sz="3200" b="1" u="sng" dirty="0" smtClean="0">
                <a:solidFill>
                  <a:srgbClr val="FF0000"/>
                </a:solidFill>
              </a:rPr>
              <a:t>wayward</a:t>
            </a:r>
            <a:r>
              <a:rPr lang="en-US" sz="3200" dirty="0" smtClean="0"/>
              <a:t>.- Rom. 15:1; I Thess. 5:14; Jude 22-23.</a:t>
            </a:r>
          </a:p>
          <a:p>
            <a:r>
              <a:rPr lang="en-US" sz="3200" dirty="0" smtClean="0"/>
              <a:t>For </a:t>
            </a:r>
            <a:r>
              <a:rPr lang="en-US" sz="3200" b="1" u="sng" dirty="0" smtClean="0">
                <a:solidFill>
                  <a:srgbClr val="FF0000"/>
                </a:solidFill>
              </a:rPr>
              <a:t>ourselves.</a:t>
            </a:r>
          </a:p>
          <a:p>
            <a:pPr lvl="1"/>
            <a:r>
              <a:rPr lang="en-US" sz="3000" dirty="0" smtClean="0"/>
              <a:t>We need to ask God’s </a:t>
            </a:r>
            <a:r>
              <a:rPr lang="en-US" sz="3000" b="1" u="sng" dirty="0" smtClean="0">
                <a:solidFill>
                  <a:srgbClr val="FF0000"/>
                </a:solidFill>
              </a:rPr>
              <a:t>forgiveness for the lack of interest in lost souls.</a:t>
            </a:r>
          </a:p>
          <a:p>
            <a:pPr lvl="1"/>
            <a:r>
              <a:rPr lang="en-US" sz="3000" dirty="0" smtClean="0"/>
              <a:t>We need to </a:t>
            </a:r>
            <a:r>
              <a:rPr lang="en-US" sz="3000" b="1" u="sng" dirty="0" smtClean="0">
                <a:solidFill>
                  <a:srgbClr val="FF0000"/>
                </a:solidFill>
              </a:rPr>
              <a:t>beg the forgiveness of those we claim to love but continue to watch slide deeper into sin without saying a word. </a:t>
            </a:r>
            <a:endParaRPr lang="en-US" sz="30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40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Slate</Template>
  <TotalTime>33</TotalTime>
  <Words>270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Calisto MT</vt:lpstr>
      <vt:lpstr>Trebuchet MS</vt:lpstr>
      <vt:lpstr>Wingdings 2</vt:lpstr>
      <vt:lpstr>Slate</vt:lpstr>
      <vt:lpstr>Recognize, Renew, and Redeem in 2018</vt:lpstr>
      <vt:lpstr>Recognize, Renew, and Redeem in 2018</vt:lpstr>
      <vt:lpstr>Recognize, Renew, and Redeem in 2018</vt:lpstr>
      <vt:lpstr>Recognize, Renew, and Redeem in 2018</vt:lpstr>
      <vt:lpstr>Recognize, Renew, and Redeem in 2018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Recognize, Renew, and Redeem in 2018</dc:title>
  <dc:creator>Chris Pressnell</dc:creator>
  <cp:lastModifiedBy>Chris Pressnell</cp:lastModifiedBy>
  <cp:revision>5</cp:revision>
  <dcterms:created xsi:type="dcterms:W3CDTF">2017-12-22T03:00:26Z</dcterms:created>
  <dcterms:modified xsi:type="dcterms:W3CDTF">2017-12-22T03:34:05Z</dcterms:modified>
</cp:coreProperties>
</file>