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85" r:id="rId4"/>
    <p:sldId id="286" r:id="rId5"/>
    <p:sldId id="264" r:id="rId6"/>
    <p:sldId id="287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</p:sldIdLst>
  <p:sldSz cx="1016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BAC"/>
    <a:srgbClr val="3F3A44"/>
    <a:srgbClr val="B70011"/>
    <a:srgbClr val="BB0012"/>
    <a:srgbClr val="E6D3AC"/>
    <a:srgbClr val="EEE0B3"/>
    <a:srgbClr val="3F3E87"/>
    <a:srgbClr val="22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 autoAdjust="0"/>
    <p:restoredTop sz="94677"/>
  </p:normalViewPr>
  <p:slideViewPr>
    <p:cSldViewPr snapToGrid="0" snapToObjects="1">
      <p:cViewPr varScale="1">
        <p:scale>
          <a:sx n="97" d="100"/>
          <a:sy n="97" d="100"/>
        </p:scale>
        <p:origin x="252" y="84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26588" y="3420589"/>
            <a:ext cx="1551217" cy="168226"/>
          </a:xfrm>
        </p:spPr>
        <p:txBody>
          <a:bodyPr anchor="ctr">
            <a:noAutofit/>
          </a:bodyPr>
          <a:lstStyle>
            <a:lvl1pPr>
              <a:defRPr sz="1111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26588" y="3420589"/>
            <a:ext cx="1551217" cy="168226"/>
          </a:xfrm>
        </p:spPr>
        <p:txBody>
          <a:bodyPr anchor="ctr">
            <a:noAutofit/>
          </a:bodyPr>
          <a:lstStyle>
            <a:lvl1pPr>
              <a:defRPr sz="1111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08986" y="2233664"/>
            <a:ext cx="4092969" cy="943932"/>
          </a:xfrm>
        </p:spPr>
        <p:txBody>
          <a:bodyPr>
            <a:normAutofit/>
          </a:bodyPr>
          <a:lstStyle>
            <a:lvl1pPr>
              <a:defRPr sz="3333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0349" y="1289732"/>
            <a:ext cx="9124249" cy="40093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0349" y="1289732"/>
            <a:ext cx="9124249" cy="40093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0349" y="1289732"/>
            <a:ext cx="9124249" cy="40093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43454" y="218519"/>
            <a:ext cx="2177311" cy="491768"/>
          </a:xfrm>
        </p:spPr>
        <p:txBody>
          <a:bodyPr>
            <a:normAutofit/>
          </a:bodyPr>
          <a:lstStyle>
            <a:lvl1pPr>
              <a:defRPr sz="1482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0347" y="4514056"/>
            <a:ext cx="9132704" cy="775708"/>
          </a:xfrm>
        </p:spPr>
        <p:txBody>
          <a:bodyPr>
            <a:normAutofit/>
          </a:bodyPr>
          <a:lstStyle>
            <a:lvl1pPr>
              <a:defRPr sz="1297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0349" y="429144"/>
            <a:ext cx="9132704" cy="373022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348" y="429141"/>
            <a:ext cx="9132704" cy="486062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23312" indent="0">
              <a:buNone/>
              <a:defRPr/>
            </a:lvl2pPr>
            <a:lvl3pPr marL="846624" indent="0">
              <a:buFont typeface="Arial"/>
              <a:buNone/>
              <a:defRPr/>
            </a:lvl3pPr>
            <a:lvl4pPr marL="1269937" indent="0">
              <a:buFont typeface="Arial"/>
              <a:buNone/>
              <a:defRPr/>
            </a:lvl4pPr>
            <a:lvl5pPr marL="1693249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6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846624" rtl="0" eaLnBrk="1" latinLnBrk="0" hangingPunct="1">
        <a:spcBef>
          <a:spcPct val="0"/>
        </a:spcBef>
        <a:buNone/>
        <a:defRPr sz="4074" kern="1200">
          <a:solidFill>
            <a:srgbClr val="3F3A44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846624" rtl="0" eaLnBrk="1" latinLnBrk="0" hangingPunct="1">
        <a:spcBef>
          <a:spcPct val="20000"/>
        </a:spcBef>
        <a:buFont typeface="Arial"/>
        <a:buNone/>
        <a:defRPr sz="2777" kern="1200">
          <a:solidFill>
            <a:srgbClr val="3F3A44"/>
          </a:solidFill>
          <a:latin typeface="+mn-lt"/>
          <a:ea typeface="+mn-ea"/>
          <a:cs typeface="Apple Chancery"/>
        </a:defRPr>
      </a:lvl1pPr>
      <a:lvl2pPr marL="846624" indent="-423312" algn="ctr" defTabSz="846624" rtl="0" eaLnBrk="1" latinLnBrk="0" hangingPunct="1">
        <a:spcBef>
          <a:spcPct val="20000"/>
        </a:spcBef>
        <a:buFont typeface="Arial"/>
        <a:buChar char="•"/>
        <a:defRPr sz="2777" kern="1200">
          <a:solidFill>
            <a:srgbClr val="3F3A44"/>
          </a:solidFill>
          <a:latin typeface="+mn-lt"/>
          <a:ea typeface="+mn-ea"/>
          <a:cs typeface="Apple Chancery"/>
        </a:defRPr>
      </a:lvl2pPr>
      <a:lvl3pPr marL="846624" indent="0" algn="ctr" defTabSz="846624" rtl="0" eaLnBrk="1" latinLnBrk="0" hangingPunct="1">
        <a:spcBef>
          <a:spcPct val="20000"/>
        </a:spcBef>
        <a:buFont typeface="Arial" pitchFamily="34" charset="0"/>
        <a:buNone/>
        <a:defRPr sz="2777" kern="1200">
          <a:solidFill>
            <a:srgbClr val="3F3A44"/>
          </a:solidFill>
          <a:latin typeface="+mn-lt"/>
          <a:ea typeface="+mn-ea"/>
          <a:cs typeface="Apple Chancery"/>
        </a:defRPr>
      </a:lvl3pPr>
      <a:lvl4pPr marL="1269937" indent="0" algn="ctr" defTabSz="846624" rtl="0" eaLnBrk="1" latinLnBrk="0" hangingPunct="1">
        <a:spcBef>
          <a:spcPct val="20000"/>
        </a:spcBef>
        <a:buFont typeface="Arial" pitchFamily="34" charset="0"/>
        <a:buNone/>
        <a:defRPr sz="2777" kern="1200">
          <a:solidFill>
            <a:srgbClr val="3F3A44"/>
          </a:solidFill>
          <a:latin typeface="+mn-lt"/>
          <a:ea typeface="+mn-ea"/>
          <a:cs typeface="Apple Chancery"/>
        </a:defRPr>
      </a:lvl4pPr>
      <a:lvl5pPr marL="1693249" indent="0" algn="ctr" defTabSz="846624" rtl="0" eaLnBrk="1" latinLnBrk="0" hangingPunct="1">
        <a:spcBef>
          <a:spcPct val="20000"/>
        </a:spcBef>
        <a:buFont typeface="Arial" pitchFamily="34" charset="0"/>
        <a:buNone/>
        <a:defRPr sz="2777" kern="1200">
          <a:solidFill>
            <a:srgbClr val="3F3A44"/>
          </a:solidFill>
          <a:latin typeface="+mn-lt"/>
          <a:ea typeface="+mn-ea"/>
          <a:cs typeface="Apple Chancery"/>
        </a:defRPr>
      </a:lvl5pPr>
      <a:lvl6pPr marL="2328217" indent="-211656" algn="l" defTabSz="846624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751529" indent="-211656" algn="l" defTabSz="846624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174841" indent="-211656" algn="l" defTabSz="846624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598154" indent="-211656" algn="l" defTabSz="846624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1pPr>
      <a:lvl2pPr marL="423312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846624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269937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693249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116561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539873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963185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386497" algn="l" defTabSz="846624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1355" y="2384060"/>
            <a:ext cx="3590582" cy="9439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Engravers MT" charset="0"/>
                <a:ea typeface="Engravers MT" charset="0"/>
                <a:cs typeface="Engravers MT" charset="0"/>
              </a:rPr>
              <a:t>THE CHURCH AT BEREA</a:t>
            </a:r>
            <a:endParaRPr lang="en-US" dirty="0">
              <a:latin typeface="Engravers MT" charset="0"/>
              <a:ea typeface="Engravers MT" charset="0"/>
              <a:cs typeface="Engraver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3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80985" indent="-380985" algn="l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Berea was different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Have you ever noticed the differences in attitudes among congregations??</a:t>
            </a:r>
          </a:p>
        </p:txBody>
      </p:sp>
    </p:spTree>
    <p:extLst>
      <p:ext uri="{BB962C8B-B14F-4D97-AF65-F5344CB8AC3E}">
        <p14:creationId xmlns:p14="http://schemas.microsoft.com/office/powerpoint/2010/main" val="9939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60262" y="833869"/>
            <a:ext cx="6849528" cy="4050518"/>
          </a:xfrm>
        </p:spPr>
        <p:txBody>
          <a:bodyPr>
            <a:normAutofit/>
          </a:bodyPr>
          <a:lstStyle/>
          <a:p>
            <a:pPr marL="380985" indent="-380985" algn="l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Acts 17:11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When the Jews from Thessalonica learn of this</a:t>
            </a:r>
            <a:r>
              <a:rPr lang="is-IS" sz="2667" dirty="0">
                <a:solidFill>
                  <a:schemeClr val="tx1"/>
                </a:solidFill>
              </a:rPr>
              <a:t>… 50 miles</a:t>
            </a:r>
          </a:p>
          <a:p>
            <a:pPr marL="1227609" lvl="1" indent="-380985">
              <a:buFont typeface="Arial" charset="0"/>
              <a:buChar char="•"/>
            </a:pPr>
            <a:r>
              <a:rPr lang="is-IS" sz="2667" dirty="0">
                <a:solidFill>
                  <a:schemeClr val="tx1"/>
                </a:solidFill>
              </a:rPr>
              <a:t>Imagine the confrontation</a:t>
            </a:r>
          </a:p>
          <a:p>
            <a:pPr marL="1227609" lvl="1" indent="-380985">
              <a:buFont typeface="Arial" charset="0"/>
              <a:buChar char="•"/>
            </a:pPr>
            <a:r>
              <a:rPr lang="is-IS" sz="2667" dirty="0">
                <a:solidFill>
                  <a:schemeClr val="tx1"/>
                </a:solidFill>
              </a:rPr>
              <a:t>This was about having the right mindset in regard to the Scriptures</a:t>
            </a:r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80985" indent="-380985" algn="l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17:11 – “fair-minded” (noble)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i="1" dirty="0">
                <a:solidFill>
                  <a:schemeClr val="tx1"/>
                </a:solidFill>
              </a:rPr>
              <a:t>“Reasonable”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Isaiah, Micah, Zechariah</a:t>
            </a:r>
            <a:r>
              <a:rPr lang="is-IS" sz="2667" dirty="0">
                <a:solidFill>
                  <a:schemeClr val="tx1"/>
                </a:solidFill>
              </a:rPr>
              <a:t>…</a:t>
            </a:r>
          </a:p>
          <a:p>
            <a:pPr marL="1227609" lvl="1" indent="-380985">
              <a:buFont typeface="Arial" charset="0"/>
              <a:buChar char="•"/>
            </a:pPr>
            <a:r>
              <a:rPr lang="is-IS" sz="2667" dirty="0">
                <a:solidFill>
                  <a:schemeClr val="tx1"/>
                </a:solidFill>
              </a:rPr>
              <a:t>Paul isn’t in Judea!</a:t>
            </a:r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67" dirty="0">
                <a:solidFill>
                  <a:schemeClr val="tx1"/>
                </a:solidFill>
              </a:rPr>
              <a:t>THE DISTINCT CHARACTERISTICS ASSOCIATED WITH READINESS OF MIND:</a:t>
            </a:r>
          </a:p>
        </p:txBody>
      </p:sp>
    </p:spTree>
    <p:extLst>
      <p:ext uri="{BB962C8B-B14F-4D97-AF65-F5344CB8AC3E}">
        <p14:creationId xmlns:p14="http://schemas.microsoft.com/office/powerpoint/2010/main" val="10064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84903" y="833869"/>
            <a:ext cx="8495071" cy="4050518"/>
          </a:xfrm>
        </p:spPr>
        <p:txBody>
          <a:bodyPr>
            <a:normAutofit/>
          </a:bodyPr>
          <a:lstStyle/>
          <a:p>
            <a:pPr marL="380985" indent="-380985" algn="l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Open Mind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Not a liberal approach to Scripture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i="1" dirty="0">
                <a:solidFill>
                  <a:schemeClr val="tx1"/>
                </a:solidFill>
              </a:rPr>
              <a:t>Receptiveness</a:t>
            </a:r>
            <a:r>
              <a:rPr lang="en-US" sz="2667" dirty="0">
                <a:solidFill>
                  <a:schemeClr val="tx1"/>
                </a:solidFill>
              </a:rPr>
              <a:t> </a:t>
            </a:r>
            <a:r>
              <a:rPr lang="en-US" sz="2667" i="1" dirty="0">
                <a:solidFill>
                  <a:schemeClr val="tx1"/>
                </a:solidFill>
              </a:rPr>
              <a:t>to </a:t>
            </a:r>
            <a:r>
              <a:rPr lang="en-US" sz="2667" i="1" dirty="0">
                <a:solidFill>
                  <a:schemeClr val="tx1"/>
                </a:solidFill>
              </a:rPr>
              <a:t>searching </a:t>
            </a:r>
            <a:r>
              <a:rPr lang="mr-IN" sz="2667" i="1" dirty="0">
                <a:solidFill>
                  <a:schemeClr val="tx1"/>
                </a:solidFill>
              </a:rPr>
              <a:t>–</a:t>
            </a:r>
            <a:r>
              <a:rPr lang="en-US" sz="2667" i="1" dirty="0">
                <a:solidFill>
                  <a:schemeClr val="tx1"/>
                </a:solidFill>
              </a:rPr>
              <a:t> - Pray for it!</a:t>
            </a:r>
            <a:endParaRPr lang="en-US" sz="2667" dirty="0">
              <a:solidFill>
                <a:schemeClr val="tx1"/>
              </a:solidFill>
            </a:endParaRP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Everything heard is received in view of what the Scriptures say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“It doesn’t matter how difficult it may be for me to hear, I want to know the truth of the word of God”</a:t>
            </a:r>
          </a:p>
        </p:txBody>
      </p:sp>
    </p:spTree>
    <p:extLst>
      <p:ext uri="{BB962C8B-B14F-4D97-AF65-F5344CB8AC3E}">
        <p14:creationId xmlns:p14="http://schemas.microsoft.com/office/powerpoint/2010/main" val="11365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80985" indent="-380985" algn="l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The Bereans heard teaching and wanted “to find out whether these things were so.”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Cautious approach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Investigate </a:t>
            </a:r>
          </a:p>
        </p:txBody>
      </p:sp>
    </p:spTree>
    <p:extLst>
      <p:ext uri="{BB962C8B-B14F-4D97-AF65-F5344CB8AC3E}">
        <p14:creationId xmlns:p14="http://schemas.microsoft.com/office/powerpoint/2010/main" val="20093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5406" y="1588358"/>
            <a:ext cx="8603226" cy="3799702"/>
          </a:xfrm>
        </p:spPr>
        <p:txBody>
          <a:bodyPr>
            <a:normAutofit/>
          </a:bodyPr>
          <a:lstStyle/>
          <a:p>
            <a:pPr marL="380985" indent="-380985" algn="l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The Scriptures can offend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John 6</a:t>
            </a:r>
          </a:p>
          <a:p>
            <a:pPr marL="1650921" lvl="3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61 – “Does this offend you?”</a:t>
            </a:r>
          </a:p>
          <a:p>
            <a:pPr marL="1650921" lvl="3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66 – “many of His disciples went back and walked with Him no more.”</a:t>
            </a:r>
          </a:p>
          <a:p>
            <a:pPr marL="1227609" lvl="2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Galatians 4:16 – “Have I therefore become your enemy because I tell you the truth?”</a:t>
            </a:r>
          </a:p>
          <a:p>
            <a:pPr marL="1227609" lvl="2" indent="-380985">
              <a:buFont typeface="Arial" charset="0"/>
              <a:buChar char="•"/>
            </a:pPr>
            <a:endParaRPr lang="en-US" sz="2667" dirty="0">
              <a:solidFill>
                <a:schemeClr val="tx1"/>
              </a:solidFill>
            </a:endParaRPr>
          </a:p>
          <a:p>
            <a:pPr marL="1650921" lvl="3" indent="-380985">
              <a:buFont typeface="Arial" charset="0"/>
              <a:buChar char="•"/>
            </a:pPr>
            <a:endParaRPr lang="en-US" sz="2667" dirty="0">
              <a:solidFill>
                <a:schemeClr val="tx1"/>
              </a:solidFill>
            </a:endParaRPr>
          </a:p>
          <a:p>
            <a:pPr marL="1650921" lvl="3" indent="-380985">
              <a:buFont typeface="Arial" charset="0"/>
              <a:buChar char="•"/>
            </a:pPr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Not knee-jerk reactions, but a calculated readiness of mind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347" y="833868"/>
            <a:ext cx="9132704" cy="4863112"/>
          </a:xfrm>
        </p:spPr>
        <p:txBody>
          <a:bodyPr>
            <a:normAutofit/>
          </a:bodyPr>
          <a:lstStyle/>
          <a:p>
            <a:pPr marL="380985" indent="-380985" algn="l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Open Book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17:11 – “searched the Scriptures daily”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Have you ever believed something at one time that after a daily search you found you had to change a belief??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Renewal of Mind vs Pride</a:t>
            </a:r>
          </a:p>
          <a:p>
            <a:pPr marL="1227609" lvl="1" indent="-380985">
              <a:buFont typeface="Arial" charset="0"/>
              <a:buChar char="•"/>
            </a:pPr>
            <a:endParaRPr lang="en-US" sz="2667" dirty="0">
              <a:solidFill>
                <a:schemeClr val="tx1"/>
              </a:solidFill>
            </a:endParaRPr>
          </a:p>
          <a:p>
            <a:pPr marL="1227609" lvl="1" indent="-380985">
              <a:buFont typeface="Arial" charset="0"/>
              <a:buChar char="•"/>
            </a:pPr>
            <a:endParaRPr lang="en-US" sz="2667" dirty="0">
              <a:solidFill>
                <a:schemeClr val="tx1"/>
              </a:solidFill>
            </a:endParaRPr>
          </a:p>
          <a:p>
            <a:pPr marL="1227609" lvl="1" indent="-380985">
              <a:buFont typeface="Arial" charset="0"/>
              <a:buChar char="•"/>
            </a:pPr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667" i="1" dirty="0">
                <a:solidFill>
                  <a:schemeClr val="tx1"/>
                </a:solidFill>
              </a:rPr>
              <a:t>Readiness of mind puts hours and hours upon honest evaluation of the Scriptures</a:t>
            </a:r>
          </a:p>
        </p:txBody>
      </p:sp>
    </p:spTree>
    <p:extLst>
      <p:ext uri="{BB962C8B-B14F-4D97-AF65-F5344CB8AC3E}">
        <p14:creationId xmlns:p14="http://schemas.microsoft.com/office/powerpoint/2010/main" val="21140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>
              <a:solidFill>
                <a:srgbClr val="C5BBA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667" dirty="0">
                <a:solidFill>
                  <a:schemeClr val="tx1"/>
                </a:solidFill>
              </a:rPr>
              <a:t>Bereans: group of Jews </a:t>
            </a:r>
            <a:r>
              <a:rPr lang="en-US" sz="2667">
                <a:solidFill>
                  <a:schemeClr val="tx1"/>
                </a:solidFill>
              </a:rPr>
              <a:t>who “received </a:t>
            </a:r>
            <a:r>
              <a:rPr lang="en-US" sz="2667" dirty="0">
                <a:solidFill>
                  <a:schemeClr val="tx1"/>
                </a:solidFill>
              </a:rPr>
              <a:t>the word with </a:t>
            </a:r>
            <a:r>
              <a:rPr lang="en-US" sz="2667">
                <a:solidFill>
                  <a:schemeClr val="tx1"/>
                </a:solidFill>
              </a:rPr>
              <a:t>all readiness” </a:t>
            </a:r>
            <a:r>
              <a:rPr lang="en-US" sz="2667" dirty="0">
                <a:solidFill>
                  <a:schemeClr val="tx1"/>
                </a:solidFill>
              </a:rPr>
              <a:t>(Acts 17:11) NKJV</a:t>
            </a:r>
          </a:p>
          <a:p>
            <a:endParaRPr lang="en-US" sz="2667" dirty="0">
              <a:solidFill>
                <a:schemeClr val="tx1"/>
              </a:solidFill>
            </a:endParaRPr>
          </a:p>
          <a:p>
            <a:r>
              <a:rPr lang="en-US" sz="2667" dirty="0">
                <a:solidFill>
                  <a:schemeClr val="tx1"/>
                </a:solidFill>
              </a:rPr>
              <a:t>KJV – “received the word with all readiness of mind”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667" dirty="0">
                <a:solidFill>
                  <a:schemeClr val="tx1"/>
                </a:solidFill>
              </a:rPr>
              <a:t>An attitude of </a:t>
            </a:r>
            <a:r>
              <a:rPr lang="en-US" sz="2667" i="1" dirty="0">
                <a:solidFill>
                  <a:schemeClr val="tx1"/>
                </a:solidFill>
              </a:rPr>
              <a:t>LOYALTY </a:t>
            </a:r>
            <a:r>
              <a:rPr lang="en-US" sz="2667" dirty="0">
                <a:solidFill>
                  <a:schemeClr val="tx1"/>
                </a:solidFill>
              </a:rPr>
              <a:t>to the </a:t>
            </a:r>
            <a:r>
              <a:rPr lang="en-US" sz="2667" i="1" dirty="0">
                <a:solidFill>
                  <a:schemeClr val="tx1"/>
                </a:solidFill>
              </a:rPr>
              <a:t>WORD OF GOD</a:t>
            </a:r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667" dirty="0">
                <a:solidFill>
                  <a:schemeClr val="tx1"/>
                </a:solidFill>
              </a:rPr>
              <a:t>Bereans = Correct attitude in their manner of thinking</a:t>
            </a:r>
          </a:p>
        </p:txBody>
      </p:sp>
    </p:spTree>
    <p:extLst>
      <p:ext uri="{BB962C8B-B14F-4D97-AF65-F5344CB8AC3E}">
        <p14:creationId xmlns:p14="http://schemas.microsoft.com/office/powerpoint/2010/main" val="2216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667" dirty="0">
                <a:solidFill>
                  <a:schemeClr val="tx1"/>
                </a:solidFill>
              </a:rPr>
              <a:t>“I believed a certain way for much of my life, only to find out the Scriptures say something different.  I was the one who needed to change what I believed because I saw a truth I hadn’t seen before.”</a:t>
            </a:r>
          </a:p>
        </p:txBody>
      </p:sp>
    </p:spTree>
    <p:extLst>
      <p:ext uri="{BB962C8B-B14F-4D97-AF65-F5344CB8AC3E}">
        <p14:creationId xmlns:p14="http://schemas.microsoft.com/office/powerpoint/2010/main" val="5493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667" dirty="0">
                <a:solidFill>
                  <a:schemeClr val="tx1"/>
                </a:solidFill>
              </a:rPr>
              <a:t>Acts 8 – Ethiopian</a:t>
            </a:r>
          </a:p>
          <a:p>
            <a:endParaRPr lang="en-US" sz="2667" dirty="0">
              <a:solidFill>
                <a:schemeClr val="tx1"/>
              </a:solidFill>
            </a:endParaRPr>
          </a:p>
          <a:p>
            <a:r>
              <a:rPr lang="en-US" sz="2667" dirty="0">
                <a:solidFill>
                  <a:schemeClr val="tx1"/>
                </a:solidFill>
              </a:rPr>
              <a:t>Acts 10 – Cornelius and his household</a:t>
            </a:r>
          </a:p>
        </p:txBody>
      </p:sp>
    </p:spTree>
    <p:extLst>
      <p:ext uri="{BB962C8B-B14F-4D97-AF65-F5344CB8AC3E}">
        <p14:creationId xmlns:p14="http://schemas.microsoft.com/office/powerpoint/2010/main" val="2766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9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60262" y="429143"/>
            <a:ext cx="6849528" cy="4536396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Paul’s 2</a:t>
            </a:r>
            <a:r>
              <a:rPr lang="en-US" sz="3200" baseline="30000" dirty="0">
                <a:solidFill>
                  <a:schemeClr val="tx1"/>
                </a:solidFill>
              </a:rPr>
              <a:t>nd</a:t>
            </a:r>
            <a:r>
              <a:rPr lang="en-US" sz="3200" dirty="0">
                <a:solidFill>
                  <a:schemeClr val="tx1"/>
                </a:solidFill>
              </a:rPr>
              <a:t> journey</a:t>
            </a:r>
          </a:p>
          <a:p>
            <a:pPr marL="1303824" lvl="1" indent="-457200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Berea had the type soil every evangelist is looking for</a:t>
            </a:r>
          </a:p>
        </p:txBody>
      </p:sp>
    </p:spTree>
    <p:extLst>
      <p:ext uri="{BB962C8B-B14F-4D97-AF65-F5344CB8AC3E}">
        <p14:creationId xmlns:p14="http://schemas.microsoft.com/office/powerpoint/2010/main" val="13806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Berea was unique</a:t>
            </a:r>
          </a:p>
          <a:p>
            <a:pPr marL="1303824" lvl="1" indent="-457200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17:12 </a:t>
            </a:r>
            <a:r>
              <a:rPr lang="mr-IN" sz="3200" dirty="0">
                <a:solidFill>
                  <a:schemeClr val="tx1"/>
                </a:solidFill>
              </a:rPr>
              <a:t>–</a:t>
            </a:r>
            <a:r>
              <a:rPr lang="en-US" sz="3200" dirty="0">
                <a:solidFill>
                  <a:schemeClr val="tx1"/>
                </a:solidFill>
              </a:rPr>
              <a:t> “</a:t>
            </a:r>
            <a:r>
              <a:rPr lang="en-US" sz="3200" u="sng" dirty="0">
                <a:solidFill>
                  <a:schemeClr val="tx1"/>
                </a:solidFill>
              </a:rPr>
              <a:t>many</a:t>
            </a:r>
            <a:r>
              <a:rPr lang="en-US" sz="3200" dirty="0">
                <a:solidFill>
                  <a:schemeClr val="tx1"/>
                </a:solidFill>
              </a:rPr>
              <a:t> of them </a:t>
            </a:r>
            <a:r>
              <a:rPr lang="en-US" sz="3200">
                <a:solidFill>
                  <a:schemeClr val="tx1"/>
                </a:solidFill>
              </a:rPr>
              <a:t>believed”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80985" indent="-380985" algn="l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Readiness = Attitude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Eagerness, Willingness, Promptness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In view of God’s truth</a:t>
            </a:r>
          </a:p>
        </p:txBody>
      </p:sp>
    </p:spTree>
    <p:extLst>
      <p:ext uri="{BB962C8B-B14F-4D97-AF65-F5344CB8AC3E}">
        <p14:creationId xmlns:p14="http://schemas.microsoft.com/office/powerpoint/2010/main" val="6834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17:10-15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67" dirty="0">
                <a:solidFill>
                  <a:schemeClr val="tx1"/>
                </a:solidFill>
              </a:rPr>
              <a:t>A DISTINCT CONTRAST IN MINDSETS:</a:t>
            </a:r>
          </a:p>
        </p:txBody>
      </p:sp>
    </p:spTree>
    <p:extLst>
      <p:ext uri="{BB962C8B-B14F-4D97-AF65-F5344CB8AC3E}">
        <p14:creationId xmlns:p14="http://schemas.microsoft.com/office/powerpoint/2010/main" val="3073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9097" y="833868"/>
            <a:ext cx="8780206" cy="4502706"/>
          </a:xfrm>
        </p:spPr>
        <p:txBody>
          <a:bodyPr>
            <a:normAutofit/>
          </a:bodyPr>
          <a:lstStyle/>
          <a:p>
            <a:pPr marL="380985" indent="-380985" algn="l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Acts 17 - 2 Separate Groups of </a:t>
            </a:r>
            <a:r>
              <a:rPr lang="en-US" sz="2667" u="sng" dirty="0">
                <a:solidFill>
                  <a:schemeClr val="tx1"/>
                </a:solidFill>
              </a:rPr>
              <a:t>Jews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i="1" dirty="0">
                <a:solidFill>
                  <a:schemeClr val="tx1"/>
                </a:solidFill>
              </a:rPr>
              <a:t>Thessalonica</a:t>
            </a:r>
            <a:r>
              <a:rPr lang="en-US" sz="2667" dirty="0">
                <a:solidFill>
                  <a:schemeClr val="tx1"/>
                </a:solidFill>
              </a:rPr>
              <a:t> – 17:2-3 - - </a:t>
            </a:r>
            <a:r>
              <a:rPr lang="en-US" sz="2667" u="sng" dirty="0">
                <a:solidFill>
                  <a:schemeClr val="tx1"/>
                </a:solidFill>
              </a:rPr>
              <a:t>3 Sabbaths</a:t>
            </a:r>
          </a:p>
          <a:p>
            <a:pPr marL="1650921" lvl="3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Some believed and obeyed</a:t>
            </a:r>
          </a:p>
          <a:p>
            <a:pPr marL="1650921" lvl="3" indent="-380985">
              <a:buFont typeface="Arial" charset="0"/>
              <a:buChar char="•"/>
            </a:pPr>
            <a:r>
              <a:rPr lang="en-US" sz="2333" dirty="0">
                <a:solidFill>
                  <a:schemeClr val="tx1"/>
                </a:solidFill>
              </a:rPr>
              <a:t>1:6 – “And you became followers of us and of the Lord, having received the word in much </a:t>
            </a:r>
            <a:r>
              <a:rPr lang="en-US" sz="2333" u="sng" dirty="0">
                <a:solidFill>
                  <a:schemeClr val="tx1"/>
                </a:solidFill>
              </a:rPr>
              <a:t>affliction</a:t>
            </a:r>
            <a:r>
              <a:rPr lang="en-US" sz="2333" dirty="0">
                <a:solidFill>
                  <a:schemeClr val="tx1"/>
                </a:solidFill>
              </a:rPr>
              <a:t>, with </a:t>
            </a:r>
            <a:r>
              <a:rPr lang="en-US" sz="2333" u="sng" dirty="0">
                <a:solidFill>
                  <a:schemeClr val="tx1"/>
                </a:solidFill>
              </a:rPr>
              <a:t>joy</a:t>
            </a:r>
            <a:r>
              <a:rPr lang="en-US" sz="2333" dirty="0">
                <a:solidFill>
                  <a:schemeClr val="tx1"/>
                </a:solidFill>
              </a:rPr>
              <a:t> of the Holy Spirit” v 8 “For from you the word of the Lord has sounded forth…in </a:t>
            </a:r>
            <a:r>
              <a:rPr lang="en-US" sz="2333" u="sng" dirty="0">
                <a:solidFill>
                  <a:schemeClr val="tx1"/>
                </a:solidFill>
              </a:rPr>
              <a:t>every place</a:t>
            </a:r>
            <a:r>
              <a:rPr lang="en-US" sz="2333" dirty="0">
                <a:solidFill>
                  <a:schemeClr val="tx1"/>
                </a:solidFill>
              </a:rPr>
              <a:t>”</a:t>
            </a:r>
          </a:p>
          <a:p>
            <a:pPr marL="1650921" lvl="3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17:5-9 - many rejected </a:t>
            </a:r>
          </a:p>
          <a:p>
            <a:pPr marL="1650921" lvl="3" indent="-380985">
              <a:buFont typeface="Arial" charset="0"/>
              <a:buChar char="•"/>
            </a:pPr>
            <a:endParaRPr lang="en-US" sz="2667" dirty="0">
              <a:solidFill>
                <a:schemeClr val="tx1"/>
              </a:solidFill>
            </a:endParaRPr>
          </a:p>
          <a:p>
            <a:pPr marL="1227609" lvl="1" indent="-380985">
              <a:buFont typeface="Arial" charset="0"/>
              <a:buChar char="•"/>
            </a:pPr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3393" y="833868"/>
            <a:ext cx="8219767" cy="4502706"/>
          </a:xfrm>
        </p:spPr>
        <p:txBody>
          <a:bodyPr>
            <a:normAutofit/>
          </a:bodyPr>
          <a:lstStyle/>
          <a:p>
            <a:pPr marL="380985" indent="-380985" algn="l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Acts 17: 2 Separate Groups of Jews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Thessalonica </a:t>
            </a:r>
          </a:p>
          <a:p>
            <a:pPr marL="1227609" lvl="1" indent="-380985">
              <a:buFont typeface="Arial" charset="0"/>
              <a:buChar char="•"/>
            </a:pPr>
            <a:r>
              <a:rPr lang="en-US" sz="2667" u="sng" dirty="0">
                <a:solidFill>
                  <a:schemeClr val="tx1"/>
                </a:solidFill>
              </a:rPr>
              <a:t>Berea</a:t>
            </a:r>
            <a:r>
              <a:rPr lang="en-US" sz="2667" dirty="0">
                <a:solidFill>
                  <a:schemeClr val="tx1"/>
                </a:solidFill>
              </a:rPr>
              <a:t> – 50 miles southwest at the base of Mount Olympus</a:t>
            </a:r>
          </a:p>
          <a:p>
            <a:pPr marL="1650921" lvl="3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17:10 – Why did Paul and Silas go straight to the synagogue?</a:t>
            </a:r>
          </a:p>
          <a:p>
            <a:pPr marL="1650921" lvl="3" indent="-380985">
              <a:buFont typeface="Arial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To find ONE</a:t>
            </a:r>
          </a:p>
          <a:p>
            <a:pPr marL="1227609" lvl="1" indent="-380985">
              <a:buFont typeface="Arial" charset="0"/>
              <a:buChar char="•"/>
            </a:pPr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373</TotalTime>
  <Words>509</Words>
  <Application>Microsoft Office PowerPoint</Application>
  <PresentationFormat>Custom</PresentationFormat>
  <Paragraphs>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Adelle-Regular</vt:lpstr>
      <vt:lpstr>Apple Chancery</vt:lpstr>
      <vt:lpstr>Arial</vt:lpstr>
      <vt:lpstr>Engravers MT</vt:lpstr>
      <vt:lpstr>Trebuchet MS</vt:lpstr>
      <vt:lpstr>Default</vt:lpstr>
      <vt:lpstr>THE CHURCH AT BEREA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flint</cp:lastModifiedBy>
  <cp:revision>50</cp:revision>
  <dcterms:created xsi:type="dcterms:W3CDTF">2014-03-26T14:03:34Z</dcterms:created>
  <dcterms:modified xsi:type="dcterms:W3CDTF">2017-08-09T23:44:34Z</dcterms:modified>
</cp:coreProperties>
</file>