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8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C894-FAF0-40E5-A6E7-2254C1787D1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54F5-7D7B-4D25-A7AB-5BCAAAA2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7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Blackadder ITC" panose="04020505051007020D02" pitchFamily="82" charset="0"/>
              </a:rPr>
              <a:t>A Tale of Two Brothers</a:t>
            </a:r>
            <a:endParaRPr lang="en-US" sz="8000" b="1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II Samuel 13 and 21</a:t>
            </a:r>
            <a:endParaRPr lang="en-US" sz="4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297"/>
            <a:ext cx="122479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solidFill>
                  <a:prstClr val="black"/>
                </a:solidFill>
                <a:latin typeface="Blackadder ITC" panose="04020505051007020D02" pitchFamily="82" charset="0"/>
              </a:rPr>
              <a:t>A Tale of Two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 smtClean="0">
                <a:latin typeface="Bradley Hand ITC" panose="03070402050302030203" pitchFamily="66" charset="0"/>
              </a:rPr>
              <a:t>Story of Richard James Hart</a:t>
            </a:r>
          </a:p>
          <a:p>
            <a:r>
              <a:rPr lang="en-US" sz="4400" b="1" dirty="0" smtClean="0">
                <a:latin typeface="Bradley Hand ITC" panose="03070402050302030203" pitchFamily="66" charset="0"/>
              </a:rPr>
              <a:t>There are several Bible examples of this:</a:t>
            </a:r>
          </a:p>
          <a:p>
            <a:pPr lvl="1"/>
            <a:r>
              <a:rPr lang="en-US" sz="4000" b="1" dirty="0" smtClean="0">
                <a:latin typeface="Bradley Hand ITC" panose="03070402050302030203" pitchFamily="66" charset="0"/>
              </a:rPr>
              <a:t>Cain and Abel</a:t>
            </a:r>
          </a:p>
          <a:p>
            <a:pPr lvl="1"/>
            <a:r>
              <a:rPr lang="en-US" sz="4000" b="1" dirty="0" smtClean="0">
                <a:latin typeface="Bradley Hand ITC" panose="03070402050302030203" pitchFamily="66" charset="0"/>
              </a:rPr>
              <a:t>Jacob and Esau</a:t>
            </a:r>
          </a:p>
          <a:p>
            <a:r>
              <a:rPr lang="en-US" sz="4400" b="1" dirty="0" smtClean="0">
                <a:latin typeface="Bradley Hand ITC" panose="03070402050302030203" pitchFamily="66" charset="0"/>
              </a:rPr>
              <a:t>Today, we are going to talk about two brothers that you have probably never considered.</a:t>
            </a:r>
          </a:p>
          <a:p>
            <a:pPr lvl="1"/>
            <a:endParaRPr lang="en-US" sz="4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297"/>
            <a:ext cx="122479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solidFill>
                  <a:prstClr val="black"/>
                </a:solidFill>
                <a:latin typeface="Blackadder ITC" panose="04020505051007020D02" pitchFamily="82" charset="0"/>
              </a:rPr>
              <a:t>A Tale of Two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6" y="1825625"/>
            <a:ext cx="10496283" cy="4351338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Consider……..</a:t>
            </a:r>
          </a:p>
          <a:p>
            <a:pPr marL="0" indent="0" algn="ctr">
              <a:buNone/>
            </a:pPr>
            <a:r>
              <a:rPr lang="en-US" sz="4400" b="1" dirty="0" err="1" smtClean="0">
                <a:latin typeface="Constantia" panose="02030602050306030303" pitchFamily="18" charset="0"/>
              </a:rPr>
              <a:t>Jonadab</a:t>
            </a:r>
            <a:r>
              <a:rPr lang="en-US" sz="4400" b="1" dirty="0" smtClean="0">
                <a:latin typeface="Bradley Hand ITC" panose="03070402050302030203" pitchFamily="66" charset="0"/>
              </a:rPr>
              <a:t>, son of </a:t>
            </a:r>
            <a:r>
              <a:rPr lang="en-US" sz="4400" b="1" dirty="0" err="1" smtClean="0">
                <a:latin typeface="Bradley Hand ITC" panose="03070402050302030203" pitchFamily="66" charset="0"/>
              </a:rPr>
              <a:t>Shimeah</a:t>
            </a:r>
            <a:r>
              <a:rPr lang="en-US" sz="4400" b="1" dirty="0" smtClean="0">
                <a:latin typeface="Bradley Hand ITC" panose="03070402050302030203" pitchFamily="66" charset="0"/>
              </a:rPr>
              <a:t>, David’s brother</a:t>
            </a:r>
          </a:p>
          <a:p>
            <a:r>
              <a:rPr lang="en-US" sz="4400" dirty="0" smtClean="0">
                <a:latin typeface="Constantia" panose="02030602050306030303" pitchFamily="18" charset="0"/>
              </a:rPr>
              <a:t>II Sam. 13:1-6</a:t>
            </a:r>
          </a:p>
          <a:p>
            <a:pPr lvl="1"/>
            <a:r>
              <a:rPr lang="en-US" sz="4000" dirty="0" smtClean="0">
                <a:latin typeface="Constantia" panose="02030602050306030303" pitchFamily="18" charset="0"/>
              </a:rPr>
              <a:t>He had a </a:t>
            </a:r>
            <a:r>
              <a:rPr lang="en-US" sz="4000" b="1" u="sng" dirty="0" smtClean="0">
                <a:latin typeface="Constantia" panose="02030602050306030303" pitchFamily="18" charset="0"/>
              </a:rPr>
              <a:t>heart</a:t>
            </a:r>
            <a:r>
              <a:rPr lang="en-US" sz="4000" dirty="0" smtClean="0">
                <a:latin typeface="Constantia" panose="02030602050306030303" pitchFamily="18" charset="0"/>
              </a:rPr>
              <a:t> that </a:t>
            </a:r>
            <a:r>
              <a:rPr lang="en-US" sz="4000" b="1" u="sng" dirty="0" smtClean="0">
                <a:latin typeface="Constantia" panose="02030602050306030303" pitchFamily="18" charset="0"/>
              </a:rPr>
              <a:t>devised</a:t>
            </a:r>
            <a:r>
              <a:rPr lang="en-US" sz="4000" dirty="0" smtClean="0">
                <a:latin typeface="Constantia" panose="02030602050306030303" pitchFamily="18" charset="0"/>
              </a:rPr>
              <a:t> evil plans- Prov. 6:18.</a:t>
            </a:r>
          </a:p>
          <a:p>
            <a:pPr lvl="1"/>
            <a:r>
              <a:rPr lang="en-US" sz="4000" dirty="0" smtClean="0">
                <a:latin typeface="Constantia" panose="02030602050306030303" pitchFamily="18" charset="0"/>
              </a:rPr>
              <a:t>He was fine with sowing </a:t>
            </a:r>
            <a:r>
              <a:rPr lang="en-US" sz="4000" b="1" u="sng" dirty="0" smtClean="0">
                <a:latin typeface="Constantia" panose="02030602050306030303" pitchFamily="18" charset="0"/>
              </a:rPr>
              <a:t>discord</a:t>
            </a:r>
            <a:r>
              <a:rPr lang="en-US" sz="4000" dirty="0" smtClean="0">
                <a:latin typeface="Constantia" panose="02030602050306030303" pitchFamily="18" charset="0"/>
              </a:rPr>
              <a:t> among </a:t>
            </a:r>
            <a:r>
              <a:rPr lang="en-US" sz="4000" b="1" u="sng" dirty="0" smtClean="0">
                <a:latin typeface="Constantia" panose="02030602050306030303" pitchFamily="18" charset="0"/>
              </a:rPr>
              <a:t>brethren</a:t>
            </a:r>
            <a:r>
              <a:rPr lang="en-US" sz="4000" dirty="0" smtClean="0">
                <a:latin typeface="Constantia" panose="02030602050306030303" pitchFamily="18" charset="0"/>
              </a:rPr>
              <a:t>- Prov. 6:19.</a:t>
            </a:r>
            <a:endParaRPr lang="en-US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297"/>
            <a:ext cx="122479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solidFill>
                  <a:prstClr val="black"/>
                </a:solidFill>
                <a:latin typeface="Blackadder ITC" panose="04020505051007020D02" pitchFamily="82" charset="0"/>
              </a:rPr>
              <a:t>A Tale of Two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578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Consider……..</a:t>
            </a:r>
          </a:p>
          <a:p>
            <a:pPr marL="0" lvl="0" indent="0" algn="ctr">
              <a:buNone/>
            </a:pPr>
            <a:r>
              <a:rPr lang="en-US" sz="4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Jonadab</a:t>
            </a:r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, son of </a:t>
            </a:r>
            <a:r>
              <a:rPr lang="en-US" sz="4400" b="1" dirty="0" err="1">
                <a:solidFill>
                  <a:prstClr val="black"/>
                </a:solidFill>
                <a:latin typeface="Bradley Hand ITC" panose="03070402050302030203" pitchFamily="66" charset="0"/>
              </a:rPr>
              <a:t>Shimeah</a:t>
            </a:r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, David’s </a:t>
            </a:r>
            <a:r>
              <a:rPr lang="en-US" sz="4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brother</a:t>
            </a:r>
          </a:p>
          <a:p>
            <a:r>
              <a:rPr lang="en-US" sz="44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II Sam. 13:30-33,35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He was in on 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everybody’s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business. Decided against warning “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his friend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”       (II Sam. 13:3).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Told people what they 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wanted 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to hear.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Didn’t take 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credit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for helping cause the 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tragedy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297"/>
            <a:ext cx="12247926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solidFill>
                  <a:prstClr val="black"/>
                </a:solidFill>
                <a:latin typeface="Blackadder ITC" panose="04020505051007020D02" pitchFamily="82" charset="0"/>
              </a:rPr>
              <a:t>A Tale of Two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Consider</a:t>
            </a:r>
            <a:r>
              <a:rPr lang="en-US" sz="3200" b="1" i="1" dirty="0" smtClean="0">
                <a:solidFill>
                  <a:prstClr val="black"/>
                </a:solidFill>
              </a:rPr>
              <a:t>……..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Jonathon,</a:t>
            </a:r>
            <a:r>
              <a:rPr lang="en-US" sz="4400" b="1" dirty="0">
                <a:solidFill>
                  <a:prstClr val="black"/>
                </a:solidFill>
                <a:latin typeface="Bradley Hand ITC" panose="03070402050302030203" pitchFamily="66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son of </a:t>
            </a:r>
            <a:r>
              <a:rPr lang="en-US" sz="4400" b="1" dirty="0" err="1" smtClean="0">
                <a:solidFill>
                  <a:prstClr val="black"/>
                </a:solidFill>
                <a:latin typeface="Bradley Hand ITC" panose="03070402050302030203" pitchFamily="66" charset="0"/>
              </a:rPr>
              <a:t>Shimeah</a:t>
            </a:r>
            <a:r>
              <a:rPr lang="en-US" sz="4400" b="1" dirty="0" smtClean="0">
                <a:solidFill>
                  <a:prstClr val="black"/>
                </a:solidFill>
                <a:latin typeface="Bradley Hand ITC" panose="03070402050302030203" pitchFamily="66" charset="0"/>
              </a:rPr>
              <a:t>, David’s brother</a:t>
            </a:r>
          </a:p>
          <a:p>
            <a:r>
              <a:rPr lang="en-US" sz="44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II Sam. 21:18-21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He was a 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warrior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for King David.</a:t>
            </a:r>
          </a:p>
          <a:p>
            <a:pPr lvl="2"/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I Tim. 6:11-16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He was a </a:t>
            </a:r>
            <a:r>
              <a:rPr lang="en-US" sz="4000" b="1" u="sng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defender </a:t>
            </a:r>
            <a:r>
              <a:rPr lang="en-US" sz="4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of his nation.</a:t>
            </a:r>
          </a:p>
          <a:p>
            <a:pPr lvl="2"/>
            <a:r>
              <a:rPr lang="en-US" sz="3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I Peter 2:9</a:t>
            </a:r>
          </a:p>
          <a:p>
            <a:pPr marL="0" lvl="0" indent="0" algn="ctr">
              <a:buNone/>
            </a:pPr>
            <a:endParaRPr lang="en-US" sz="4400" b="1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192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Blackadder ITC</vt:lpstr>
      <vt:lpstr>Bradley Hand ITC</vt:lpstr>
      <vt:lpstr>Calibri</vt:lpstr>
      <vt:lpstr>Calibri Light</vt:lpstr>
      <vt:lpstr>Constantia</vt:lpstr>
      <vt:lpstr>Office Theme</vt:lpstr>
      <vt:lpstr>A Tale of Two Brothers</vt:lpstr>
      <vt:lpstr>A Tale of Two Brothers</vt:lpstr>
      <vt:lpstr>A Tale of Two Brothers</vt:lpstr>
      <vt:lpstr>A Tale of Two Brothers</vt:lpstr>
      <vt:lpstr>A Tale of Two Brothers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5</cp:revision>
  <dcterms:created xsi:type="dcterms:W3CDTF">2017-08-11T19:03:35Z</dcterms:created>
  <dcterms:modified xsi:type="dcterms:W3CDTF">2017-08-11T19:44:56Z</dcterms:modified>
</cp:coreProperties>
</file>