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Shape 112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Shape 113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Shape 122"/>
          <p:cNvSpPr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Shape 123"/>
          <p:cNvSpPr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Shape 124"/>
          <p:cNvSpPr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hape 1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Shape 133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hape 1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Shape 23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Shape 3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Shape 53"/>
          <p:cNvSpPr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Shape 92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Shape 94"/>
          <p:cNvSpPr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350520">
              <a:defRPr sz="10200"/>
            </a:lvl1pPr>
          </a:lstStyle>
          <a:p>
            <a:pPr/>
            <a:r>
              <a:t>Phases of Nicodemus’ commitment  </a:t>
            </a:r>
          </a:p>
        </p:txBody>
      </p:sp>
      <p:sp>
        <p:nvSpPr>
          <p:cNvPr id="167" name="Shape 167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pPr/>
            <a:r>
              <a:t>What has Following Jesus cost you?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Nicodemus </a:t>
            </a:r>
          </a:p>
        </p:txBody>
      </p:sp>
      <p:sp>
        <p:nvSpPr>
          <p:cNvPr id="170" name="Shape 1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 of the Pharisees (John 3:1)</a:t>
            </a:r>
          </a:p>
          <a:p>
            <a:pPr/>
            <a:r>
              <a:t>Member of the Jewish Sanhedrin (John 3:1)</a:t>
            </a:r>
          </a:p>
          <a:p>
            <a:pPr/>
            <a:r>
              <a:t>Wanted to take his relationship with Jesus to the next level</a:t>
            </a:r>
          </a:p>
          <a:p>
            <a:pPr/>
            <a:r>
              <a:t>There is no way for him to become a committed follower/ Christian without first losing his religion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body" idx="13"/>
          </p:nvPr>
        </p:nvSpPr>
        <p:spPr>
          <a:xfrm>
            <a:off x="406400" y="215899"/>
            <a:ext cx="11176000" cy="6985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spc="200" sz="4000"/>
              <a:t>John 3:1-6</a:t>
            </a:r>
            <a:r>
              <a:t> </a:t>
            </a:r>
          </a:p>
        </p:txBody>
      </p:sp>
      <p:sp>
        <p:nvSpPr>
          <p:cNvPr id="173" name="Shape 1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He came to jesus at night… v.2</a:t>
            </a: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would he come to Jesus at night? </a:t>
            </a:r>
          </a:p>
          <a:p>
            <a:pPr lvl="1" marL="1320800" indent="-660400">
              <a:buClrTx/>
              <a:buSzPct val="100000"/>
              <a:buFontTx/>
              <a:buAutoNum type="arabicPeriod" startAt="1"/>
            </a:pPr>
            <a:r>
              <a:t>No one would see him </a:t>
            </a:r>
          </a:p>
          <a:p>
            <a:pPr lvl="1" marL="1320800" indent="-660400">
              <a:buClrTx/>
              <a:buSzPct val="100000"/>
              <a:buFontTx/>
              <a:buAutoNum type="arabicPeriod" startAt="1"/>
            </a:pPr>
            <a:r>
              <a:t>The religious leaders couldn't question him </a:t>
            </a:r>
          </a:p>
          <a:p>
            <a:pPr lvl="1" marL="1320800" indent="-660400">
              <a:buClrTx/>
              <a:buSzPct val="100000"/>
              <a:buFontTx/>
              <a:buAutoNum type="arabicPeriod" startAt="1"/>
            </a:pPr>
            <a:r>
              <a:t>He could begin a relationship with Jesus without anyone knowing</a:t>
            </a:r>
          </a:p>
          <a:p>
            <a:pPr lvl="1" marL="1320800" indent="-660400">
              <a:buClrTx/>
              <a:buSzPct val="100000"/>
              <a:buFontTx/>
              <a:buAutoNum type="arabicPeriod" startAt="1"/>
            </a:pPr>
            <a:r>
              <a:t>He wouldn't have to make any real changes in his life 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body" idx="13"/>
          </p:nvPr>
        </p:nvSpPr>
        <p:spPr>
          <a:xfrm>
            <a:off x="406400" y="215899"/>
            <a:ext cx="11176000" cy="698501"/>
          </a:xfrm>
          <a:prstGeom prst="rect">
            <a:avLst/>
          </a:prstGeom>
        </p:spPr>
        <p:txBody>
          <a:bodyPr/>
          <a:lstStyle>
            <a:lvl1pPr>
              <a:defRPr spc="200" sz="4000">
                <a:solidFill>
                  <a:srgbClr val="FFFFFF"/>
                </a:solidFill>
              </a:defRPr>
            </a:lvl1pPr>
          </a:lstStyle>
          <a:p>
            <a:pPr/>
            <a:r>
              <a:t>John 3:1-6</a:t>
            </a:r>
          </a:p>
        </p:txBody>
      </p:sp>
      <p:sp>
        <p:nvSpPr>
          <p:cNvPr id="177" name="Shape 1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You must be born again</a:t>
            </a:r>
          </a:p>
        </p:txBody>
      </p:sp>
      <p:sp>
        <p:nvSpPr>
          <p:cNvPr id="178" name="Shape 1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“Again” </a:t>
            </a:r>
          </a:p>
          <a:p>
            <a:pPr/>
            <a:r>
              <a:t>ἄνωθεν: From above, from the beginning, again </a:t>
            </a:r>
          </a:p>
          <a:p>
            <a:pPr/>
            <a:r>
              <a:t>To be “born from above” recalls being “born of God”</a:t>
            </a:r>
          </a:p>
          <a:p>
            <a:pPr/>
            <a:r>
              <a:t>Jesus didn't want Nicodemus just at night; He wanted Nicodemus during the day too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body" idx="13"/>
          </p:nvPr>
        </p:nvSpPr>
        <p:spPr>
          <a:xfrm>
            <a:off x="406400" y="215899"/>
            <a:ext cx="11176000" cy="698501"/>
          </a:xfrm>
          <a:prstGeom prst="rect">
            <a:avLst/>
          </a:prstGeom>
        </p:spPr>
        <p:txBody>
          <a:bodyPr/>
          <a:lstStyle>
            <a:lvl1pPr>
              <a:defRPr spc="200" sz="4000">
                <a:solidFill>
                  <a:srgbClr val="FFFFFF"/>
                </a:solidFill>
              </a:defRPr>
            </a:lvl1pPr>
          </a:lstStyle>
          <a:p>
            <a:pPr/>
            <a:r>
              <a:t>John 7: 51-52 </a:t>
            </a:r>
          </a:p>
        </p:txBody>
      </p:sp>
      <p:sp>
        <p:nvSpPr>
          <p:cNvPr id="181" name="Shape 1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ARE YOU FROM GALILEE TOO? </a:t>
            </a:r>
          </a:p>
        </p:txBody>
      </p:sp>
      <p:sp>
        <p:nvSpPr>
          <p:cNvPr id="182" name="Shape 1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religious leaders have become jealous of Jesus’ popularity </a:t>
            </a:r>
          </a:p>
          <a:p>
            <a:pPr/>
            <a:r>
              <a:t>They need to find a way to charge Jesus as a false teacher </a:t>
            </a:r>
          </a:p>
          <a:p>
            <a:pPr/>
            <a:r>
              <a:t>John 7:51-52 </a:t>
            </a:r>
          </a:p>
          <a:p>
            <a:pPr/>
            <a:r>
              <a:t>There will always be moments like this for Christians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body" idx="13"/>
          </p:nvPr>
        </p:nvSpPr>
        <p:spPr>
          <a:xfrm>
            <a:off x="406400" y="215899"/>
            <a:ext cx="11176000" cy="698501"/>
          </a:xfrm>
          <a:prstGeom prst="rect">
            <a:avLst/>
          </a:prstGeom>
        </p:spPr>
        <p:txBody>
          <a:bodyPr/>
          <a:lstStyle>
            <a:lvl1pPr>
              <a:defRPr spc="200" sz="4000">
                <a:solidFill>
                  <a:srgbClr val="FFFFFF"/>
                </a:solidFill>
              </a:defRPr>
            </a:lvl1pPr>
          </a:lstStyle>
          <a:p>
            <a:pPr/>
            <a:r>
              <a:t>JOHN 19:39</a:t>
            </a:r>
          </a:p>
        </p:txBody>
      </p:sp>
      <p:sp>
        <p:nvSpPr>
          <p:cNvPr id="185" name="Shape 1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MIXTURE OF MYRRH AND ALOES </a:t>
            </a:r>
          </a:p>
        </p:txBody>
      </p:sp>
      <p:sp>
        <p:nvSpPr>
          <p:cNvPr id="186" name="Shape 18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60400" indent="-660400">
              <a:buClrTx/>
              <a:buSzPct val="100000"/>
              <a:buFontTx/>
              <a:buAutoNum type="arabicPeriod" startAt="1"/>
            </a:pPr>
            <a:r>
              <a:t>Extremely expensive and costly gesture  </a:t>
            </a:r>
          </a:p>
          <a:p>
            <a:pPr marL="660400" indent="-660400">
              <a:buClrTx/>
              <a:buSzPct val="100000"/>
              <a:buFontTx/>
              <a:buAutoNum type="arabicPeriod" startAt="1"/>
            </a:pPr>
            <a:r>
              <a:t>This will cost him more than just money  </a:t>
            </a:r>
          </a:p>
          <a:p>
            <a:pPr marL="660400" indent="-660400">
              <a:buClrTx/>
              <a:buSzPct val="100000"/>
              <a:buFontTx/>
              <a:buAutoNum type="arabicPeriod" startAt="1"/>
            </a:pPr>
            <a:r>
              <a:t>He has moved past secret admirer </a:t>
            </a:r>
          </a:p>
          <a:p>
            <a:pPr marL="660400" indent="-660400">
              <a:buClrTx/>
              <a:buSzPct val="100000"/>
              <a:buFontTx/>
              <a:buAutoNum type="arabicPeriod" startAt="1"/>
            </a:pPr>
            <a:r>
              <a:t>Some external sources even indicate that he became a committed Christian 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Phases of Nicodemus </a:t>
            </a:r>
          </a:p>
        </p:txBody>
      </p:sp>
      <p:sp>
        <p:nvSpPr>
          <p:cNvPr id="189" name="Shape 1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Secret admirer </a:t>
            </a:r>
          </a:p>
          <a:p>
            <a:pPr/>
          </a:p>
          <a:p>
            <a:pPr/>
            <a:r>
              <a:t>Public admirer</a:t>
            </a:r>
          </a:p>
          <a:p>
            <a:pPr/>
          </a:p>
          <a:p>
            <a:pPr/>
            <a:r>
              <a:t>Committed admirer/ Christian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title"/>
          </p:nvPr>
        </p:nvSpPr>
        <p:spPr>
          <a:xfrm>
            <a:off x="88040" y="529828"/>
            <a:ext cx="12828719" cy="8693944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What has following Jesus cost you?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