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CCFE7E-5221-422B-BD53-BD5E03861D3C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3A0F16-0202-4A04-98DF-9A7EB7323AE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14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FE7E-5221-422B-BD53-BD5E03861D3C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0F16-0202-4A04-98DF-9A7EB7323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4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FE7E-5221-422B-BD53-BD5E03861D3C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0F16-0202-4A04-98DF-9A7EB7323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FE7E-5221-422B-BD53-BD5E03861D3C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0F16-0202-4A04-98DF-9A7EB7323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4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FE7E-5221-422B-BD53-BD5E03861D3C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0F16-0202-4A04-98DF-9A7EB7323AE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067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FE7E-5221-422B-BD53-BD5E03861D3C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0F16-0202-4A04-98DF-9A7EB7323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8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FE7E-5221-422B-BD53-BD5E03861D3C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0F16-0202-4A04-98DF-9A7EB7323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6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FE7E-5221-422B-BD53-BD5E03861D3C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0F16-0202-4A04-98DF-9A7EB7323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3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FE7E-5221-422B-BD53-BD5E03861D3C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0F16-0202-4A04-98DF-9A7EB7323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4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FE7E-5221-422B-BD53-BD5E03861D3C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0F16-0202-4A04-98DF-9A7EB7323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FE7E-5221-422B-BD53-BD5E03861D3C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0F16-0202-4A04-98DF-9A7EB7323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4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1CCFE7E-5221-422B-BD53-BD5E03861D3C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13A0F16-0202-4A04-98DF-9A7EB7323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5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Way of Discipleship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Luke 9:57-62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91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Way of Discipleship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4" y="2057399"/>
            <a:ext cx="11503378" cy="4332111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The way of discipleship…………..</a:t>
            </a:r>
          </a:p>
          <a:p>
            <a:pPr marL="45720" indent="0" algn="ctr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IS NOT ALWAYS EASY AND COMFORTABLE</a:t>
            </a:r>
          </a:p>
          <a:p>
            <a:r>
              <a:rPr lang="en-US" sz="3600" dirty="0" smtClean="0"/>
              <a:t>Luke 9:57-58</a:t>
            </a:r>
          </a:p>
          <a:p>
            <a:r>
              <a:rPr lang="en-US" sz="3600" dirty="0" smtClean="0"/>
              <a:t>People want religion to </a:t>
            </a:r>
            <a:r>
              <a:rPr lang="en-US" sz="3600" b="1" u="sng" dirty="0" smtClean="0"/>
              <a:t>conform</a:t>
            </a:r>
            <a:r>
              <a:rPr lang="en-US" sz="3600" dirty="0" smtClean="0"/>
              <a:t> to societal ideals</a:t>
            </a:r>
          </a:p>
          <a:p>
            <a:r>
              <a:rPr lang="en-US" sz="3600" dirty="0" smtClean="0"/>
              <a:t>People don’t want to makes </a:t>
            </a:r>
            <a:r>
              <a:rPr lang="en-US" sz="3600" b="1" u="sng" dirty="0" smtClean="0"/>
              <a:t>changes</a:t>
            </a:r>
            <a:r>
              <a:rPr lang="en-US" sz="3600" dirty="0" smtClean="0"/>
              <a:t> to their lifestyles.</a:t>
            </a:r>
          </a:p>
          <a:p>
            <a:r>
              <a:rPr lang="en-US" sz="3600" dirty="0" smtClean="0"/>
              <a:t>Discipleship might bring </a:t>
            </a:r>
            <a:r>
              <a:rPr lang="en-US" sz="3600" b="1" u="sng" dirty="0" smtClean="0"/>
              <a:t>persecution, disdain, &amp; poverty</a:t>
            </a:r>
          </a:p>
          <a:p>
            <a:pPr marL="45720" indent="0" algn="ctr">
              <a:buNone/>
            </a:pPr>
            <a:endParaRPr lang="en-US" sz="40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374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6B727"/>
                </a:solidFill>
              </a:rPr>
              <a:t>The Way of Discipleship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057400"/>
            <a:ext cx="11232444" cy="4422422"/>
          </a:xfrm>
        </p:spPr>
        <p:txBody>
          <a:bodyPr>
            <a:normAutofit/>
          </a:bodyPr>
          <a:lstStyle/>
          <a:p>
            <a:pPr lvl="0">
              <a:buClr>
                <a:srgbClr val="A6B727"/>
              </a:buClr>
            </a:pPr>
            <a:r>
              <a:rPr lang="en-US" sz="3200" i="1" dirty="0">
                <a:solidFill>
                  <a:srgbClr val="A6B727"/>
                </a:solidFill>
              </a:rPr>
              <a:t>The way of discipleship</a:t>
            </a:r>
            <a:r>
              <a:rPr lang="en-US" sz="3200" i="1" dirty="0" smtClean="0">
                <a:solidFill>
                  <a:srgbClr val="A6B727"/>
                </a:solidFill>
              </a:rPr>
              <a:t>…………..</a:t>
            </a:r>
          </a:p>
          <a:p>
            <a:pPr marL="45720" lvl="0" indent="0" algn="ctr">
              <a:buClr>
                <a:srgbClr val="A6B727"/>
              </a:buClr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IS URGENT AND PRIMARY</a:t>
            </a:r>
          </a:p>
          <a:p>
            <a:pPr>
              <a:buClr>
                <a:srgbClr val="A6B727"/>
              </a:buClr>
            </a:pPr>
            <a:r>
              <a:rPr lang="en-US" sz="3600" dirty="0" smtClean="0">
                <a:solidFill>
                  <a:srgbClr val="A6B727"/>
                </a:solidFill>
              </a:rPr>
              <a:t>Luke 9:59-60</a:t>
            </a:r>
          </a:p>
          <a:p>
            <a:pPr>
              <a:buClr>
                <a:srgbClr val="A6B727"/>
              </a:buClr>
            </a:pPr>
            <a:r>
              <a:rPr lang="en-US" sz="3600" dirty="0" smtClean="0">
                <a:solidFill>
                  <a:srgbClr val="A6B727"/>
                </a:solidFill>
              </a:rPr>
              <a:t>The follower said, “Let </a:t>
            </a:r>
            <a:r>
              <a:rPr lang="en-US" sz="4400" b="1" u="sng" dirty="0" smtClean="0">
                <a:solidFill>
                  <a:srgbClr val="A6B727"/>
                </a:solidFill>
              </a:rPr>
              <a:t>me first</a:t>
            </a:r>
            <a:r>
              <a:rPr lang="en-US" sz="3600" dirty="0" smtClean="0">
                <a:solidFill>
                  <a:srgbClr val="A6B727"/>
                </a:solidFill>
              </a:rPr>
              <a:t>….” which means Jesus is at least </a:t>
            </a:r>
            <a:r>
              <a:rPr lang="en-US" sz="3600" b="1" u="sng" dirty="0" smtClean="0">
                <a:solidFill>
                  <a:srgbClr val="A6B727"/>
                </a:solidFill>
              </a:rPr>
              <a:t>2</a:t>
            </a:r>
            <a:r>
              <a:rPr lang="en-US" sz="3600" b="1" u="sng" baseline="30000" dirty="0" smtClean="0">
                <a:solidFill>
                  <a:srgbClr val="A6B727"/>
                </a:solidFill>
              </a:rPr>
              <a:t>nd</a:t>
            </a:r>
            <a:r>
              <a:rPr lang="en-US" sz="3600" b="1" u="sng" dirty="0" smtClean="0">
                <a:solidFill>
                  <a:srgbClr val="A6B727"/>
                </a:solidFill>
              </a:rPr>
              <a:t>.</a:t>
            </a:r>
          </a:p>
          <a:p>
            <a:pPr>
              <a:buClr>
                <a:srgbClr val="A6B727"/>
              </a:buClr>
            </a:pPr>
            <a:r>
              <a:rPr lang="en-US" sz="3600" dirty="0" smtClean="0">
                <a:solidFill>
                  <a:srgbClr val="A6B727"/>
                </a:solidFill>
              </a:rPr>
              <a:t>Two thoughts to consider:</a:t>
            </a:r>
          </a:p>
          <a:p>
            <a:pPr lvl="1">
              <a:buClr>
                <a:srgbClr val="A6B727"/>
              </a:buClr>
            </a:pPr>
            <a:r>
              <a:rPr lang="en-US" sz="3400" dirty="0" smtClean="0">
                <a:solidFill>
                  <a:srgbClr val="A6B727"/>
                </a:solidFill>
              </a:rPr>
              <a:t>Father may have </a:t>
            </a:r>
            <a:r>
              <a:rPr lang="en-US" sz="3400" b="1" u="sng" dirty="0" smtClean="0">
                <a:solidFill>
                  <a:srgbClr val="A6B727"/>
                </a:solidFill>
              </a:rPr>
              <a:t>passed away </a:t>
            </a:r>
            <a:r>
              <a:rPr lang="en-US" sz="3400" dirty="0" smtClean="0">
                <a:solidFill>
                  <a:srgbClr val="A6B727"/>
                </a:solidFill>
              </a:rPr>
              <a:t>or may have still been </a:t>
            </a:r>
            <a:r>
              <a:rPr lang="en-US" sz="3400" b="1" u="sng" dirty="0" smtClean="0">
                <a:solidFill>
                  <a:srgbClr val="A6B727"/>
                </a:solidFill>
              </a:rPr>
              <a:t>alive</a:t>
            </a:r>
            <a:r>
              <a:rPr lang="en-US" sz="3400" dirty="0" smtClean="0">
                <a:solidFill>
                  <a:srgbClr val="A6B727"/>
                </a:solidFill>
              </a:rPr>
              <a:t>.</a:t>
            </a:r>
            <a:endParaRPr lang="en-US" sz="3400" dirty="0">
              <a:solidFill>
                <a:srgbClr val="A6B727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72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6B727"/>
                </a:solidFill>
              </a:rPr>
              <a:t>The Way of Discipleship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A6B727"/>
              </a:buClr>
            </a:pPr>
            <a:r>
              <a:rPr lang="en-US" sz="3200" i="1" dirty="0">
                <a:solidFill>
                  <a:srgbClr val="A6B727"/>
                </a:solidFill>
              </a:rPr>
              <a:t>The way of discipleship</a:t>
            </a:r>
            <a:r>
              <a:rPr lang="en-US" sz="3200" i="1" dirty="0" smtClean="0">
                <a:solidFill>
                  <a:srgbClr val="A6B727"/>
                </a:solidFill>
              </a:rPr>
              <a:t>…………..</a:t>
            </a:r>
          </a:p>
          <a:p>
            <a:pPr marL="45720" lvl="0" indent="0" algn="ctr">
              <a:buClr>
                <a:srgbClr val="A6B727"/>
              </a:buClr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IS NOT HALF-HEARTED</a:t>
            </a:r>
          </a:p>
          <a:p>
            <a:r>
              <a:rPr lang="en-US" sz="3600" dirty="0" smtClean="0">
                <a:solidFill>
                  <a:srgbClr val="A6B727"/>
                </a:solidFill>
              </a:rPr>
              <a:t>Luke 9:61-62</a:t>
            </a:r>
          </a:p>
          <a:p>
            <a:r>
              <a:rPr lang="en-US" sz="3600" dirty="0" smtClean="0">
                <a:solidFill>
                  <a:srgbClr val="A6B727"/>
                </a:solidFill>
              </a:rPr>
              <a:t>Non-committal attitude  can trigger old lifestyles.</a:t>
            </a:r>
          </a:p>
          <a:p>
            <a:r>
              <a:rPr lang="en-US" sz="3600" dirty="0" smtClean="0">
                <a:solidFill>
                  <a:srgbClr val="A6B727"/>
                </a:solidFill>
              </a:rPr>
              <a:t>Analyzing vs. 62</a:t>
            </a:r>
          </a:p>
          <a:p>
            <a:pPr lvl="1"/>
            <a:r>
              <a:rPr lang="en-US" sz="3400" dirty="0" smtClean="0">
                <a:solidFill>
                  <a:srgbClr val="A6B727"/>
                </a:solidFill>
              </a:rPr>
              <a:t>Plowing </a:t>
            </a:r>
            <a:r>
              <a:rPr lang="en-US" sz="3400" b="1" u="sng" dirty="0" smtClean="0">
                <a:solidFill>
                  <a:srgbClr val="A6B727"/>
                </a:solidFill>
              </a:rPr>
              <a:t>straight</a:t>
            </a:r>
          </a:p>
          <a:p>
            <a:pPr lvl="1"/>
            <a:r>
              <a:rPr lang="en-US" sz="3400" b="1" u="sng" dirty="0" smtClean="0">
                <a:solidFill>
                  <a:srgbClr val="A6B727"/>
                </a:solidFill>
              </a:rPr>
              <a:t>Fit</a:t>
            </a:r>
            <a:r>
              <a:rPr lang="en-US" sz="3400" dirty="0" smtClean="0">
                <a:solidFill>
                  <a:srgbClr val="A6B727"/>
                </a:solidFill>
              </a:rPr>
              <a:t> for the kingdom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54543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30</TotalTime>
  <Words>130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Corbel</vt:lpstr>
      <vt:lpstr>Basis</vt:lpstr>
      <vt:lpstr>The Way of Discipleship</vt:lpstr>
      <vt:lpstr>The Way of Discipleship</vt:lpstr>
      <vt:lpstr>The Way of Discipleship</vt:lpstr>
      <vt:lpstr>The Way of Discipleship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Way of Discipleship</dc:title>
  <dc:creator>Chris Pressnell</dc:creator>
  <cp:lastModifiedBy>Chris Pressnell</cp:lastModifiedBy>
  <cp:revision>4</cp:revision>
  <dcterms:created xsi:type="dcterms:W3CDTF">2016-12-04T13:53:39Z</dcterms:created>
  <dcterms:modified xsi:type="dcterms:W3CDTF">2016-12-04T14:23:57Z</dcterms:modified>
</cp:coreProperties>
</file>