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96" r:id="rId3"/>
    <p:sldMasterId id="2147483709" r:id="rId4"/>
  </p:sldMasterIdLst>
  <p:notesMasterIdLst>
    <p:notesMasterId r:id="rId24"/>
  </p:notesMasterIdLst>
  <p:handoutMasterIdLst>
    <p:handoutMasterId r:id="rId25"/>
  </p:handoutMasterIdLst>
  <p:sldIdLst>
    <p:sldId id="344" r:id="rId5"/>
    <p:sldId id="340" r:id="rId6"/>
    <p:sldId id="345" r:id="rId7"/>
    <p:sldId id="346" r:id="rId8"/>
    <p:sldId id="317" r:id="rId9"/>
    <p:sldId id="332" r:id="rId10"/>
    <p:sldId id="319" r:id="rId11"/>
    <p:sldId id="335" r:id="rId12"/>
    <p:sldId id="322" r:id="rId13"/>
    <p:sldId id="323" r:id="rId14"/>
    <p:sldId id="324" r:id="rId15"/>
    <p:sldId id="333" r:id="rId16"/>
    <p:sldId id="325" r:id="rId17"/>
    <p:sldId id="326" r:id="rId18"/>
    <p:sldId id="337" r:id="rId19"/>
    <p:sldId id="338" r:id="rId20"/>
    <p:sldId id="327" r:id="rId21"/>
    <p:sldId id="334" r:id="rId22"/>
    <p:sldId id="336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5400" kern="1200">
        <a:solidFill>
          <a:schemeClr val="bg1"/>
        </a:solidFill>
        <a:latin typeface="Impact" panose="020B080603090205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1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728" autoAdjust="0"/>
  </p:normalViewPr>
  <p:slideViewPr>
    <p:cSldViewPr>
      <p:cViewPr varScale="1">
        <p:scale>
          <a:sx n="63" d="100"/>
          <a:sy n="63" d="100"/>
        </p:scale>
        <p:origin x="14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53" y="0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552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6672848-F37D-4F4B-B3C7-2972A60EE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81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97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304" y="0"/>
            <a:ext cx="2971696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607" y="4342777"/>
            <a:ext cx="5028787" cy="411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7113"/>
            <a:ext cx="2971697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304" y="8687113"/>
            <a:ext cx="2971696" cy="45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 defTabSz="912946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BA3B39E-A65A-4BC8-A29B-5836493803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3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06045E-4D60-49DC-9B0F-AB9AAD940F1D}" type="slidenum">
              <a:rPr lang="en-US" altLang="en-US" sz="1300">
                <a:solidFill>
                  <a:srgbClr val="000000"/>
                </a:solidFill>
                <a:ea typeface="ＭＳ Ｐゴシック" panose="020B0600070205080204" pitchFamily="34" charset="-128"/>
              </a:rPr>
              <a:pPr eaLnBrk="1" hangingPunct="1"/>
              <a:t>2</a:t>
            </a:fld>
            <a:endParaRPr lang="en-US" altLang="en-US" sz="13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416425"/>
            <a:ext cx="5143500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82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177E8-CA4D-4CD4-86EB-AC6CE62DD73E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44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6177E8-CA4D-4CD4-86EB-AC6CE62DD73E}" type="slidenum">
              <a:rPr lang="en-US"/>
              <a:pPr/>
              <a:t>12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1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1507A-B0FF-4984-846C-2F93E4E92587}" type="slidenum">
              <a:rPr lang="en-US"/>
              <a:pPr/>
              <a:t>13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67899-7D1E-4D12-BA50-B812B3A7812D}" type="slidenum">
              <a:rPr lang="en-US"/>
              <a:pPr/>
              <a:t>14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7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67899-7D1E-4D12-BA50-B812B3A7812D}" type="slidenum">
              <a:rPr lang="en-US"/>
              <a:pPr/>
              <a:t>15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367899-7D1E-4D12-BA50-B812B3A7812D}" type="slidenum">
              <a:rPr lang="en-US"/>
              <a:pPr/>
              <a:t>16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39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C6660-19B3-4AA5-883B-E75DCB1409E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0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C6660-19B3-4AA5-883B-E75DCB1409E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39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8CD5A-6308-4BA1-9A15-0E990D31C419}" type="slidenum">
              <a:rPr lang="en-US"/>
              <a:pPr/>
              <a:t>19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807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66B3D-A74B-44A8-B8D1-45A0E4DF1641}" type="slidenum">
              <a:rPr lang="en-US" altLang="en-US" smtClean="0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73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C3C8F-7DB6-49B6-8934-401920CA843C}" type="slidenum">
              <a:rPr lang="en-US"/>
              <a:pPr/>
              <a:t>5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3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0C3C8F-7DB6-49B6-8934-401920CA843C}" type="slidenum">
              <a:rPr lang="en-US"/>
              <a:pPr/>
              <a:t>6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4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200FF-80E5-415C-9087-F756E1913D73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28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8CD5A-6308-4BA1-9A15-0E990D31C419}" type="slidenum">
              <a:rPr lang="en-US"/>
              <a:pPr/>
              <a:t>8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58CD5A-6308-4BA1-9A15-0E990D31C419}" type="slidenum">
              <a:rPr lang="en-US"/>
              <a:pPr/>
              <a:t>9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9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F7F80-2E39-4086-89ED-036FDB210BF0}" type="slidenum">
              <a:rPr lang="en-US"/>
              <a:pPr/>
              <a:t>10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4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A6DD7-4A07-45EE-9B21-A2890A9C3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E108F-1839-4B9E-A590-C2B1DE05E2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95273-1D98-4CDD-8D2E-5598CAE11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028E2-669C-4D12-8888-4A735A9C1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7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82963-6029-4E8A-B89B-5346BAC33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40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4B5FA-8C5A-4230-8ADC-33D102546B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35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B0AFC-B758-4B8E-9B98-41F87B033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38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F6C9C-8BB2-4AEB-8E2A-843A1C3EA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59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E9762-7E26-4899-A6D9-59807154F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646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A57B6-78F0-4012-8144-75D703FDE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047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C6FDD-BE5E-4C8E-A6CB-9F6801B627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89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73E7-8763-46C0-8965-CBCABCB0E8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27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800FE-15DB-43F6-A8B6-847331155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857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7DC85-84E9-4B1A-9930-809B13B32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664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DDA8F-E9BE-45F4-B0B3-FB0BDDD530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86768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8D782-38A6-475D-A4C6-1C462D68ADE2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0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A59AEA-0970-45D4-96E9-1EDD72488BCA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52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41D23-8B9B-4D64-8757-CE4EBF840537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51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917C3-C1A2-4559-9602-9F87EC0DD1FE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16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12E15-C949-456A-B87E-C4BD604D339D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708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348D9-3C7F-4B76-ACAA-CB7A9B28E9C4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710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8500B-E42C-4145-B6D5-1CC23BD9978F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2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E66C-0D91-4349-A7CA-EBABEA3DB4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2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70DB1-7EA5-4BDE-9EF9-6DFF9DD117D0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53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289F7-29AA-4788-BC44-D3822F2BDF51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71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B4447-BBD8-4B75-BC2E-F794AD13A701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9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C5184-2B00-49FA-A573-C5EA19F953F5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5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FDECD-42D3-4520-9497-DF8E6822BBBA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07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AEAB8-47C2-48C8-BAD5-3FD252E92EB7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34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637A1-7697-4C15-8CBF-F94D76B5E445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5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D54B3-DD21-4620-A45F-E4E3B16C5867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252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0769D-2743-4842-AD2B-512F70F7BAE1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5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6A1A4-81E6-4CA3-92E2-3105DAF1B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44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9EBAC-DF5C-4CD0-AA36-33DE1E3C7942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48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74103-0C2C-4A81-8E67-921AA62A0558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14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C9622-ED52-4C17-A22C-876E82E7A863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43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CC313-9836-4367-8683-B859A1280BD6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18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C6072-87D9-4328-93E3-34FA2105C4FF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995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FC42A-8FAB-4EF0-88A6-10FF901F7952}" type="slidenum">
              <a:rPr lang="en-US" altLang="en-US">
                <a:solidFill>
                  <a:srgbClr val="811700"/>
                </a:solidFill>
              </a:rPr>
              <a:pPr/>
              <a:t>‹#›</a:t>
            </a:fld>
            <a:endParaRPr lang="en-US" altLang="en-US">
              <a:solidFill>
                <a:srgbClr val="811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808F1-27EC-4EDA-B31F-237E2A532F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8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399529-BC9E-4865-9104-23C3990E04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8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E864-61D4-4E33-A354-A7C82CA16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0BE51-000C-4F6E-95B9-D96E24EBA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34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358C1-B37F-4C85-AA84-770F7B731A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8C32EA0D-1E1C-4B92-846D-0A2A59E1590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117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117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11700"/>
                </a:solidFill>
              </a:defRPr>
            </a:lvl1pPr>
          </a:lstStyle>
          <a:p>
            <a:pPr eaLnBrk="1" hangingPunct="1"/>
            <a:fld id="{3648E903-9DB0-4142-ABAF-07D5DE576F97}" type="slidenum">
              <a:rPr lang="en-US" altLang="en-US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5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eaLnBrk="1" hangingPunct="1"/>
            <a:fld id="{BE462088-C39A-4B6D-B303-8E3F20191203}" type="slidenum">
              <a:rPr lang="en-US" altLang="en-US">
                <a:solidFill>
                  <a:srgbClr val="8117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8117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1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811700"/>
              </a:solidFill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461EDF7-E59A-45B3-BC40-E35035D3781B}" type="slidenum">
              <a:rPr lang="en-US" altLang="en-US">
                <a:solidFill>
                  <a:srgbClr val="8117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8117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9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u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mailto:pgoad@hcu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PEOPLE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5111" name="Picture 7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3" name="Picture 9" descr="talk_to_the_h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" y="1657350"/>
            <a:ext cx="2894013" cy="4343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1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962400" y="1662112"/>
            <a:ext cx="5029200" cy="3481387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Some people seem to want God but not the church.</a:t>
            </a:r>
          </a:p>
          <a:p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Some people think it’s too risky to admit weakness.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5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5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PEOPLE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7156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9" name="Picture 7" descr="thre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635918"/>
            <a:ext cx="1917700" cy="287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0" name="Text Box 8"/>
          <p:cNvSpPr txBox="1">
            <a:spLocks noChangeArrowheads="1"/>
          </p:cNvSpPr>
          <p:nvPr/>
        </p:nvSpPr>
        <p:spPr bwMode="auto">
          <a:xfrm>
            <a:off x="4343400" y="4627561"/>
            <a:ext cx="2514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Some are just barely hanging on.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800100" y="4657028"/>
            <a:ext cx="2514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Some are consumers first.</a:t>
            </a:r>
            <a:endParaRPr lang="en-US" sz="2800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1589086"/>
            <a:ext cx="2973388" cy="297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77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PEOPLE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7156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2" name="Picture 10" descr="fit 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968553" cy="29764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5486400" y="2222450"/>
            <a:ext cx="27241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Some are desperately trying to fit in.</a:t>
            </a:r>
          </a:p>
        </p:txBody>
      </p:sp>
    </p:spTree>
    <p:extLst>
      <p:ext uri="{BB962C8B-B14F-4D97-AF65-F5344CB8AC3E}">
        <p14:creationId xmlns:p14="http://schemas.microsoft.com/office/powerpoint/2010/main" val="14532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7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 COMMUNITY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9204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857250" y="5143500"/>
            <a:ext cx="5219700" cy="15240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2800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Acts 2 paints the picture of people who are </a:t>
            </a:r>
            <a:r>
              <a:rPr lang="en-US" sz="2800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DEVOTED</a:t>
            </a:r>
            <a:r>
              <a:rPr lang="en-US" sz="2800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 to God and to each other!</a:t>
            </a:r>
          </a:p>
          <a:p>
            <a:pPr>
              <a:buFontTx/>
              <a:buNone/>
            </a:pP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pic>
        <p:nvPicPr>
          <p:cNvPr id="179208" name="Picture 8" descr="U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008372"/>
            <a:ext cx="3848100" cy="29208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345531"/>
            <a:ext cx="5867400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en-US" sz="1600" b="1" dirty="0">
              <a:solidFill>
                <a:srgbClr val="FFFFCC"/>
              </a:solidFill>
              <a:latin typeface="Palatino" panose="02000500000000000000" pitchFamily="2" charset="0"/>
            </a:endParaRPr>
          </a:p>
          <a:p>
            <a:r>
              <a:rPr lang="en-US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Celebration</a:t>
            </a:r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 – worship assembly</a:t>
            </a:r>
          </a:p>
          <a:p>
            <a:r>
              <a:rPr lang="en-US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Congregation</a:t>
            </a:r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 – potentially the size of a large Bible class (60 max)</a:t>
            </a:r>
          </a:p>
          <a:p>
            <a:r>
              <a:rPr lang="en-US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Cell</a:t>
            </a:r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 – 10-12 people who help me live out </a:t>
            </a:r>
            <a:r>
              <a:rPr lang="en-US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my faith</a:t>
            </a:r>
            <a:endParaRPr lang="en-US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2400" y="1752600"/>
            <a:ext cx="502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600" b="1" u="sng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Church at 3 levels:</a:t>
            </a:r>
          </a:p>
          <a:p>
            <a:pPr algn="ctr" eaLnBrk="1" hangingPunct="1">
              <a:buFontTx/>
              <a:buNone/>
            </a:pPr>
            <a:endParaRPr lang="en-US" sz="1600" b="1" dirty="0" smtClean="0">
              <a:solidFill>
                <a:srgbClr val="FFFFCC"/>
              </a:solidFill>
              <a:latin typeface="Palatino" panose="02000500000000000000" pitchFamily="2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 COMMUNITY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369219" y="381000"/>
            <a:ext cx="6405562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ENOUGH TO CARE?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1252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1962" y="1524000"/>
            <a:ext cx="6172200" cy="51054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en-US" sz="1600" b="1" dirty="0">
              <a:solidFill>
                <a:srgbClr val="FFFFCC"/>
              </a:solidFill>
              <a:latin typeface="Palatino" panose="02000500000000000000" pitchFamily="2" charset="0"/>
            </a:endParaRPr>
          </a:p>
          <a:p>
            <a:r>
              <a:rPr lang="en-US" b="1" u="sng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10%</a:t>
            </a:r>
            <a:r>
              <a:rPr lang="en-US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 - NO close friends</a:t>
            </a:r>
            <a:endParaRPr lang="en-US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10%</a:t>
            </a:r>
            <a:r>
              <a:rPr lang="en-US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 - Just one or two</a:t>
            </a:r>
            <a:endParaRPr lang="en-US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  <a:p>
            <a:r>
              <a:rPr lang="en-US" b="1" u="sng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30%</a:t>
            </a:r>
            <a:r>
              <a:rPr lang="en-US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 - Close friends? Yes, but no real visiting in the last 12 months</a:t>
            </a:r>
          </a:p>
          <a:p>
            <a:r>
              <a:rPr lang="en-US" b="1" u="sng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50%</a:t>
            </a:r>
            <a:r>
              <a:rPr lang="en-US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 - Close friends? Yes, but time spent together is always something other than spiritual</a:t>
            </a:r>
          </a:p>
          <a:p>
            <a:pPr marL="1428750" indent="-1428750"/>
            <a:endParaRPr lang="en-US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4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81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81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1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252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26281" y="1524000"/>
            <a:ext cx="6055519" cy="5029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endParaRPr lang="en-US" sz="1600" b="1" dirty="0">
              <a:solidFill>
                <a:srgbClr val="FFFFCC"/>
              </a:solidFill>
              <a:latin typeface="Palatino" panose="02000500000000000000" pitchFamily="2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Only 10% of those surveyed said they have close, personal friendships within the church where at least SOME of the time spent together is on activities that will help each other grow spiritually.</a:t>
            </a:r>
            <a:endParaRPr lang="en-US" sz="3600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  <a:p>
            <a:pPr marL="1428750" indent="-1428750"/>
            <a:endParaRPr lang="en-US" b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369219" y="381000"/>
            <a:ext cx="6405562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CLOSE ENOUGH TO CARE?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DOING COMMUNITY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3300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6212" y="1981200"/>
            <a:ext cx="5029200" cy="8382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Powerful Key Statistic:</a:t>
            </a:r>
          </a:p>
          <a:p>
            <a:pPr algn="ctr">
              <a:buFontTx/>
              <a:buNone/>
            </a:pPr>
            <a:endParaRPr lang="en-US" sz="1800" b="1" dirty="0">
              <a:solidFill>
                <a:srgbClr val="FFFFCC"/>
              </a:solidFill>
              <a:latin typeface="Palatino" panose="02000500000000000000" pitchFamily="2" charset="0"/>
            </a:endParaRPr>
          </a:p>
          <a:p>
            <a:r>
              <a:rPr lang="en-US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50 recent converts still faithful</a:t>
            </a:r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 – all had 7 or more friendships</a:t>
            </a:r>
          </a:p>
          <a:p>
            <a:r>
              <a:rPr lang="en-US" b="1" u="sng" dirty="0">
                <a:solidFill>
                  <a:srgbClr val="FFFFCC"/>
                </a:solidFill>
                <a:latin typeface="Palatino Linotype" panose="02040502050505030304" pitchFamily="18" charset="0"/>
              </a:rPr>
              <a:t>50 recent converts fallen away</a:t>
            </a:r>
            <a:r>
              <a:rPr lang="en-US" b="1" dirty="0">
                <a:solidFill>
                  <a:srgbClr val="FFFFCC"/>
                </a:solidFill>
                <a:latin typeface="Palatino Linotype" panose="02040502050505030304" pitchFamily="18" charset="0"/>
              </a:rPr>
              <a:t> – all had 3 or fewer friendships</a:t>
            </a:r>
          </a:p>
          <a:p>
            <a:pPr algn="r">
              <a:buFontTx/>
              <a:buNone/>
            </a:pP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pic>
        <p:nvPicPr>
          <p:cNvPr id="183302" name="Picture 6" descr="church commun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8" y="2133600"/>
            <a:ext cx="2773363" cy="246180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3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3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0999" y="342899"/>
            <a:ext cx="8515349" cy="1409701"/>
          </a:xfrm>
        </p:spPr>
        <p:txBody>
          <a:bodyPr/>
          <a:lstStyle/>
          <a:p>
            <a:r>
              <a:rPr lang="en-US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POWERFUL RELATIONSHIP BUILDER?</a:t>
            </a:r>
            <a:endParaRPr lang="en-US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3300" name="Picture 4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0999" y="2362200"/>
            <a:ext cx="4852988" cy="41148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i="1" dirty="0" smtClean="0">
                <a:solidFill>
                  <a:srgbClr val="FFFFCC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“</a:t>
            </a:r>
            <a:r>
              <a:rPr lang="en-US" i="1" dirty="0">
                <a:solidFill>
                  <a:srgbClr val="FFFFCC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We are having more babies than you people are having, but the main thing is that we have found that </a:t>
            </a:r>
            <a:r>
              <a:rPr lang="en-US" b="1" i="1" u="sng" dirty="0">
                <a:solidFill>
                  <a:srgbClr val="FFFFCC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we make one convert for every two people we have into our homes for a meal</a:t>
            </a:r>
            <a:r>
              <a:rPr lang="en-US" i="1" dirty="0" smtClean="0">
                <a:solidFill>
                  <a:srgbClr val="FFFFCC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.”</a:t>
            </a:r>
            <a:endParaRPr lang="en-US" sz="28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2667000"/>
            <a:ext cx="2987040" cy="2240280"/>
          </a:xfrm>
          <a:prstGeom prst="rect">
            <a:avLst/>
          </a:prstGeom>
          <a:ln w="12700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7916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3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BIG IDEA…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809750"/>
            <a:ext cx="60960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As family, each one of us has an important role in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promoting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the kind of strong Christian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fellowship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where we are actively helping each other go to heaven!</a:t>
            </a:r>
            <a:endParaRPr lang="en-US" sz="4000" b="1" i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73061" name="Picture 5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05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4688" y="4449763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Philip Goad</a:t>
            </a:r>
            <a:r>
              <a:rPr lang="en-US" altLang="en-US" dirty="0" smtClean="0">
                <a:solidFill>
                  <a:srgbClr val="000000"/>
                </a:solidFill>
                <a:latin typeface="Palatino" panose="02000500000000000000" pitchFamily="2" charset="0"/>
              </a:rPr>
              <a:t/>
            </a:r>
            <a:br>
              <a:rPr lang="en-US" altLang="en-US" dirty="0" smtClean="0">
                <a:solidFill>
                  <a:srgbClr val="000000"/>
                </a:solidFill>
                <a:latin typeface="Palatino" panose="02000500000000000000" pitchFamily="2" charset="0"/>
              </a:rPr>
            </a:br>
            <a:r>
              <a:rPr lang="en-US" altLang="en-US" sz="28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Vice President of University Advancement</a:t>
            </a:r>
            <a:r>
              <a:rPr lang="en-US" altLang="en-US" dirty="0" smtClean="0">
                <a:latin typeface="Palatino Linotype" panose="02040502050505030304" pitchFamily="18" charset="0"/>
              </a:rPr>
              <a:t/>
            </a:r>
            <a:br>
              <a:rPr lang="en-US" altLang="en-US" dirty="0" smtClean="0">
                <a:latin typeface="Palatino Linotype" panose="02040502050505030304" pitchFamily="18" charset="0"/>
              </a:rPr>
            </a:br>
            <a:r>
              <a:rPr lang="en-US" altLang="en-US" sz="2400" dirty="0" smtClean="0">
                <a:solidFill>
                  <a:srgbClr val="000000"/>
                </a:solidFill>
                <a:latin typeface="Palatino Linotype" panose="02040502050505030304" pitchFamily="18" charset="0"/>
                <a:hlinkClick r:id="rId3"/>
              </a:rPr>
              <a:t>www.hcu.edu</a:t>
            </a:r>
            <a:r>
              <a:rPr lang="en-US" altLang="en-US" sz="24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en-US" altLang="en-US" sz="2400" dirty="0" smtClean="0">
                <a:solidFill>
                  <a:srgbClr val="000000"/>
                </a:solidFill>
                <a:latin typeface="Palatino Linotype" panose="02040502050505030304" pitchFamily="18" charset="0"/>
                <a:hlinkClick r:id="rId4"/>
              </a:rPr>
              <a:t>pgoad@hcu.edu</a:t>
            </a:r>
            <a:r>
              <a:rPr lang="en-US" altLang="en-US" sz="2800" dirty="0" smtClean="0">
                <a:solidFill>
                  <a:srgbClr val="000000"/>
                </a:solidFill>
                <a:latin typeface="Palatino" panose="02000500000000000000" pitchFamily="2" charset="0"/>
              </a:rPr>
              <a:t> </a:t>
            </a:r>
          </a:p>
        </p:txBody>
      </p:sp>
      <p:pic>
        <p:nvPicPr>
          <p:cNvPr id="54274" name="Picture 3" descr="hcu alternat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48768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7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2686048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81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  <a:r>
              <a:rPr lang="en-US" b="1" dirty="0" smtClean="0">
                <a:solidFill>
                  <a:srgbClr val="81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FLINT!</a:t>
            </a:r>
            <a:endParaRPr lang="en-US" b="1" dirty="0">
              <a:solidFill>
                <a:srgbClr val="811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800" y="1189346"/>
            <a:ext cx="1636395" cy="2993405"/>
          </a:xfrm>
          <a:prstGeom prst="rect">
            <a:avLst/>
          </a:prstGeom>
        </p:spPr>
      </p:pic>
      <p:pic>
        <p:nvPicPr>
          <p:cNvPr id="4" name="Picture 5" descr="hcu logo full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2590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7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5791200"/>
            <a:ext cx="5486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Reserve your place today!</a:t>
            </a:r>
            <a:endParaRPr lang="en-US" altLang="en-US" sz="32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6858000" cy="4419600"/>
          </a:xfrm>
        </p:spPr>
        <p:txBody>
          <a:bodyPr/>
          <a:lstStyle/>
          <a:p>
            <a:r>
              <a:rPr lang="en-US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POINTING THE WAY TO FELLOWSHIP</a:t>
            </a:r>
            <a:r>
              <a:rPr lang="en-US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66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6600" dirty="0">
              <a:solidFill>
                <a:srgbClr val="FFFFC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5105400" y="1521618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Most of us can point to a specific seat that used to be occupied by a person who is no longer in </a:t>
            </a:r>
            <a:r>
              <a:rPr lang="en-US" sz="3600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with us</a:t>
            </a:r>
            <a:r>
              <a:rPr lang="en-US" sz="3600" b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.</a:t>
            </a:r>
            <a:r>
              <a:rPr lang="en-US" sz="3600" b="1" dirty="0" smtClean="0">
                <a:solidFill>
                  <a:srgbClr val="FFFFCC"/>
                </a:solidFill>
                <a:latin typeface="Palatino" panose="02000500000000000000" pitchFamily="2" charset="0"/>
              </a:rPr>
              <a:t> </a:t>
            </a:r>
            <a:endParaRPr lang="en-US" sz="3600" b="1" dirty="0">
              <a:solidFill>
                <a:srgbClr val="FFFFCC"/>
              </a:solidFill>
              <a:latin typeface="Palatino" panose="02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1828800"/>
            <a:ext cx="4038600" cy="3790950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MISSING…</a:t>
            </a:r>
            <a:endParaRPr lang="en-US" sz="5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31703"/>
          </a:xfrm>
        </p:spPr>
        <p:txBody>
          <a:bodyPr/>
          <a:lstStyle/>
          <a:p>
            <a:r>
              <a:rPr 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GOD 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WANTS…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74521"/>
            <a:ext cx="4114800" cy="3375184"/>
          </a:xfrm>
        </p:spPr>
        <p:txBody>
          <a:bodyPr/>
          <a:lstStyle/>
          <a:p>
            <a:r>
              <a:rPr lang="en-US" sz="3400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No one </a:t>
            </a:r>
            <a:r>
              <a:rPr lang="en-US" sz="3400" dirty="0">
                <a:solidFill>
                  <a:srgbClr val="FFFFCC"/>
                </a:solidFill>
                <a:latin typeface="Palatino Linotype" panose="02040502050505030304" pitchFamily="18" charset="0"/>
              </a:rPr>
              <a:t>to perish</a:t>
            </a:r>
          </a:p>
          <a:p>
            <a:r>
              <a:rPr lang="en-US" sz="3400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No one </a:t>
            </a:r>
            <a:r>
              <a:rPr lang="en-US" sz="3400" dirty="0">
                <a:solidFill>
                  <a:srgbClr val="FFFFCC"/>
                </a:solidFill>
                <a:latin typeface="Palatino Linotype" panose="02040502050505030304" pitchFamily="18" charset="0"/>
              </a:rPr>
              <a:t>to fall </a:t>
            </a:r>
            <a:r>
              <a:rPr lang="en-US" sz="3400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away or to </a:t>
            </a:r>
            <a:r>
              <a:rPr lang="en-US" sz="3400" dirty="0">
                <a:solidFill>
                  <a:srgbClr val="FFFFCC"/>
                </a:solidFill>
                <a:latin typeface="Palatino Linotype" panose="02040502050505030304" pitchFamily="18" charset="0"/>
              </a:rPr>
              <a:t>be hardened by the deceitfulness of sin</a:t>
            </a:r>
          </a:p>
        </p:txBody>
      </p:sp>
      <p:pic>
        <p:nvPicPr>
          <p:cNvPr id="158727" name="Picture 7" descr="commu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429000" cy="2813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495800" y="4641373"/>
            <a:ext cx="41910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Community</a:t>
            </a:r>
            <a:r>
              <a:rPr 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God’s plan for securing the saved!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58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5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build="p"/>
      <p:bldP spid="1587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BIG IDEA…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809750"/>
            <a:ext cx="60960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As family, each one of us has an important role in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promoting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the kind of strong Christian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fellowship </a:t>
            </a:r>
            <a:r>
              <a:rPr lang="en-US" sz="4000" b="1" i="1" dirty="0" smtClean="0">
                <a:solidFill>
                  <a:srgbClr val="FFFFCC"/>
                </a:solidFill>
                <a:latin typeface="Palatino Linotype" panose="02040502050505030304" pitchFamily="18" charset="0"/>
              </a:rPr>
              <a:t>where we are actively helping each other go to heaven!</a:t>
            </a:r>
            <a:endParaRPr lang="en-US" sz="4000" b="1" i="1" dirty="0">
              <a:solidFill>
                <a:srgbClr val="FFFFC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73061" name="Picture 5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cross background"/>
          <p:cNvPicPr>
            <a:picLocks noChangeAspect="1" noChangeArrowheads="1"/>
          </p:cNvPicPr>
          <p:nvPr/>
        </p:nvPicPr>
        <p:blipFill>
          <a:blip r:embed="rId3" cstate="print">
            <a:lum brigh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VALUABLE INFORMATION…</a:t>
            </a:r>
            <a:endParaRPr 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14800" y="2514600"/>
            <a:ext cx="4343400" cy="2286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i="1" dirty="0">
                <a:solidFill>
                  <a:srgbClr val="FFFFCC"/>
                </a:solidFill>
                <a:latin typeface="Palatino Linotype" panose="02040502050505030304" pitchFamily="18" charset="0"/>
              </a:rPr>
              <a:t>“When we left, no one asked why. No one visited or called.”</a:t>
            </a:r>
          </a:p>
        </p:txBody>
      </p:sp>
      <p:pic>
        <p:nvPicPr>
          <p:cNvPr id="173061" name="Picture 5" descr="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334000"/>
            <a:ext cx="1905000" cy="1333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3063" name="Picture 7" descr="Why They Lef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2464878" cy="3810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811700"/>
      </a:dk1>
      <a:lt1>
        <a:srgbClr val="FCFFFD"/>
      </a:lt1>
      <a:dk2>
        <a:srgbClr val="055800"/>
      </a:dk2>
      <a:lt2>
        <a:srgbClr val="777777"/>
      </a:lt2>
      <a:accent1>
        <a:srgbClr val="FFFFF7"/>
      </a:accent1>
      <a:accent2>
        <a:srgbClr val="FFFDD5"/>
      </a:accent2>
      <a:accent3>
        <a:srgbClr val="FDFFFE"/>
      </a:accent3>
      <a:accent4>
        <a:srgbClr val="6D1200"/>
      </a:accent4>
      <a:accent5>
        <a:srgbClr val="FFFFFA"/>
      </a:accent5>
      <a:accent6>
        <a:srgbClr val="E7E5C1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mpact" panose="020B080603090205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Impact" panose="020B080603090205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Presentation">
  <a:themeElements>
    <a:clrScheme name="">
      <a:dk1>
        <a:srgbClr val="811700"/>
      </a:dk1>
      <a:lt1>
        <a:srgbClr val="FCFFFD"/>
      </a:lt1>
      <a:dk2>
        <a:srgbClr val="055800"/>
      </a:dk2>
      <a:lt2>
        <a:srgbClr val="777777"/>
      </a:lt2>
      <a:accent1>
        <a:srgbClr val="FFFFF7"/>
      </a:accent1>
      <a:accent2>
        <a:srgbClr val="FFFDD5"/>
      </a:accent2>
      <a:accent3>
        <a:srgbClr val="FDFFFE"/>
      </a:accent3>
      <a:accent4>
        <a:srgbClr val="6D1200"/>
      </a:accent4>
      <a:accent5>
        <a:srgbClr val="FFFFFA"/>
      </a:accent5>
      <a:accent6>
        <a:srgbClr val="E7E5C1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11700"/>
      </a:dk1>
      <a:lt1>
        <a:srgbClr val="FCFFFD"/>
      </a:lt1>
      <a:dk2>
        <a:srgbClr val="055800"/>
      </a:dk2>
      <a:lt2>
        <a:srgbClr val="777777"/>
      </a:lt2>
      <a:accent1>
        <a:srgbClr val="FFFFF7"/>
      </a:accent1>
      <a:accent2>
        <a:srgbClr val="FFFDD5"/>
      </a:accent2>
      <a:accent3>
        <a:srgbClr val="FDFFFE"/>
      </a:accent3>
      <a:accent4>
        <a:srgbClr val="6D1200"/>
      </a:accent4>
      <a:accent5>
        <a:srgbClr val="FFFFFA"/>
      </a:accent5>
      <a:accent6>
        <a:srgbClr val="E7E5C1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ur Obedience - Mt Zion.pot [Compatibility Mode]" id="{31699C01-6466-4A10-94F6-BD0F69CDD2A0}" vid="{5DF2E3AF-52F6-4611-99DA-32665CC6C656}"/>
    </a:ext>
  </a:extLst>
</a:theme>
</file>

<file path=ppt/theme/theme4.xml><?xml version="1.0" encoding="utf-8"?>
<a:theme xmlns:a="http://schemas.openxmlformats.org/drawingml/2006/main" name="4_Blank Presentation">
  <a:themeElements>
    <a:clrScheme name="">
      <a:dk1>
        <a:srgbClr val="811700"/>
      </a:dk1>
      <a:lt1>
        <a:srgbClr val="FCFFFD"/>
      </a:lt1>
      <a:dk2>
        <a:srgbClr val="055800"/>
      </a:dk2>
      <a:lt2>
        <a:srgbClr val="777777"/>
      </a:lt2>
      <a:accent1>
        <a:srgbClr val="FFFFF7"/>
      </a:accent1>
      <a:accent2>
        <a:srgbClr val="FFFDD5"/>
      </a:accent2>
      <a:accent3>
        <a:srgbClr val="FDFFFE"/>
      </a:accent3>
      <a:accent4>
        <a:srgbClr val="6D1200"/>
      </a:accent4>
      <a:accent5>
        <a:srgbClr val="FFFFFA"/>
      </a:accent5>
      <a:accent6>
        <a:srgbClr val="E7E5C1"/>
      </a:accent6>
      <a:hlink>
        <a:srgbClr val="FF5050"/>
      </a:hlink>
      <a:folHlink>
        <a:srgbClr val="FF99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</TotalTime>
  <Words>460</Words>
  <Application>Microsoft Office PowerPoint</Application>
  <PresentationFormat>On-screen Show (4:3)</PresentationFormat>
  <Paragraphs>65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Arial</vt:lpstr>
      <vt:lpstr>Cooper Black</vt:lpstr>
      <vt:lpstr>Impact</vt:lpstr>
      <vt:lpstr>Palatino</vt:lpstr>
      <vt:lpstr>Palatino Linotype</vt:lpstr>
      <vt:lpstr>Times New Roman</vt:lpstr>
      <vt:lpstr>Verdana</vt:lpstr>
      <vt:lpstr>Blank Presentation</vt:lpstr>
      <vt:lpstr>2_Blank Presentation</vt:lpstr>
      <vt:lpstr>1_Blank Presentation</vt:lpstr>
      <vt:lpstr>4_Blank Presentation</vt:lpstr>
      <vt:lpstr>PowerPoint Presentation</vt:lpstr>
      <vt:lpstr>Philip Goad Vice President of University Advancement www.hcu.edu pgoad@hcu.edu </vt:lpstr>
      <vt:lpstr>PowerPoint Presentation</vt:lpstr>
      <vt:lpstr>PowerPoint Presentation</vt:lpstr>
      <vt:lpstr>POINTING THE WAY TO FELLOWSHIP </vt:lpstr>
      <vt:lpstr>MISSING…</vt:lpstr>
      <vt:lpstr>WHAT GOD WANTS…</vt:lpstr>
      <vt:lpstr>THE BIG IDEA…</vt:lpstr>
      <vt:lpstr>VALUABLE INFORMATION…</vt:lpstr>
      <vt:lpstr>WHERE PEOPLE ARE…</vt:lpstr>
      <vt:lpstr>WHERE PEOPLE ARE…</vt:lpstr>
      <vt:lpstr>WHERE PEOPLE ARE…</vt:lpstr>
      <vt:lpstr>DOING COMMUNITY WELL…</vt:lpstr>
      <vt:lpstr>DOING COMMUNITY WELL…</vt:lpstr>
      <vt:lpstr>CLOSE ENOUGH TO CARE?</vt:lpstr>
      <vt:lpstr>CLOSE ENOUGH TO CARE?</vt:lpstr>
      <vt:lpstr>DOING COMMUNITY WELL…</vt:lpstr>
      <vt:lpstr>MOST POWERFUL RELATIONSHIP BUILDER?</vt:lpstr>
      <vt:lpstr>THE BIG IDEA…</vt:lpstr>
    </vt:vector>
  </TitlesOfParts>
  <Company>Heritage Christian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Eastep User</dc:creator>
  <cp:lastModifiedBy>Philip Goad</cp:lastModifiedBy>
  <cp:revision>105</cp:revision>
  <cp:lastPrinted>2014-03-26T15:35:27Z</cp:lastPrinted>
  <dcterms:created xsi:type="dcterms:W3CDTF">2006-01-27T18:44:06Z</dcterms:created>
  <dcterms:modified xsi:type="dcterms:W3CDTF">2016-07-26T18:00:13Z</dcterms:modified>
</cp:coreProperties>
</file>