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7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4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9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A524-1FA7-4C2B-B6C1-832843A94A96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A373-31BA-4B20-91B1-AADAE36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9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" y="2668168"/>
            <a:ext cx="12150513" cy="4189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Rockwell Condensed" panose="02060603050405020104" pitchFamily="18" charset="0"/>
              </a:rPr>
              <a:t>The Baptism of Christ</a:t>
            </a:r>
            <a:endParaRPr lang="en-US" sz="9600" dirty="0">
              <a:latin typeface="Rockwell Condensed" panose="020606030504050201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Script MT Bold" panose="03040602040607080904" pitchFamily="66" charset="0"/>
              </a:rPr>
              <a:t>Matthew 3:13-17</a:t>
            </a:r>
            <a:endParaRPr lang="en-US" sz="54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2663588"/>
            <a:ext cx="12193057" cy="419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Rockwell Condensed" panose="02060603050405020104" pitchFamily="18" charset="0"/>
              </a:rPr>
              <a:t>The Baptism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Similarities….</a:t>
            </a:r>
          </a:p>
          <a:p>
            <a:pPr marL="0" indent="0" algn="ctr">
              <a:buNone/>
            </a:pPr>
            <a:r>
              <a:rPr lang="en-US" sz="4800" b="1" dirty="0" smtClean="0">
                <a:latin typeface="Bodoni MT" panose="02070603080606020203" pitchFamily="18" charset="0"/>
              </a:rPr>
              <a:t>THERE MAY BE HINDERANCES</a:t>
            </a:r>
          </a:p>
          <a:p>
            <a:r>
              <a:rPr lang="en-US" sz="3200" b="1" dirty="0" smtClean="0">
                <a:latin typeface="Bodoni MT" panose="02070603080606020203" pitchFamily="18" charset="0"/>
              </a:rPr>
              <a:t>John tried to </a:t>
            </a:r>
            <a:r>
              <a:rPr lang="en-US" sz="3200" b="1" u="sng" dirty="0" smtClean="0">
                <a:latin typeface="Bodoni MT" panose="02070603080606020203" pitchFamily="18" charset="0"/>
              </a:rPr>
              <a:t>prevent</a:t>
            </a:r>
            <a:r>
              <a:rPr lang="en-US" sz="3200" b="1" dirty="0" smtClean="0">
                <a:latin typeface="Bodoni MT" panose="02070603080606020203" pitchFamily="18" charset="0"/>
              </a:rPr>
              <a:t> it.- 3:14</a:t>
            </a:r>
          </a:p>
          <a:p>
            <a:r>
              <a:rPr lang="en-US" sz="3200" b="1" dirty="0" smtClean="0">
                <a:latin typeface="Bodoni MT" panose="02070603080606020203" pitchFamily="18" charset="0"/>
              </a:rPr>
              <a:t>How many have been hindered:</a:t>
            </a:r>
          </a:p>
          <a:p>
            <a:pPr lvl="1"/>
            <a:r>
              <a:rPr lang="en-US" sz="3000" b="1" dirty="0" smtClean="0">
                <a:latin typeface="Bodoni MT" panose="02070603080606020203" pitchFamily="18" charset="0"/>
              </a:rPr>
              <a:t>By their </a:t>
            </a:r>
            <a:r>
              <a:rPr lang="en-US" sz="3000" b="1" u="sng" dirty="0" smtClean="0">
                <a:latin typeface="Bodoni MT" panose="02070603080606020203" pitchFamily="18" charset="0"/>
              </a:rPr>
              <a:t>parents.</a:t>
            </a:r>
          </a:p>
          <a:p>
            <a:pPr lvl="1"/>
            <a:r>
              <a:rPr lang="en-US" sz="3000" b="1" dirty="0" smtClean="0">
                <a:latin typeface="Bodoni MT" panose="02070603080606020203" pitchFamily="18" charset="0"/>
              </a:rPr>
              <a:t>By being told that it is not                                        </a:t>
            </a:r>
            <a:r>
              <a:rPr lang="en-US" sz="3000" b="1" u="sng" dirty="0" smtClean="0">
                <a:latin typeface="Bodoni MT" panose="02070603080606020203" pitchFamily="18" charset="0"/>
              </a:rPr>
              <a:t>necessary.</a:t>
            </a:r>
          </a:p>
          <a:p>
            <a:pPr lvl="1"/>
            <a:r>
              <a:rPr lang="en-US" sz="3000" b="1" dirty="0" smtClean="0">
                <a:latin typeface="Bodoni MT" panose="02070603080606020203" pitchFamily="18" charset="0"/>
              </a:rPr>
              <a:t>Others have been affected by       their own              </a:t>
            </a:r>
            <a:r>
              <a:rPr lang="en-US" sz="3000" b="1" u="sng" dirty="0" smtClean="0">
                <a:latin typeface="Bodoni MT" panose="02070603080606020203" pitchFamily="18" charset="0"/>
              </a:rPr>
              <a:t>hesitancy.</a:t>
            </a:r>
            <a:endParaRPr lang="en-US" sz="3000" b="1" dirty="0" smtClean="0"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endParaRPr lang="en-US" sz="48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3588"/>
            <a:ext cx="12193057" cy="419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Rockwell Condensed" panose="02060603050405020104" pitchFamily="18" charset="0"/>
              </a:rPr>
              <a:t>The Baptism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2909"/>
          </a:xfrm>
        </p:spPr>
        <p:txBody>
          <a:bodyPr>
            <a:normAutofit/>
          </a:bodyPr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Similarities</a:t>
            </a:r>
            <a:r>
              <a:rPr lang="en-US" sz="3200" b="1" i="1" dirty="0" smtClean="0">
                <a:solidFill>
                  <a:prstClr val="black"/>
                </a:solidFill>
              </a:rPr>
              <a:t>….</a:t>
            </a:r>
          </a:p>
          <a:p>
            <a:pPr marL="0" lvl="0" indent="0" algn="ctr">
              <a:buNone/>
            </a:pPr>
            <a:r>
              <a:rPr lang="en-US" sz="48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AN IMMEDIATE RESPONSE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Jesus said in vs. 15 that it needed to be </a:t>
            </a:r>
            <a:r>
              <a:rPr lang="en-US" sz="3600" b="1" u="sng" dirty="0" smtClean="0">
                <a:solidFill>
                  <a:prstClr val="black"/>
                </a:solidFill>
                <a:latin typeface="Bodoni MT" panose="02070603080606020203" pitchFamily="18" charset="0"/>
              </a:rPr>
              <a:t>now.</a:t>
            </a:r>
            <a:endParaRPr lang="en-US" sz="3600" b="1" dirty="0" smtClean="0">
              <a:solidFill>
                <a:prstClr val="black"/>
              </a:solidFill>
              <a:latin typeface="Bodoni MT" panose="02070603080606020203" pitchFamily="18" charset="0"/>
            </a:endParaRPr>
          </a:p>
          <a:p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N.T. always emphasizes an </a:t>
            </a:r>
            <a:r>
              <a:rPr lang="en-US" sz="3600" b="1" u="sng" dirty="0" smtClean="0">
                <a:solidFill>
                  <a:prstClr val="black"/>
                </a:solidFill>
                <a:latin typeface="Bodoni MT" panose="02070603080606020203" pitchFamily="18" charset="0"/>
              </a:rPr>
              <a:t>immediate response.</a:t>
            </a:r>
            <a:endParaRPr lang="en-US" sz="3600" b="1" dirty="0" smtClean="0">
              <a:solidFill>
                <a:prstClr val="black"/>
              </a:solidFill>
              <a:latin typeface="Bodoni MT" panose="02070603080606020203" pitchFamily="18" charset="0"/>
            </a:endParaRPr>
          </a:p>
          <a:p>
            <a:pPr lvl="1"/>
            <a:r>
              <a:rPr lang="en-US" sz="32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Acts 2:38,41</a:t>
            </a:r>
          </a:p>
          <a:p>
            <a:pPr lvl="1"/>
            <a:r>
              <a:rPr lang="en-US" sz="32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Acts 16</a:t>
            </a:r>
          </a:p>
          <a:p>
            <a:pPr lvl="1"/>
            <a:r>
              <a:rPr lang="en-US" sz="32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Acts 22:16</a:t>
            </a:r>
          </a:p>
          <a:p>
            <a:pPr lvl="1"/>
            <a:r>
              <a:rPr lang="en-US" sz="32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II Cor. 6:2</a:t>
            </a:r>
            <a:endParaRPr lang="en-US" sz="3200" b="1" dirty="0">
              <a:solidFill>
                <a:prstClr val="black"/>
              </a:solidFill>
              <a:latin typeface="Bodoni MT" panose="020706030806060202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3588"/>
            <a:ext cx="12193057" cy="419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Rockwell Condensed" panose="02060603050405020104" pitchFamily="18" charset="0"/>
              </a:rPr>
              <a:t>The Baptism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825625"/>
            <a:ext cx="11729156" cy="4351338"/>
          </a:xfrm>
        </p:spPr>
        <p:txBody>
          <a:bodyPr/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Similarities</a:t>
            </a:r>
            <a:r>
              <a:rPr lang="en-US" sz="3200" b="1" i="1" dirty="0" smtClean="0">
                <a:solidFill>
                  <a:prstClr val="black"/>
                </a:solidFill>
              </a:rPr>
              <a:t>….</a:t>
            </a:r>
          </a:p>
          <a:p>
            <a:pPr marL="0" lvl="0" indent="0" algn="ctr">
              <a:buNone/>
            </a:pPr>
            <a:r>
              <a:rPr lang="en-US" sz="48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IT IS ESSENTIAL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Not for the same reason as ours.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Jesus said that it </a:t>
            </a:r>
            <a:r>
              <a:rPr lang="en-US" sz="3600" b="1" u="sng" dirty="0" err="1" smtClean="0">
                <a:solidFill>
                  <a:prstClr val="black"/>
                </a:solidFill>
                <a:latin typeface="Bodoni MT" panose="02070603080606020203" pitchFamily="18" charset="0"/>
              </a:rPr>
              <a:t>becometh</a:t>
            </a:r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 us to fulfill all </a:t>
            </a:r>
            <a:r>
              <a:rPr lang="en-US" sz="3600" b="1" u="sng" dirty="0" smtClean="0">
                <a:solidFill>
                  <a:prstClr val="black"/>
                </a:solidFill>
                <a:latin typeface="Bodoni MT" panose="02070603080606020203" pitchFamily="18" charset="0"/>
              </a:rPr>
              <a:t>righteousness</a:t>
            </a:r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- 15.</a:t>
            </a:r>
          </a:p>
          <a:p>
            <a:pPr lvl="1"/>
            <a:r>
              <a:rPr lang="en-US" sz="32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II Cor. 5:21</a:t>
            </a:r>
          </a:p>
          <a:p>
            <a:pPr lvl="1"/>
            <a:r>
              <a:rPr lang="en-US" sz="32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I Cor. 1:30</a:t>
            </a:r>
            <a:endParaRPr lang="en-US" sz="3200" b="1" dirty="0">
              <a:solidFill>
                <a:prstClr val="black"/>
              </a:solidFill>
              <a:latin typeface="Bodoni MT" panose="020706030806060202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2663588"/>
            <a:ext cx="12193057" cy="419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Rockwell Condensed" panose="02060603050405020104" pitchFamily="18" charset="0"/>
              </a:rPr>
              <a:t>The Baptism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Similarities</a:t>
            </a:r>
            <a:r>
              <a:rPr lang="en-US" sz="3200" b="1" i="1" dirty="0" smtClean="0">
                <a:solidFill>
                  <a:prstClr val="black"/>
                </a:solidFill>
              </a:rPr>
              <a:t>….</a:t>
            </a:r>
          </a:p>
          <a:p>
            <a:pPr marL="0" lvl="0" indent="0" algn="ctr">
              <a:buNone/>
            </a:pPr>
            <a:r>
              <a:rPr lang="en-US" sz="48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HEAVEN IS OPENED TO US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Sin has </a:t>
            </a:r>
            <a:r>
              <a:rPr lang="en-US" sz="3600" b="1" u="sng" dirty="0" smtClean="0">
                <a:solidFill>
                  <a:prstClr val="black"/>
                </a:solidFill>
                <a:latin typeface="Bodoni MT" panose="02070603080606020203" pitchFamily="18" charset="0"/>
              </a:rPr>
              <a:t>separated</a:t>
            </a:r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 from God- Is. 59:2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At our baptism: sins are </a:t>
            </a:r>
            <a:r>
              <a:rPr lang="en-US" sz="3600" b="1" u="sng" dirty="0" smtClean="0">
                <a:solidFill>
                  <a:prstClr val="black"/>
                </a:solidFill>
                <a:latin typeface="Bodoni MT" panose="02070603080606020203" pitchFamily="18" charset="0"/>
              </a:rPr>
              <a:t>washed</a:t>
            </a:r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 away, reconciliation becomes </a:t>
            </a:r>
            <a:r>
              <a:rPr lang="en-US" sz="3600" b="1" u="sng" dirty="0" smtClean="0">
                <a:solidFill>
                  <a:prstClr val="black"/>
                </a:solidFill>
                <a:latin typeface="Bodoni MT" panose="02070603080606020203" pitchFamily="18" charset="0"/>
              </a:rPr>
              <a:t>reality.</a:t>
            </a:r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 II Cor. 5:18-19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John 14:6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Gal. 3:27 </a:t>
            </a:r>
            <a:endParaRPr lang="en-US" sz="3600" b="1" dirty="0">
              <a:solidFill>
                <a:prstClr val="black"/>
              </a:solidFill>
              <a:latin typeface="Bodoni MT" panose="020706030806060202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6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3588"/>
            <a:ext cx="12193057" cy="419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Rockwell Condensed" panose="02060603050405020104" pitchFamily="18" charset="0"/>
              </a:rPr>
              <a:t>The Baptism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i="1" dirty="0">
                <a:solidFill>
                  <a:prstClr val="black"/>
                </a:solidFill>
              </a:rPr>
              <a:t>Similarities</a:t>
            </a:r>
            <a:r>
              <a:rPr lang="en-US" sz="3200" b="1" i="1" dirty="0" smtClean="0">
                <a:solidFill>
                  <a:prstClr val="black"/>
                </a:solidFill>
              </a:rPr>
              <a:t>….</a:t>
            </a:r>
          </a:p>
          <a:p>
            <a:pPr marL="0" lvl="0" indent="0" algn="ctr">
              <a:buNone/>
            </a:pPr>
            <a:r>
              <a:rPr lang="en-US" sz="48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THE GIVING OF THE HOLY SPIRIT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Acts 2:38-39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II Cor. 1:21-23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Bodoni MT" panose="02070603080606020203" pitchFamily="18" charset="0"/>
              </a:rPr>
              <a:t>Eph. 1:13-14</a:t>
            </a:r>
            <a:endParaRPr lang="en-US" sz="3600" b="1" dirty="0">
              <a:solidFill>
                <a:prstClr val="black"/>
              </a:solidFill>
              <a:latin typeface="Bodoni MT" panose="020706030806060202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190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Rockwell Condensed</vt:lpstr>
      <vt:lpstr>Script MT Bold</vt:lpstr>
      <vt:lpstr>Office Theme</vt:lpstr>
      <vt:lpstr>The Baptism of Christ</vt:lpstr>
      <vt:lpstr>The Baptism of Christ</vt:lpstr>
      <vt:lpstr>The Baptism of Christ</vt:lpstr>
      <vt:lpstr>The Baptism of Christ</vt:lpstr>
      <vt:lpstr>The Baptism of Christ</vt:lpstr>
      <vt:lpstr>The Baptism of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Baptism of Christ</dc:title>
  <dc:creator>Chris Pressnell</dc:creator>
  <cp:lastModifiedBy>Chris Pressnell</cp:lastModifiedBy>
  <cp:revision>4</cp:revision>
  <dcterms:created xsi:type="dcterms:W3CDTF">2016-06-12T13:09:47Z</dcterms:created>
  <dcterms:modified xsi:type="dcterms:W3CDTF">2016-06-12T13:35:43Z</dcterms:modified>
</cp:coreProperties>
</file>