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60" r:id="rId4"/>
    <p:sldId id="257" r:id="rId5"/>
    <p:sldId id="258" r:id="rId6"/>
    <p:sldId id="259" r:id="rId7"/>
    <p:sldId id="263"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4" y="-46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1AA010-C618-4064-BAAC-6DD16BE4717E}"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AA010-C618-4064-BAAC-6DD16BE4717E}"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AA010-C618-4064-BAAC-6DD16BE4717E}"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AA010-C618-4064-BAAC-6DD16BE4717E}"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AA010-C618-4064-BAAC-6DD16BE4717E}"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1AA010-C618-4064-BAAC-6DD16BE4717E}"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1AA010-C618-4064-BAAC-6DD16BE4717E}" type="datetimeFigureOut">
              <a:rPr lang="en-US" smtClean="0"/>
              <a:t>4/2/2016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1AA010-C618-4064-BAAC-6DD16BE4717E}" type="datetimeFigureOut">
              <a:rPr lang="en-US" smtClean="0"/>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AA010-C618-4064-BAAC-6DD16BE4717E}" type="datetimeFigureOut">
              <a:rPr lang="en-US" smtClean="0"/>
              <a:t>4/2/2016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AA010-C618-4064-BAAC-6DD16BE4717E}"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AA010-C618-4064-BAAC-6DD16BE4717E}"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AE4D7-8296-4949-8960-7431AD4C69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01AA010-C618-4064-BAAC-6DD16BE4717E}" type="datetimeFigureOut">
              <a:rPr lang="en-US" smtClean="0"/>
              <a:t>4/2/2016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2AE4D7-8296-4949-8960-7431AD4C69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2">
                  <a:lumMod val="75000"/>
                </a:schemeClr>
              </a:solidFill>
            </a:endParaRPr>
          </a:p>
        </p:txBody>
      </p:sp>
      <p:sp>
        <p:nvSpPr>
          <p:cNvPr id="3" name="Content Placeholder 2"/>
          <p:cNvSpPr>
            <a:spLocks noGrp="1"/>
          </p:cNvSpPr>
          <p:nvPr>
            <p:ph idx="1"/>
          </p:nvPr>
        </p:nvSpPr>
        <p:spPr/>
        <p:txBody>
          <a:bodyPr/>
          <a:lstStyle/>
          <a:p>
            <a:endParaRPr lang="en-US"/>
          </a:p>
        </p:txBody>
      </p:sp>
      <p:pic>
        <p:nvPicPr>
          <p:cNvPr id="1026" name="Picture 2" descr="http://oldpathsjournal.com/wp-content/uploads/sites/5/2014/12/The-Old-Paths-for-a-New-Generation.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1e/bf/4e/1ebf4e5adc9aef46db48d1ac369b3b31.jpg"/>
          <p:cNvPicPr>
            <a:picLocks noChangeAspect="1" noChangeArrowheads="1"/>
          </p:cNvPicPr>
          <p:nvPr/>
        </p:nvPicPr>
        <p:blipFill>
          <a:blip r:embed="rId2" cstate="print">
            <a:lum bright="16000"/>
          </a:blip>
          <a:srcRect/>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152400" y="205979"/>
            <a:ext cx="8839200" cy="857250"/>
          </a:xfrm>
        </p:spPr>
        <p:txBody>
          <a:bodyPr>
            <a:normAutofit/>
          </a:bodyPr>
          <a:lstStyle/>
          <a:p>
            <a:pPr algn="l"/>
            <a:r>
              <a:rPr lang="en-US" dirty="0" smtClean="0"/>
              <a:t>	       A     Godless            Generation</a:t>
            </a:r>
            <a:endParaRPr lang="en-US" dirty="0"/>
          </a:p>
        </p:txBody>
      </p:sp>
      <p:sp>
        <p:nvSpPr>
          <p:cNvPr id="3" name="Content Placeholder 2"/>
          <p:cNvSpPr>
            <a:spLocks noGrp="1"/>
          </p:cNvSpPr>
          <p:nvPr>
            <p:ph idx="1"/>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effectLst>
                  <a:outerShdw blurRad="88000" dist="50800" dir="5040000" algn="tl">
                    <a:schemeClr val="accent4">
                      <a:tint val="80000"/>
                      <a:satMod val="250000"/>
                      <a:alpha val="45000"/>
                    </a:schemeClr>
                  </a:outerShdw>
                </a:effectLst>
              </a:rPr>
              <a:t>JUDGES 2:8-12</a:t>
            </a:r>
          </a:p>
          <a:p>
            <a:pPr>
              <a:tabLst>
                <a:tab pos="5029200" algn="l"/>
              </a:tabLst>
            </a:pPr>
            <a:r>
              <a:rPr lang="en-US" b="1" dirty="0" smtClean="0">
                <a:ln>
                  <a:prstDash val="solid"/>
                </a:ln>
                <a:effectLst>
                  <a:outerShdw blurRad="88000" dist="50800" dir="5040000" algn="tl">
                    <a:schemeClr val="accent4">
                      <a:tint val="80000"/>
                      <a:satMod val="250000"/>
                      <a:alpha val="45000"/>
                    </a:schemeClr>
                  </a:outerShdw>
                </a:effectLst>
              </a:rPr>
              <a:t>Apostasy has always been a problem.</a:t>
            </a:r>
          </a:p>
          <a:p>
            <a:pPr>
              <a:tabLst>
                <a:tab pos="5029200" algn="l"/>
              </a:tabLst>
            </a:pPr>
            <a:r>
              <a:rPr lang="en-US" b="1" dirty="0" smtClean="0">
                <a:ln>
                  <a:prstDash val="solid"/>
                </a:ln>
                <a:effectLst>
                  <a:outerShdw blurRad="88000" dist="50800" dir="5040000" algn="tl">
                    <a:schemeClr val="accent4">
                      <a:tint val="80000"/>
                      <a:satMod val="250000"/>
                      <a:alpha val="45000"/>
                    </a:schemeClr>
                  </a:outerShdw>
                </a:effectLst>
              </a:rPr>
              <a:t>What are the consequences of a Godless generation?</a:t>
            </a:r>
          </a:p>
          <a:p>
            <a:pPr>
              <a:tabLst>
                <a:tab pos="5029200" algn="l"/>
              </a:tabLst>
            </a:pPr>
            <a:r>
              <a:rPr lang="en-US" b="1" dirty="0" smtClean="0">
                <a:ln>
                  <a:prstDash val="solid"/>
                </a:ln>
                <a:effectLst>
                  <a:outerShdw blurRad="88000" dist="50800" dir="5040000" algn="tl">
                    <a:schemeClr val="accent4">
                      <a:tint val="80000"/>
                      <a:satMod val="250000"/>
                      <a:alpha val="45000"/>
                    </a:schemeClr>
                  </a:outerShdw>
                </a:effectLst>
              </a:rPr>
              <a:t>Three methods of keeping God’s true religion ALIVE!!!!!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ocsandlin.files.wordpress.com/2014/06/the-old-paths.jpg"/>
          <p:cNvPicPr>
            <a:picLocks noChangeAspect="1" noChangeArrowheads="1"/>
          </p:cNvPicPr>
          <p:nvPr/>
        </p:nvPicPr>
        <p:blipFill>
          <a:blip r:embed="rId2" cstate="print">
            <a:lum bright="-40000"/>
          </a:blip>
          <a:srcRect/>
          <a:stretch>
            <a:fillRect/>
          </a:stretch>
        </p:blipFill>
        <p:spPr bwMode="auto">
          <a:xfrm>
            <a:off x="0" y="0"/>
            <a:ext cx="9144000" cy="5143500"/>
          </a:xfrm>
          <a:prstGeom prst="rect">
            <a:avLst/>
          </a:prstGeom>
          <a:noFill/>
        </p:spPr>
      </p:pic>
      <p:sp>
        <p:nvSpPr>
          <p:cNvPr id="2" name="Title 1"/>
          <p:cNvSpPr>
            <a:spLocks noGrp="1"/>
          </p:cNvSpPr>
          <p:nvPr>
            <p:ph type="title"/>
          </p:nvPr>
        </p:nvSpPr>
        <p:spPr/>
        <p:txBody>
          <a:bodyPr>
            <a:noAutofit/>
          </a:bodyPr>
          <a:lstStyle/>
          <a:p>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JEREMIAH 6:16</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Autofit/>
          </a:bodyPr>
          <a:lstStyle/>
          <a:p>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“Thus says the LORD, Stand ye in the ways, and see, and ask for the old paths, where is the good way, and walk therein, and you shall find rest for your souls.  But they said, We will not walk therein.”</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7.mshcdn.com/wp-content/uploads/2011/09/dad-ipad.jpg"/>
          <p:cNvPicPr>
            <a:picLocks noChangeAspect="1" noChangeArrowheads="1"/>
          </p:cNvPicPr>
          <p:nvPr/>
        </p:nvPicPr>
        <p:blipFill>
          <a:blip r:embed="rId2" cstate="print">
            <a:lum bright="30000"/>
          </a:blip>
          <a:srcRect/>
          <a:stretch>
            <a:fillRect/>
          </a:stretch>
        </p:blipFill>
        <p:spPr bwMode="auto">
          <a:xfrm>
            <a:off x="0" y="1200150"/>
            <a:ext cx="9144000" cy="394335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00150"/>
            <a:ext cx="8229600" cy="3733800"/>
          </a:xfrm>
        </p:spPr>
        <p:txBody>
          <a:bodyPr/>
          <a:lstStyle/>
          <a:p>
            <a:pPr>
              <a:buNone/>
            </a:pPr>
            <a:r>
              <a:rPr lang="en-US" dirty="0" smtClean="0">
                <a:solidFill>
                  <a:schemeClr val="accent2">
                    <a:lumMod val="75000"/>
                  </a:schemeClr>
                </a:solidFill>
              </a:rPr>
              <a:t>Deut. 6:6-7</a:t>
            </a:r>
          </a:p>
          <a:p>
            <a:r>
              <a:rPr lang="en-US" sz="3600" b="1" dirty="0" smtClean="0">
                <a:solidFill>
                  <a:schemeClr val="accent2">
                    <a:lumMod val="75000"/>
                  </a:schemeClr>
                </a:solidFill>
              </a:rPr>
              <a:t>Tragic example of Eli</a:t>
            </a:r>
          </a:p>
          <a:p>
            <a:r>
              <a:rPr lang="en-US" sz="3600" b="1" dirty="0" smtClean="0"/>
              <a:t>God’s confidence in Abraham</a:t>
            </a:r>
            <a:endParaRPr lang="en-US" sz="3600" b="1" dirty="0"/>
          </a:p>
          <a:p>
            <a:r>
              <a:rPr lang="en-US" sz="3600" b="1" dirty="0" smtClean="0"/>
              <a:t>Joshua’s family </a:t>
            </a:r>
            <a:endParaRPr lang="en-US" sz="3600" b="1" dirty="0"/>
          </a:p>
          <a:p>
            <a:r>
              <a:rPr lang="en-US" sz="3600" b="1" dirty="0" smtClean="0"/>
              <a:t>N.T. emphasis- Eph. 6:4, II Tim. 1:15</a:t>
            </a:r>
          </a:p>
        </p:txBody>
      </p:sp>
      <p:pic>
        <p:nvPicPr>
          <p:cNvPr id="6148" name="Picture 4" descr="http://crisisproofyourfamilyblog.com/wp-content/uploads/2014/07/GODLYPARENTING.jpg"/>
          <p:cNvPicPr>
            <a:picLocks noChangeAspect="1" noChangeArrowheads="1"/>
          </p:cNvPicPr>
          <p:nvPr/>
        </p:nvPicPr>
        <p:blipFill>
          <a:blip r:embed="rId3" cstate="print"/>
          <a:srcRect/>
          <a:stretch>
            <a:fillRect/>
          </a:stretch>
        </p:blipFill>
        <p:spPr bwMode="auto">
          <a:xfrm>
            <a:off x="0" y="0"/>
            <a:ext cx="7200900"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lds.org/bc/content/shared/content/images/gospel-library/manual/10581/woman-teaching-sunday-school-lds_457750_inl.jpg"/>
          <p:cNvPicPr>
            <a:picLocks noChangeAspect="1" noChangeArrowheads="1"/>
          </p:cNvPicPr>
          <p:nvPr/>
        </p:nvPicPr>
        <p:blipFill>
          <a:blip r:embed="rId2" cstate="print"/>
          <a:srcRect/>
          <a:stretch>
            <a:fillRect/>
          </a:stretch>
        </p:blipFill>
        <p:spPr bwMode="auto">
          <a:xfrm>
            <a:off x="0" y="0"/>
            <a:ext cx="9144000" cy="5186917"/>
          </a:xfrm>
          <a:prstGeom prst="rect">
            <a:avLst/>
          </a:prstGeom>
          <a:noFill/>
        </p:spPr>
      </p:pic>
      <p:sp>
        <p:nvSpPr>
          <p:cNvPr id="2" name="Title 1"/>
          <p:cNvSpPr>
            <a:spLocks noGrp="1"/>
          </p:cNvSpPr>
          <p:nvPr>
            <p:ph type="title"/>
          </p:nvPr>
        </p:nvSpPr>
        <p:spPr/>
        <p:txBody>
          <a:bodyPr/>
          <a:lstStyle/>
          <a:p>
            <a:pPr algn="l"/>
            <a:r>
              <a:rPr lang="en-US" dirty="0" smtClean="0"/>
              <a:t>Faithful Teachers</a:t>
            </a:r>
            <a:endParaRPr lang="en-US" dirty="0"/>
          </a:p>
        </p:txBody>
      </p:sp>
      <p:sp>
        <p:nvSpPr>
          <p:cNvPr id="3" name="Content Placeholder 2"/>
          <p:cNvSpPr>
            <a:spLocks noGrp="1"/>
          </p:cNvSpPr>
          <p:nvPr>
            <p:ph idx="1"/>
          </p:nvPr>
        </p:nvSpPr>
        <p:spPr/>
        <p:txBody>
          <a:bodyPr>
            <a:normAutofit/>
          </a:bodyPr>
          <a:lstStyle/>
          <a:p>
            <a:r>
              <a:rPr lang="en-US" sz="4400" dirty="0" smtClean="0"/>
              <a:t>Deut. 31:12</a:t>
            </a:r>
          </a:p>
          <a:p>
            <a:r>
              <a:rPr lang="en-US" sz="4400" b="1" dirty="0" smtClean="0">
                <a:solidFill>
                  <a:srgbClr val="00B0F0"/>
                </a:solidFill>
              </a:rPr>
              <a:t>Aaron’s instructions</a:t>
            </a:r>
          </a:p>
          <a:p>
            <a:r>
              <a:rPr lang="en-US" sz="4400" b="1" dirty="0" smtClean="0">
                <a:solidFill>
                  <a:schemeClr val="bg1"/>
                </a:solidFill>
              </a:rPr>
              <a:t>Ezra’s Purpose</a:t>
            </a:r>
          </a:p>
          <a:p>
            <a:r>
              <a:rPr lang="en-US" sz="4400" b="1" dirty="0" smtClean="0">
                <a:solidFill>
                  <a:schemeClr val="bg1"/>
                </a:solidFill>
              </a:rPr>
              <a:t>Christian Duty</a:t>
            </a:r>
            <a:endParaRPr lang="en-US" sz="4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ygodmorning.com/uploads/1/6/3/7/16373628/1403044780.jpg"/>
          <p:cNvPicPr>
            <a:picLocks noChangeAspect="1" noChangeArrowheads="1"/>
          </p:cNvPicPr>
          <p:nvPr/>
        </p:nvPicPr>
        <p:blipFill>
          <a:blip r:embed="rId2" cstate="print">
            <a:lum bright="15000"/>
          </a:blip>
          <a:srcRect/>
          <a:stretch>
            <a:fillRect/>
          </a:stretch>
        </p:blipFill>
        <p:spPr bwMode="auto">
          <a:xfrm>
            <a:off x="0" y="0"/>
            <a:ext cx="9144000" cy="5143500"/>
          </a:xfrm>
          <a:prstGeom prst="rect">
            <a:avLst/>
          </a:prstGeom>
          <a:noFill/>
        </p:spPr>
      </p:pic>
      <p:sp>
        <p:nvSpPr>
          <p:cNvPr id="2" name="Title 1"/>
          <p:cNvSpPr>
            <a:spLocks noGrp="1"/>
          </p:cNvSpPr>
          <p:nvPr>
            <p:ph type="title"/>
          </p:nvPr>
        </p:nvSpPr>
        <p:spPr/>
        <p:txBody>
          <a:bodyPr/>
          <a:lstStyle/>
          <a:p>
            <a:pPr algn="l"/>
            <a:r>
              <a:rPr lang="en-US" b="1" dirty="0" smtClean="0">
                <a:latin typeface="Colonna MT" pitchFamily="82" charset="0"/>
              </a:rPr>
              <a:t>Remember God’s landmarks</a:t>
            </a:r>
            <a:endParaRPr lang="en-US" b="1" dirty="0">
              <a:latin typeface="Colonna MT" pitchFamily="82" charset="0"/>
            </a:endParaRPr>
          </a:p>
        </p:txBody>
      </p:sp>
      <p:sp>
        <p:nvSpPr>
          <p:cNvPr id="3" name="Content Placeholder 2"/>
          <p:cNvSpPr>
            <a:spLocks noGrp="1"/>
          </p:cNvSpPr>
          <p:nvPr>
            <p:ph idx="1"/>
          </p:nvPr>
        </p:nvSpPr>
        <p:spPr>
          <a:xfrm>
            <a:off x="457200" y="1200150"/>
            <a:ext cx="8229600" cy="3943349"/>
          </a:xfrm>
        </p:spPr>
        <p:txBody>
          <a:bodyPr>
            <a:normAutofit fontScale="92500" lnSpcReduction="20000"/>
          </a:bodyPr>
          <a:lstStyle/>
          <a:p>
            <a:r>
              <a:rPr lang="en-US" sz="4000" b="1" dirty="0" smtClean="0"/>
              <a:t>Old Testament</a:t>
            </a:r>
          </a:p>
          <a:p>
            <a:pPr lvl="1"/>
            <a:r>
              <a:rPr lang="en-US" sz="3600" b="1" dirty="0" smtClean="0"/>
              <a:t>Joshua and 12 stones</a:t>
            </a:r>
          </a:p>
          <a:p>
            <a:pPr lvl="1"/>
            <a:r>
              <a:rPr lang="en-US" sz="3600" b="1" dirty="0" smtClean="0"/>
              <a:t>Sabbath Day</a:t>
            </a:r>
          </a:p>
          <a:p>
            <a:pPr lvl="1"/>
            <a:r>
              <a:rPr lang="en-US" sz="3600" b="1" dirty="0" smtClean="0"/>
              <a:t>Passover</a:t>
            </a:r>
          </a:p>
          <a:p>
            <a:r>
              <a:rPr lang="en-US" sz="4000" b="1" dirty="0" smtClean="0"/>
              <a:t>New Testament</a:t>
            </a:r>
          </a:p>
          <a:p>
            <a:pPr lvl="1"/>
            <a:r>
              <a:rPr lang="en-US" sz="3600" b="1" dirty="0" smtClean="0"/>
              <a:t>1</a:t>
            </a:r>
            <a:r>
              <a:rPr lang="en-US" sz="3600" b="1" baseline="30000" dirty="0" smtClean="0"/>
              <a:t>st</a:t>
            </a:r>
            <a:r>
              <a:rPr lang="en-US" sz="3600" b="1" dirty="0" smtClean="0"/>
              <a:t> Day of the week</a:t>
            </a:r>
          </a:p>
          <a:p>
            <a:pPr lvl="1"/>
            <a:r>
              <a:rPr lang="en-US" sz="3600" b="1" dirty="0" smtClean="0"/>
              <a:t>Lord’s Supper and Baptism</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482" name="Picture 2" descr="C:\Users\CPressnell\AppData\Local\Microsoft\Windows\Temporary Internet Files\Content.IE5\XJME6XT0\image1.JPG"/>
          <p:cNvPicPr>
            <a:picLocks noChangeAspect="1" noChangeArrowheads="1"/>
          </p:cNvPicPr>
          <p:nvPr/>
        </p:nvPicPr>
        <p:blipFill>
          <a:blip r:embed="rId2" cstate="print"/>
          <a:srcRect/>
          <a:stretch>
            <a:fillRect/>
          </a:stretch>
        </p:blipFill>
        <p:spPr bwMode="auto">
          <a:xfrm>
            <a:off x="1" y="0"/>
            <a:ext cx="4495800" cy="3331887"/>
          </a:xfrm>
          <a:prstGeom prst="rect">
            <a:avLst/>
          </a:prstGeom>
          <a:noFill/>
        </p:spPr>
      </p:pic>
      <p:pic>
        <p:nvPicPr>
          <p:cNvPr id="20483" name="Picture 3" descr="C:\Users\CPressnell\AppData\Local\Microsoft\Windows\Temporary Internet Files\Content.IE5\CXD1RJV1\image2.JPG"/>
          <p:cNvPicPr>
            <a:picLocks noGrp="1" noChangeAspect="1" noChangeArrowheads="1"/>
          </p:cNvPicPr>
          <p:nvPr>
            <p:ph idx="1"/>
          </p:nvPr>
        </p:nvPicPr>
        <p:blipFill>
          <a:blip r:embed="rId3" cstate="print"/>
          <a:srcRect/>
          <a:stretch>
            <a:fillRect/>
          </a:stretch>
        </p:blipFill>
        <p:spPr bwMode="auto">
          <a:xfrm>
            <a:off x="4495801" y="1657351"/>
            <a:ext cx="4648200" cy="3486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138</Words>
  <Application>Microsoft Office PowerPoint</Application>
  <PresentationFormat>On-screen Show (16:9)</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        A     Godless            Generation</vt:lpstr>
      <vt:lpstr>JEREMIAH 6:16</vt:lpstr>
      <vt:lpstr>Slide 4</vt:lpstr>
      <vt:lpstr>Faithful Teachers</vt:lpstr>
      <vt:lpstr>Remember God’s landmarks</vt:lpstr>
      <vt:lpstr>Slide 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CPressnell</dc:creator>
  <cp:lastModifiedBy>CPressnell</cp:lastModifiedBy>
  <cp:revision>9</cp:revision>
  <dcterms:created xsi:type="dcterms:W3CDTF">2016-04-03T03:17:57Z</dcterms:created>
  <dcterms:modified xsi:type="dcterms:W3CDTF">2016-04-03T04:42:54Z</dcterms:modified>
</cp:coreProperties>
</file>