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8" r:id="rId11"/>
    <p:sldId id="263" r:id="rId12"/>
    <p:sldId id="267" r:id="rId13"/>
    <p:sldId id="264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90" y="-5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2039-1185-4DFA-9AA4-DF146D18B978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CFD3-EB3E-491F-8423-A8F3EA5CB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2039-1185-4DFA-9AA4-DF146D18B978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CFD3-EB3E-491F-8423-A8F3EA5CB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2039-1185-4DFA-9AA4-DF146D18B978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CFD3-EB3E-491F-8423-A8F3EA5CB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2039-1185-4DFA-9AA4-DF146D18B978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CFD3-EB3E-491F-8423-A8F3EA5CB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2039-1185-4DFA-9AA4-DF146D18B978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CFD3-EB3E-491F-8423-A8F3EA5CB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2039-1185-4DFA-9AA4-DF146D18B978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CFD3-EB3E-491F-8423-A8F3EA5CB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2039-1185-4DFA-9AA4-DF146D18B978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CFD3-EB3E-491F-8423-A8F3EA5CB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2039-1185-4DFA-9AA4-DF146D18B978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CFD3-EB3E-491F-8423-A8F3EA5CB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2039-1185-4DFA-9AA4-DF146D18B978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CFD3-EB3E-491F-8423-A8F3EA5CB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2039-1185-4DFA-9AA4-DF146D18B978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CFD3-EB3E-491F-8423-A8F3EA5CB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2039-1185-4DFA-9AA4-DF146D18B978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2CFD3-EB3E-491F-8423-A8F3EA5CB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A2039-1185-4DFA-9AA4-DF146D18B978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2CFD3-EB3E-491F-8423-A8F3EA5CB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857250"/>
            <a:ext cx="7162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stellar" pitchFamily="18" charset="0"/>
              </a:rPr>
              <a:t>PRICE</a:t>
            </a:r>
            <a:endParaRPr lang="en-US" sz="15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astellar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3028950"/>
            <a:ext cx="7162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stellar" pitchFamily="18" charset="0"/>
              </a:rPr>
              <a:t>freedom</a:t>
            </a:r>
            <a:endParaRPr lang="en-US" sz="8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astellar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742951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THE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264795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OF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0200" y="2876550"/>
            <a:ext cx="2362200" cy="17145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05400" y="2876550"/>
            <a:ext cx="2362200" cy="17145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298971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Blue Highway Linocut" pitchFamily="2" charset="0"/>
              </a:rPr>
              <a:t>Satan Doesn’t Give Up on Regaining His Former Slaves</a:t>
            </a:r>
            <a:endParaRPr lang="en-US" sz="5400" dirty="0">
              <a:latin typeface="Blue Highway Linocu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33550"/>
            <a:ext cx="8458200" cy="3200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There is no statute of limitations on Satan’s hope of returning folks to slavery.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070371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Blue Highway Linocut" pitchFamily="2" charset="0"/>
              </a:rPr>
              <a:t>How Committed a </a:t>
            </a:r>
            <a:br>
              <a:rPr lang="en-US" sz="5400" dirty="0" smtClean="0">
                <a:latin typeface="Blue Highway Linocut" pitchFamily="2" charset="0"/>
              </a:rPr>
            </a:br>
            <a:r>
              <a:rPr lang="en-US" sz="5400" dirty="0" smtClean="0">
                <a:latin typeface="Blue Highway Linocut" pitchFamily="2" charset="0"/>
              </a:rPr>
              <a:t>Community are We?</a:t>
            </a:r>
            <a:endParaRPr lang="en-US" sz="5400" dirty="0">
              <a:latin typeface="Blue Highway Linocu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81150"/>
            <a:ext cx="9144000" cy="3562350"/>
          </a:xfrm>
        </p:spPr>
        <p:txBody>
          <a:bodyPr>
            <a:normAutofit lnSpcReduction="10000"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Some, like the </a:t>
            </a:r>
            <a:r>
              <a:rPr lang="en-US" sz="4400" b="1" dirty="0" err="1" smtClean="0">
                <a:solidFill>
                  <a:schemeClr val="bg1"/>
                </a:solidFill>
              </a:rPr>
              <a:t>Boyntons</a:t>
            </a:r>
            <a:r>
              <a:rPr lang="en-US" sz="4400" b="1" dirty="0" smtClean="0">
                <a:solidFill>
                  <a:schemeClr val="bg1"/>
                </a:solidFill>
              </a:rPr>
              <a:t>, don’t share that commitment.</a:t>
            </a:r>
          </a:p>
          <a:p>
            <a:r>
              <a:rPr lang="en-US" sz="4400" b="1" dirty="0" smtClean="0">
                <a:solidFill>
                  <a:schemeClr val="bg1"/>
                </a:solidFill>
              </a:rPr>
              <a:t>How many of us who do are willing to place ourselves at risk in order to be Rescuers?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2899172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Blue Highway Linocut" pitchFamily="2" charset="0"/>
              </a:rPr>
              <a:t>There Will Be </a:t>
            </a:r>
            <a:br>
              <a:rPr lang="en-US" sz="8000" dirty="0" smtClean="0">
                <a:latin typeface="Blue Highway Linocut" pitchFamily="2" charset="0"/>
              </a:rPr>
            </a:br>
            <a:r>
              <a:rPr lang="en-US" sz="8000" dirty="0" smtClean="0">
                <a:latin typeface="Blue Highway Linocut" pitchFamily="2" charset="0"/>
              </a:rPr>
              <a:t>a Grand Gathering</a:t>
            </a:r>
            <a:endParaRPr lang="en-US" sz="8000" dirty="0">
              <a:latin typeface="Blue Highway Linocu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PRICE OF FREEDOM scans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71450"/>
            <a:ext cx="13356892" cy="8915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94565E-6 L -0.31371 -0.348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-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ICE OF FREEDOM scans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61970"/>
            <a:ext cx="3962400" cy="5205470"/>
          </a:xfrm>
        </p:spPr>
      </p:pic>
      <p:pic>
        <p:nvPicPr>
          <p:cNvPr id="5" name="Picture 4" descr="PRICE OF FREEDOM scans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-1"/>
            <a:ext cx="5638800" cy="5147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ICE OF FREEDOM scans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085850"/>
            <a:ext cx="6885674" cy="10812569"/>
          </a:xfrm>
        </p:spPr>
      </p:pic>
      <p:pic>
        <p:nvPicPr>
          <p:cNvPr id="5" name="Content Placeholder 3" descr="PRICE OF FREEDOM scans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7393" y="0"/>
            <a:ext cx="6096607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PRICE OF FREEDOM scans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8083"/>
            <a:ext cx="5029200" cy="5135417"/>
          </a:xfrm>
        </p:spPr>
      </p:pic>
      <p:pic>
        <p:nvPicPr>
          <p:cNvPr id="7" name="Picture 6" descr="PRICE OF FREEDOM scans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0211"/>
            <a:ext cx="4495800" cy="5153711"/>
          </a:xfrm>
          <a:prstGeom prst="rect">
            <a:avLst/>
          </a:prstGeom>
        </p:spPr>
      </p:pic>
      <p:pic>
        <p:nvPicPr>
          <p:cNvPr id="8" name="Picture 7" descr="PRICE OF FREEDOM scans0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0"/>
            <a:ext cx="5029200" cy="531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berlin_ rescuers_photo_mark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361950"/>
            <a:ext cx="9144000" cy="4495800"/>
          </a:xfrm>
        </p:spPr>
      </p:pic>
      <p:pic>
        <p:nvPicPr>
          <p:cNvPr id="5" name="Picture 4" descr="Oberlin Welcome Home Par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486" y="0"/>
            <a:ext cx="9376172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Blue Highway Linocut" pitchFamily="2" charset="0"/>
              </a:rPr>
              <a:t>Slavery Exists Today</a:t>
            </a:r>
            <a:endParaRPr lang="en-US" sz="7200" dirty="0">
              <a:latin typeface="Blue Highway Linocu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0150"/>
            <a:ext cx="8686800" cy="3714750"/>
          </a:xfrm>
        </p:spPr>
        <p:txBody>
          <a:bodyPr>
            <a:normAutofit fontScale="92500" lnSpcReduction="20000"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Romans 6:16 (NKJV) </a:t>
            </a:r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baseline="30000" dirty="0" smtClean="0">
                <a:solidFill>
                  <a:schemeClr val="bg1"/>
                </a:solidFill>
              </a:rPr>
              <a:t>16 </a:t>
            </a:r>
            <a:r>
              <a:rPr lang="en-US" sz="4400" dirty="0" smtClean="0">
                <a:solidFill>
                  <a:schemeClr val="bg1"/>
                </a:solidFill>
              </a:rPr>
              <a:t> Do you not know that to whom you present yourselves slaves to obey, you are that one's slaves whom you obey, whether of sin </a:t>
            </a:r>
            <a:r>
              <a:rPr lang="en-US" sz="4400" i="1" dirty="0" smtClean="0">
                <a:solidFill>
                  <a:schemeClr val="bg1"/>
                </a:solidFill>
              </a:rPr>
              <a:t>leading</a:t>
            </a:r>
            <a:r>
              <a:rPr lang="en-US" sz="4400" dirty="0" smtClean="0">
                <a:solidFill>
                  <a:schemeClr val="bg1"/>
                </a:solidFill>
              </a:rPr>
              <a:t> to death, or of obedience </a:t>
            </a:r>
            <a:r>
              <a:rPr lang="en-US" sz="4400" i="1" dirty="0" smtClean="0">
                <a:solidFill>
                  <a:schemeClr val="bg1"/>
                </a:solidFill>
              </a:rPr>
              <a:t>leading</a:t>
            </a:r>
            <a:r>
              <a:rPr lang="en-US" sz="4400" dirty="0" smtClean="0">
                <a:solidFill>
                  <a:schemeClr val="bg1"/>
                </a:solidFill>
              </a:rPr>
              <a:t> to righteousness?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Blue Highway Linocut" pitchFamily="2" charset="0"/>
              </a:rPr>
              <a:t>Some Escape</a:t>
            </a:r>
            <a:endParaRPr lang="en-US" sz="7200" dirty="0">
              <a:latin typeface="Blue Highway Linocu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0150"/>
            <a:ext cx="9144000" cy="3943350"/>
          </a:xfrm>
        </p:spPr>
        <p:txBody>
          <a:bodyPr>
            <a:normAutofit fontScale="85000" lnSpcReduction="20000"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Romans 6:17-18 (NKJV) </a:t>
            </a:r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baseline="30000" dirty="0" smtClean="0">
                <a:solidFill>
                  <a:schemeClr val="bg1"/>
                </a:solidFill>
              </a:rPr>
              <a:t>17 </a:t>
            </a:r>
            <a:r>
              <a:rPr lang="en-US" sz="4400" dirty="0" smtClean="0">
                <a:solidFill>
                  <a:schemeClr val="bg1"/>
                </a:solidFill>
              </a:rPr>
              <a:t> But God be thanked that </a:t>
            </a:r>
            <a:r>
              <a:rPr lang="en-US" sz="4400" i="1" dirty="0" smtClean="0">
                <a:solidFill>
                  <a:schemeClr val="bg1"/>
                </a:solidFill>
              </a:rPr>
              <a:t>though</a:t>
            </a:r>
            <a:r>
              <a:rPr lang="en-US" sz="4400" dirty="0" smtClean="0">
                <a:solidFill>
                  <a:schemeClr val="bg1"/>
                </a:solidFill>
              </a:rPr>
              <a:t> you were slaves of sin, yet you obeyed from the heart that form of doctrine to which you were delivered. 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baseline="30000" dirty="0" smtClean="0">
                <a:solidFill>
                  <a:schemeClr val="bg1"/>
                </a:solidFill>
              </a:rPr>
              <a:t>18 </a:t>
            </a:r>
            <a:r>
              <a:rPr lang="en-US" sz="4400" dirty="0" smtClean="0">
                <a:solidFill>
                  <a:schemeClr val="bg1"/>
                </a:solidFill>
              </a:rPr>
              <a:t> And having been set free from sin, you became servants of righteousness.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298971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Blue Highway Linocut" pitchFamily="2" charset="0"/>
              </a:rPr>
              <a:t>Those Who Escape Need </a:t>
            </a:r>
            <a:br>
              <a:rPr lang="en-US" sz="5400" dirty="0" smtClean="0">
                <a:latin typeface="Blue Highway Linocut" pitchFamily="2" charset="0"/>
              </a:rPr>
            </a:br>
            <a:r>
              <a:rPr lang="en-US" sz="5400" dirty="0" smtClean="0">
                <a:latin typeface="Blue Highway Linocut" pitchFamily="2" charset="0"/>
              </a:rPr>
              <a:t>Help to Stay Free</a:t>
            </a:r>
            <a:endParaRPr lang="en-US" sz="5400" dirty="0">
              <a:latin typeface="Blue Highway Linocu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4950"/>
            <a:ext cx="9144000" cy="363855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As with the Underground Railroad, individuals play their part.</a:t>
            </a:r>
          </a:p>
          <a:p>
            <a:r>
              <a:rPr lang="en-US" sz="4400" b="1" dirty="0" smtClean="0">
                <a:solidFill>
                  <a:schemeClr val="bg1"/>
                </a:solidFill>
              </a:rPr>
              <a:t>But there is also a community committed to spiritual freedom… the church!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108</Words>
  <Application>Microsoft Office PowerPoint</Application>
  <PresentationFormat>On-screen Show (16:9)</PresentationFormat>
  <Paragraphs>17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Slavery Exists Today</vt:lpstr>
      <vt:lpstr>Some Escape</vt:lpstr>
      <vt:lpstr>Those Who Escape Need  Help to Stay Free</vt:lpstr>
      <vt:lpstr>Satan Doesn’t Give Up on Regaining His Former Slaves</vt:lpstr>
      <vt:lpstr>How Committed a  Community are We?</vt:lpstr>
      <vt:lpstr>There Will Be  a Grand Gathering</vt:lpstr>
      <vt:lpstr>Slide 13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Stephen</cp:lastModifiedBy>
  <cp:revision>12</cp:revision>
  <dcterms:created xsi:type="dcterms:W3CDTF">2016-03-19T16:26:18Z</dcterms:created>
  <dcterms:modified xsi:type="dcterms:W3CDTF">2016-03-20T12:03:47Z</dcterms:modified>
</cp:coreProperties>
</file>