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3" r:id="rId4"/>
    <p:sldId id="257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02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3F5CA9-D0DA-4C20-913F-B82C137DCB67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D3AF00-E37F-4B48-A873-314F33471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39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5CA9-D0DA-4C20-913F-B82C137DCB67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AF00-E37F-4B48-A873-314F33471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012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0A3F5CA9-D0DA-4C20-913F-B82C137DCB67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FD3AF00-E37F-4B48-A873-314F33471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64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5CA9-D0DA-4C20-913F-B82C137DCB67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AF00-E37F-4B48-A873-314F33471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436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3F5CA9-D0DA-4C20-913F-B82C137DCB67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D3AF00-E37F-4B48-A873-314F33471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630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5CA9-D0DA-4C20-913F-B82C137DCB67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AF00-E37F-4B48-A873-314F33471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74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5CA9-D0DA-4C20-913F-B82C137DCB67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AF00-E37F-4B48-A873-314F33471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499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5CA9-D0DA-4C20-913F-B82C137DCB67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AF00-E37F-4B48-A873-314F33471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32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5CA9-D0DA-4C20-913F-B82C137DCB67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AF00-E37F-4B48-A873-314F33471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40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5CA9-D0DA-4C20-913F-B82C137DCB67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AF00-E37F-4B48-A873-314F33471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525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5CA9-D0DA-4C20-913F-B82C137DCB67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3AF00-E37F-4B48-A873-314F33471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503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A3F5CA9-D0DA-4C20-913F-B82C137DCB67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FD3AF00-E37F-4B48-A873-314F33471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999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“Care of all the churches”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838664"/>
            <a:ext cx="11506200" cy="643183"/>
          </a:xfrm>
        </p:spPr>
        <p:txBody>
          <a:bodyPr>
            <a:noAutofit/>
          </a:bodyPr>
          <a:lstStyle/>
          <a:p>
            <a:r>
              <a:rPr lang="en-US" sz="3600" dirty="0" smtClean="0"/>
              <a:t>II Corinthians 11:28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54409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583" y="284176"/>
            <a:ext cx="9879416" cy="1508760"/>
          </a:xfrm>
        </p:spPr>
        <p:txBody>
          <a:bodyPr>
            <a:normAutofit fontScale="90000"/>
          </a:bodyPr>
          <a:lstStyle/>
          <a:p>
            <a:r>
              <a:rPr lang="en-US" sz="6000" spc="150" dirty="0"/>
              <a:t>“Care of all the churches”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130489" cy="484632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Text: II Cor. 11:28</a:t>
            </a:r>
          </a:p>
          <a:p>
            <a:r>
              <a:rPr lang="en-US" sz="3600" dirty="0" smtClean="0"/>
              <a:t>Last week we discussed Paul’s care of all the churches.</a:t>
            </a:r>
          </a:p>
          <a:p>
            <a:r>
              <a:rPr lang="en-US" sz="3600" dirty="0" smtClean="0"/>
              <a:t>We identified five areas of concern:</a:t>
            </a:r>
          </a:p>
          <a:p>
            <a:pPr lvl="1"/>
            <a:r>
              <a:rPr lang="en-US" sz="3400" b="1" dirty="0" smtClean="0"/>
              <a:t>Congregational Health</a:t>
            </a:r>
          </a:p>
          <a:p>
            <a:pPr lvl="1"/>
            <a:r>
              <a:rPr lang="en-US" sz="3400" b="1" dirty="0" smtClean="0"/>
              <a:t>Individual Faithfulness</a:t>
            </a:r>
          </a:p>
          <a:p>
            <a:pPr lvl="1"/>
            <a:r>
              <a:rPr lang="en-US" sz="3400" b="1" dirty="0" smtClean="0"/>
              <a:t>Doctrinal Correctness</a:t>
            </a:r>
          </a:p>
          <a:p>
            <a:pPr lvl="1"/>
            <a:r>
              <a:rPr lang="en-US" sz="3400" b="1" dirty="0" smtClean="0"/>
              <a:t>Evangelistic Effectiveness</a:t>
            </a:r>
          </a:p>
          <a:p>
            <a:pPr lvl="1"/>
            <a:r>
              <a:rPr lang="en-US" sz="3400" b="1" dirty="0" smtClean="0"/>
              <a:t>Spiritual motivation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xmlns="" val="6612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10033352" cy="1508760"/>
          </a:xfrm>
        </p:spPr>
        <p:txBody>
          <a:bodyPr>
            <a:normAutofit/>
          </a:bodyPr>
          <a:lstStyle/>
          <a:p>
            <a:r>
              <a:rPr lang="en-US" sz="5400" spc="150" dirty="0" smtClean="0"/>
              <a:t>“Care of all the churches”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84632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This week we are going to analyze our concern for the church in the areas just listed. </a:t>
            </a:r>
          </a:p>
          <a:p>
            <a:r>
              <a:rPr lang="en-US" sz="3600" dirty="0" smtClean="0"/>
              <a:t>We are going to ask ourselves a series of thought provoking questions .</a:t>
            </a:r>
          </a:p>
          <a:p>
            <a:r>
              <a:rPr lang="en-US" sz="3600" dirty="0" smtClean="0"/>
              <a:t>We are going to suggest a plan of action designed to help us develop as Christians. </a:t>
            </a:r>
          </a:p>
          <a:p>
            <a:r>
              <a:rPr lang="en-US" sz="3600" dirty="0" smtClean="0"/>
              <a:t>Hopefully, we are going to decide to implement this plan of action.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583" y="284176"/>
            <a:ext cx="9879416" cy="1508760"/>
          </a:xfrm>
        </p:spPr>
        <p:txBody>
          <a:bodyPr>
            <a:normAutofit fontScale="90000"/>
          </a:bodyPr>
          <a:lstStyle/>
          <a:p>
            <a:r>
              <a:rPr lang="en-US" sz="6000" spc="150" dirty="0"/>
              <a:t>“Care of all the </a:t>
            </a:r>
            <a:r>
              <a:rPr lang="en-US" sz="6000" spc="150" dirty="0" smtClean="0"/>
              <a:t>Churches</a:t>
            </a:r>
            <a:r>
              <a:rPr lang="en-US" sz="6000" spc="150" dirty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970469"/>
            <a:ext cx="9784080" cy="4887532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Script MT Bold" panose="03040602040607080904" pitchFamily="66" charset="0"/>
              </a:rPr>
              <a:t>Are we concerned about…..</a:t>
            </a:r>
            <a:endParaRPr lang="en-US" sz="4400" dirty="0" smtClean="0">
              <a:latin typeface="Script MT Bold" panose="03040602040607080904" pitchFamily="66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Arial Black" panose="020B0A04020102020204" pitchFamily="34" charset="0"/>
              </a:rPr>
              <a:t>Congregational </a:t>
            </a:r>
            <a:r>
              <a:rPr lang="en-US" sz="4400" dirty="0" smtClean="0">
                <a:latin typeface="Arial Black" panose="020B0A04020102020204" pitchFamily="34" charset="0"/>
              </a:rPr>
              <a:t>Health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600" dirty="0" smtClean="0">
                <a:latin typeface="Arial Black" panose="020B0A04020102020204" pitchFamily="34" charset="0"/>
              </a:rPr>
              <a:t>Question: </a:t>
            </a:r>
            <a:r>
              <a:rPr lang="en-US" sz="3600" dirty="0" smtClean="0"/>
              <a:t>Where are the missing members?</a:t>
            </a:r>
          </a:p>
          <a:p>
            <a:pPr marL="228600" lvl="1" indent="0">
              <a:buFont typeface="Wingdings" pitchFamily="2" charset="2"/>
              <a:buChar char="§"/>
            </a:pPr>
            <a:r>
              <a:rPr lang="en-US" sz="3400" dirty="0" smtClean="0"/>
              <a:t>Over the last few weeks our attendance tracker has </a:t>
            </a:r>
            <a:r>
              <a:rPr lang="en-US" sz="3400" dirty="0" smtClean="0"/>
              <a:t> </a:t>
            </a:r>
            <a:r>
              <a:rPr lang="en-US" sz="3400" dirty="0" smtClean="0"/>
              <a:t> </a:t>
            </a:r>
          </a:p>
          <a:p>
            <a:pPr marL="228600" lvl="1" indent="0">
              <a:buNone/>
            </a:pPr>
            <a:r>
              <a:rPr lang="en-US" sz="3400" dirty="0" smtClean="0"/>
              <a:t> </a:t>
            </a:r>
            <a:r>
              <a:rPr lang="en-US" sz="3400" dirty="0" smtClean="0"/>
              <a:t>  registered about 60% membership attendance. </a:t>
            </a:r>
          </a:p>
          <a:p>
            <a:pPr marL="228600" lvl="1" indent="0"/>
            <a:r>
              <a:rPr lang="en-US" sz="3400" dirty="0" smtClean="0"/>
              <a:t> Write down the names of five missing members </a:t>
            </a:r>
          </a:p>
          <a:p>
            <a:pPr marL="228600" lvl="1" indent="0">
              <a:buNone/>
            </a:pPr>
            <a:r>
              <a:rPr lang="en-US" sz="3400" dirty="0" smtClean="0"/>
              <a:t>   and make a point to check on them this week. 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xmlns="" val="45992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583" y="284176"/>
            <a:ext cx="9879416" cy="1508760"/>
          </a:xfrm>
        </p:spPr>
        <p:txBody>
          <a:bodyPr>
            <a:normAutofit fontScale="90000"/>
          </a:bodyPr>
          <a:lstStyle/>
          <a:p>
            <a:r>
              <a:rPr lang="en-US" sz="6000" spc="150" dirty="0"/>
              <a:t>“Care of all the churches”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1970468"/>
            <a:ext cx="9862871" cy="4887531"/>
          </a:xfrm>
        </p:spPr>
        <p:txBody>
          <a:bodyPr>
            <a:normAutofit/>
          </a:bodyPr>
          <a:lstStyle/>
          <a:p>
            <a:pPr lvl="0">
              <a:buClr>
                <a:srgbClr val="2C2C2C"/>
              </a:buClr>
            </a:pPr>
            <a:r>
              <a:rPr lang="en-US" sz="4400" dirty="0" smtClean="0">
                <a:solidFill>
                  <a:srgbClr val="2C2C2C"/>
                </a:solidFill>
                <a:latin typeface="Script MT Bold" panose="03040602040607080904" pitchFamily="66" charset="0"/>
              </a:rPr>
              <a:t>Are we concerned about…..</a:t>
            </a:r>
            <a:endParaRPr lang="en-US" sz="4400" dirty="0" smtClean="0">
              <a:solidFill>
                <a:srgbClr val="2C2C2C"/>
              </a:solidFill>
              <a:latin typeface="Script MT Bold" panose="03040602040607080904" pitchFamily="66" charset="0"/>
            </a:endParaRPr>
          </a:p>
          <a:p>
            <a:pPr marL="0" lvl="0" indent="0" algn="ctr">
              <a:buClr>
                <a:srgbClr val="2C2C2C"/>
              </a:buClr>
              <a:buNone/>
            </a:pPr>
            <a:r>
              <a:rPr lang="en-US" sz="4400" dirty="0" smtClean="0">
                <a:solidFill>
                  <a:srgbClr val="2C2C2C"/>
                </a:solidFill>
                <a:latin typeface="Arial Black" panose="020B0A04020102020204" pitchFamily="34" charset="0"/>
              </a:rPr>
              <a:t>Individual Faithfulness</a:t>
            </a:r>
          </a:p>
          <a:p>
            <a:r>
              <a:rPr lang="en-US" sz="3600" dirty="0" smtClean="0">
                <a:latin typeface="Arial Black" pitchFamily="34" charset="0"/>
                <a:cs typeface="Aharoni" pitchFamily="2" charset="-79"/>
              </a:rPr>
              <a:t>Question: </a:t>
            </a:r>
            <a:r>
              <a:rPr lang="en-US" sz="3600" dirty="0" smtClean="0">
                <a:cs typeface="Aharoni" pitchFamily="2" charset="-79"/>
              </a:rPr>
              <a:t>What can I do to be a more devoted Christian?</a:t>
            </a:r>
          </a:p>
          <a:p>
            <a:pPr lvl="1"/>
            <a:r>
              <a:rPr lang="en-US" sz="3400" dirty="0" smtClean="0">
                <a:cs typeface="Aharoni" pitchFamily="2" charset="-79"/>
              </a:rPr>
              <a:t>Identify three areas in your life that need improving.</a:t>
            </a:r>
            <a:endParaRPr lang="en-US" sz="3400" dirty="0" smtClean="0">
              <a:cs typeface="Aharoni" pitchFamily="2" charset="-79"/>
            </a:endParaRPr>
          </a:p>
          <a:p>
            <a:pPr lvl="1"/>
            <a:r>
              <a:rPr lang="en-US" sz="3400" dirty="0" smtClean="0">
                <a:cs typeface="Aharoni" pitchFamily="2" charset="-79"/>
              </a:rPr>
              <a:t>Pray about them. </a:t>
            </a:r>
          </a:p>
          <a:p>
            <a:pPr lvl="1"/>
            <a:r>
              <a:rPr lang="en-US" sz="3400" dirty="0" smtClean="0">
                <a:cs typeface="Aharoni" pitchFamily="2" charset="-79"/>
              </a:rPr>
              <a:t>Look up scriptures on that subject.</a:t>
            </a:r>
          </a:p>
          <a:p>
            <a:pPr lvl="1"/>
            <a:r>
              <a:rPr lang="en-US" sz="3400" dirty="0" smtClean="0">
                <a:cs typeface="Aharoni" pitchFamily="2" charset="-79"/>
              </a:rPr>
              <a:t>Avoid situations that cause stumbling.</a:t>
            </a:r>
            <a:endParaRPr lang="en-US" sz="34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134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583" y="284176"/>
            <a:ext cx="9879416" cy="1508760"/>
          </a:xfrm>
        </p:spPr>
        <p:txBody>
          <a:bodyPr>
            <a:normAutofit fontScale="90000"/>
          </a:bodyPr>
          <a:lstStyle/>
          <a:p>
            <a:r>
              <a:rPr lang="en-US" sz="6000" spc="150" dirty="0"/>
              <a:t>“Care of all the churches”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79"/>
            <a:ext cx="10575794" cy="4846321"/>
          </a:xfrm>
        </p:spPr>
        <p:txBody>
          <a:bodyPr>
            <a:normAutofit/>
          </a:bodyPr>
          <a:lstStyle/>
          <a:p>
            <a:pPr lvl="0">
              <a:buClr>
                <a:srgbClr val="2C2C2C"/>
              </a:buClr>
            </a:pPr>
            <a:r>
              <a:rPr lang="en-US" sz="4800" dirty="0" smtClean="0">
                <a:solidFill>
                  <a:srgbClr val="2C2C2C"/>
                </a:solidFill>
                <a:latin typeface="Script MT Bold" panose="03040602040607080904" pitchFamily="66" charset="0"/>
              </a:rPr>
              <a:t>Are we concerned about…..</a:t>
            </a:r>
            <a:endParaRPr lang="en-US" sz="4800" dirty="0" smtClean="0">
              <a:solidFill>
                <a:srgbClr val="2C2C2C"/>
              </a:solidFill>
              <a:latin typeface="Script MT Bold" panose="03040602040607080904" pitchFamily="66" charset="0"/>
            </a:endParaRPr>
          </a:p>
          <a:p>
            <a:pPr marL="0" lvl="0" indent="0" algn="ctr">
              <a:buClr>
                <a:srgbClr val="2C2C2C"/>
              </a:buClr>
              <a:buNone/>
            </a:pPr>
            <a:r>
              <a:rPr lang="en-US" sz="4400" dirty="0" smtClean="0">
                <a:solidFill>
                  <a:srgbClr val="2C2C2C"/>
                </a:solidFill>
                <a:latin typeface="Arial Black" panose="020B0A04020102020204" pitchFamily="34" charset="0"/>
              </a:rPr>
              <a:t>Doctrinal Correctness</a:t>
            </a:r>
          </a:p>
          <a:p>
            <a:r>
              <a:rPr lang="en-US" sz="3600" dirty="0" smtClean="0">
                <a:latin typeface="Arial Black" pitchFamily="34" charset="0"/>
              </a:rPr>
              <a:t>Question: </a:t>
            </a:r>
            <a:r>
              <a:rPr lang="en-US" sz="3600" dirty="0" smtClean="0"/>
              <a:t>How can I grow in my knowledge and understanding of God’s word?</a:t>
            </a:r>
            <a:endParaRPr lang="en-US" sz="3600" dirty="0" smtClean="0"/>
          </a:p>
          <a:p>
            <a:pPr lvl="1"/>
            <a:r>
              <a:rPr lang="en-US" sz="3400" dirty="0" smtClean="0"/>
              <a:t>Write down two topics that you struggle understanding.</a:t>
            </a:r>
          </a:p>
          <a:p>
            <a:pPr lvl="2"/>
            <a:r>
              <a:rPr lang="en-US" sz="3200" dirty="0" smtClean="0"/>
              <a:t>Construct questions on these subjects.</a:t>
            </a:r>
          </a:p>
          <a:p>
            <a:pPr lvl="2"/>
            <a:r>
              <a:rPr lang="en-US" sz="3200" dirty="0" smtClean="0"/>
              <a:t>Research these topics.- II Tim. 2:15</a:t>
            </a:r>
          </a:p>
          <a:p>
            <a:pPr lvl="2"/>
            <a:r>
              <a:rPr lang="en-US" sz="3200" dirty="0" smtClean="0"/>
              <a:t>Pray about these topics.- James 1:5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52588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583" y="284176"/>
            <a:ext cx="9879416" cy="1508760"/>
          </a:xfrm>
        </p:spPr>
        <p:txBody>
          <a:bodyPr/>
          <a:lstStyle/>
          <a:p>
            <a:r>
              <a:rPr lang="en-US" sz="5400" spc="150" dirty="0"/>
              <a:t>“Care of all the churches”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2011680"/>
            <a:ext cx="10581251" cy="4711092"/>
          </a:xfrm>
        </p:spPr>
        <p:txBody>
          <a:bodyPr>
            <a:normAutofit/>
          </a:bodyPr>
          <a:lstStyle/>
          <a:p>
            <a:pPr lvl="0">
              <a:buClr>
                <a:srgbClr val="2C2C2C"/>
              </a:buClr>
            </a:pPr>
            <a:r>
              <a:rPr lang="en-US" sz="4800" dirty="0" smtClean="0">
                <a:solidFill>
                  <a:srgbClr val="2C2C2C"/>
                </a:solidFill>
                <a:latin typeface="Script MT Bold" panose="03040602040607080904" pitchFamily="66" charset="0"/>
              </a:rPr>
              <a:t>Are we concerned about…..</a:t>
            </a:r>
            <a:endParaRPr lang="en-US" sz="4800" dirty="0" smtClean="0">
              <a:solidFill>
                <a:srgbClr val="2C2C2C"/>
              </a:solidFill>
              <a:latin typeface="Script MT Bold" panose="03040602040607080904" pitchFamily="66" charset="0"/>
            </a:endParaRPr>
          </a:p>
          <a:p>
            <a:pPr marL="0" lvl="0" indent="0" algn="ctr">
              <a:buClr>
                <a:srgbClr val="2C2C2C"/>
              </a:buClr>
              <a:buNone/>
            </a:pPr>
            <a:r>
              <a:rPr lang="en-US" sz="4400" dirty="0" smtClean="0">
                <a:solidFill>
                  <a:srgbClr val="2C2C2C"/>
                </a:solidFill>
                <a:latin typeface="Arial Black" panose="020B0A04020102020204" pitchFamily="34" charset="0"/>
              </a:rPr>
              <a:t>Evangelistic </a:t>
            </a:r>
            <a:r>
              <a:rPr lang="en-US" sz="4400" dirty="0" smtClean="0">
                <a:solidFill>
                  <a:srgbClr val="2C2C2C"/>
                </a:solidFill>
                <a:latin typeface="Arial Black" panose="020B0A04020102020204" pitchFamily="34" charset="0"/>
              </a:rPr>
              <a:t>Effectiveness</a:t>
            </a:r>
          </a:p>
          <a:p>
            <a:pPr marL="0" indent="0">
              <a:buClr>
                <a:srgbClr val="2C2C2C"/>
              </a:buClr>
            </a:pPr>
            <a:r>
              <a:rPr lang="en-US" sz="3600" dirty="0" smtClean="0">
                <a:solidFill>
                  <a:srgbClr val="2C2C2C"/>
                </a:solidFill>
                <a:latin typeface="Arial Black" panose="020B0A04020102020204" pitchFamily="34" charset="0"/>
              </a:rPr>
              <a:t>Question:</a:t>
            </a:r>
            <a:r>
              <a:rPr lang="en-US" sz="3600" dirty="0" smtClean="0">
                <a:solidFill>
                  <a:srgbClr val="2C2C2C"/>
                </a:solidFill>
                <a:latin typeface="+mj-lt"/>
              </a:rPr>
              <a:t> Who can I influence for Christ?</a:t>
            </a:r>
          </a:p>
          <a:p>
            <a:pPr marL="228600" lvl="1" indent="0">
              <a:buClr>
                <a:srgbClr val="2C2C2C"/>
              </a:buClr>
            </a:pPr>
            <a:r>
              <a:rPr lang="en-US" sz="3400" dirty="0" smtClean="0">
                <a:solidFill>
                  <a:srgbClr val="2C2C2C"/>
                </a:solidFill>
                <a:latin typeface="+mj-lt"/>
              </a:rPr>
              <a:t>Write down 3 non-Christians that you know.</a:t>
            </a:r>
          </a:p>
          <a:p>
            <a:pPr marL="457200" lvl="2" indent="0">
              <a:buClr>
                <a:srgbClr val="2C2C2C"/>
              </a:buClr>
            </a:pPr>
            <a:r>
              <a:rPr lang="en-US" sz="3200" dirty="0" smtClean="0">
                <a:solidFill>
                  <a:srgbClr val="2C2C2C"/>
                </a:solidFill>
                <a:latin typeface="+mj-lt"/>
              </a:rPr>
              <a:t>Pray about them.</a:t>
            </a:r>
          </a:p>
          <a:p>
            <a:pPr marL="457200" lvl="2" indent="0">
              <a:buClr>
                <a:srgbClr val="2C2C2C"/>
              </a:buClr>
            </a:pPr>
            <a:r>
              <a:rPr lang="en-US" sz="3200" dirty="0" smtClean="0">
                <a:solidFill>
                  <a:srgbClr val="2C2C2C"/>
                </a:solidFill>
                <a:latin typeface="+mj-lt"/>
              </a:rPr>
              <a:t>Contact them.</a:t>
            </a:r>
          </a:p>
          <a:p>
            <a:pPr marL="457200" lvl="2" indent="0">
              <a:buClr>
                <a:srgbClr val="2C2C2C"/>
              </a:buClr>
            </a:pPr>
            <a:r>
              <a:rPr lang="en-US" sz="3200" dirty="0" smtClean="0">
                <a:solidFill>
                  <a:srgbClr val="2C2C2C"/>
                </a:solidFill>
                <a:latin typeface="+mj-lt"/>
              </a:rPr>
              <a:t>Make spiritual conversation with them.</a:t>
            </a:r>
            <a:endParaRPr lang="en-US" sz="3200" dirty="0" smtClean="0">
              <a:solidFill>
                <a:srgbClr val="2C2C2C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66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10048850" cy="1508760"/>
          </a:xfrm>
        </p:spPr>
        <p:txBody>
          <a:bodyPr>
            <a:normAutofit/>
          </a:bodyPr>
          <a:lstStyle/>
          <a:p>
            <a:r>
              <a:rPr lang="en-US" sz="5400" spc="150" dirty="0" smtClean="0"/>
              <a:t>“Care of all the churches”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544103"/>
          </a:xfrm>
        </p:spPr>
        <p:txBody>
          <a:bodyPr>
            <a:normAutofit/>
          </a:bodyPr>
          <a:lstStyle/>
          <a:p>
            <a:pPr lvl="0"/>
            <a:r>
              <a:rPr lang="en-US" sz="4800" dirty="0" smtClean="0">
                <a:solidFill>
                  <a:srgbClr val="2C2C2C"/>
                </a:solidFill>
                <a:latin typeface="Script MT Bold" panose="03040602040607080904" pitchFamily="66" charset="0"/>
              </a:rPr>
              <a:t>Are we concerned about</a:t>
            </a:r>
            <a:r>
              <a:rPr lang="en-US" sz="4800" dirty="0" smtClean="0">
                <a:solidFill>
                  <a:srgbClr val="2C2C2C"/>
                </a:solidFill>
                <a:latin typeface="Script MT Bold" panose="03040602040607080904" pitchFamily="66" charset="0"/>
              </a:rPr>
              <a:t>…..</a:t>
            </a:r>
          </a:p>
          <a:p>
            <a:pPr lvl="0" algn="ctr">
              <a:buNone/>
            </a:pPr>
            <a:r>
              <a:rPr lang="en-US" sz="4800" dirty="0" smtClean="0">
                <a:solidFill>
                  <a:srgbClr val="2C2C2C"/>
                </a:solidFill>
                <a:latin typeface="Arial Black" pitchFamily="34" charset="0"/>
              </a:rPr>
              <a:t>Spiritual Motivation</a:t>
            </a:r>
          </a:p>
          <a:p>
            <a:r>
              <a:rPr lang="en-US" sz="3600" dirty="0" smtClean="0">
                <a:solidFill>
                  <a:srgbClr val="2C2C2C"/>
                </a:solidFill>
                <a:latin typeface="Arial Black" pitchFamily="34" charset="0"/>
              </a:rPr>
              <a:t>Question: </a:t>
            </a:r>
            <a:r>
              <a:rPr lang="en-US" sz="3600" dirty="0" smtClean="0">
                <a:solidFill>
                  <a:srgbClr val="2C2C2C"/>
                </a:solidFill>
                <a:latin typeface="+mj-lt"/>
              </a:rPr>
              <a:t>Why am I at worship and why do I want to be a Christian?</a:t>
            </a:r>
          </a:p>
          <a:p>
            <a:pPr lvl="1"/>
            <a:r>
              <a:rPr lang="en-US" sz="3400" dirty="0" smtClean="0">
                <a:solidFill>
                  <a:srgbClr val="2C2C2C"/>
                </a:solidFill>
                <a:latin typeface="+mj-lt"/>
              </a:rPr>
              <a:t>Write down three reasons to these inquiries.</a:t>
            </a:r>
          </a:p>
          <a:p>
            <a:pPr lvl="1"/>
            <a:r>
              <a:rPr lang="en-US" sz="3400" dirty="0" smtClean="0">
                <a:solidFill>
                  <a:srgbClr val="2C2C2C"/>
                </a:solidFill>
                <a:latin typeface="+mj-lt"/>
              </a:rPr>
              <a:t>Think of someone that you need to forgive and love regardless of their actions towards you. </a:t>
            </a:r>
            <a:endParaRPr lang="en-US" sz="3400" dirty="0" smtClean="0">
              <a:solidFill>
                <a:srgbClr val="2C2C2C"/>
              </a:solidFill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320</TotalTime>
  <Words>393</Words>
  <Application>Microsoft Office PowerPoint</Application>
  <PresentationFormat>Custom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Banded</vt:lpstr>
      <vt:lpstr>“Care of all the churches”</vt:lpstr>
      <vt:lpstr>“Care of all the churches”</vt:lpstr>
      <vt:lpstr>“Care of all the churches”</vt:lpstr>
      <vt:lpstr>“Care of all the Churches”</vt:lpstr>
      <vt:lpstr>“Care of all the churches”</vt:lpstr>
      <vt:lpstr>“Care of all the churches”</vt:lpstr>
      <vt:lpstr>“Care of all the churches”</vt:lpstr>
      <vt:lpstr>“Care of all the churches”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Pressnell</dc:creator>
  <cp:lastModifiedBy>CPressnell</cp:lastModifiedBy>
  <cp:revision>17</cp:revision>
  <dcterms:created xsi:type="dcterms:W3CDTF">2016-01-08T16:37:48Z</dcterms:created>
  <dcterms:modified xsi:type="dcterms:W3CDTF">2016-01-17T04:55:15Z</dcterms:modified>
</cp:coreProperties>
</file>