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3F5CA9-D0DA-4C20-913F-B82C137DCB6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D3AF00-E37F-4B48-A873-314F33471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5CA9-D0DA-4C20-913F-B82C137DCB6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F00-E37F-4B48-A873-314F33471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2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0A3F5CA9-D0DA-4C20-913F-B82C137DCB6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FD3AF00-E37F-4B48-A873-314F33471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5CA9-D0DA-4C20-913F-B82C137DCB6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F00-E37F-4B48-A873-314F33471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6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3F5CA9-D0DA-4C20-913F-B82C137DCB6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D3AF00-E37F-4B48-A873-314F33471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0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5CA9-D0DA-4C20-913F-B82C137DCB6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F00-E37F-4B48-A873-314F33471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4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5CA9-D0DA-4C20-913F-B82C137DCB6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F00-E37F-4B48-A873-314F33471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9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5CA9-D0DA-4C20-913F-B82C137DCB6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F00-E37F-4B48-A873-314F33471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5CA9-D0DA-4C20-913F-B82C137DCB6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F00-E37F-4B48-A873-314F33471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0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5CA9-D0DA-4C20-913F-B82C137DCB6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F00-E37F-4B48-A873-314F33471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5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5CA9-D0DA-4C20-913F-B82C137DCB6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F00-E37F-4B48-A873-314F33471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3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A3F5CA9-D0DA-4C20-913F-B82C137DCB6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FD3AF00-E37F-4B48-A873-314F33471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9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“Care of all the churches”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838664"/>
            <a:ext cx="11506200" cy="643183"/>
          </a:xfrm>
        </p:spPr>
        <p:txBody>
          <a:bodyPr>
            <a:noAutofit/>
          </a:bodyPr>
          <a:lstStyle/>
          <a:p>
            <a:r>
              <a:rPr lang="en-US" sz="3600" dirty="0" smtClean="0"/>
              <a:t>II Corinthians 11:28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409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583" y="284176"/>
            <a:ext cx="9879416" cy="1508760"/>
          </a:xfrm>
        </p:spPr>
        <p:txBody>
          <a:bodyPr>
            <a:normAutofit fontScale="90000"/>
          </a:bodyPr>
          <a:lstStyle/>
          <a:p>
            <a:r>
              <a:rPr lang="en-US" sz="6000" spc="150" dirty="0"/>
              <a:t>“Care of all the churches”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130489" cy="4595182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Text: II Cor. 11:28</a:t>
            </a:r>
          </a:p>
          <a:p>
            <a:r>
              <a:rPr lang="en-US" sz="3600" dirty="0" smtClean="0"/>
              <a:t>In II Cor. 11, Paul discusses the challenges he faced as an apostle.</a:t>
            </a:r>
            <a:endParaRPr lang="en-US" sz="3600" dirty="0"/>
          </a:p>
          <a:p>
            <a:r>
              <a:rPr lang="en-US" sz="3600" dirty="0" smtClean="0"/>
              <a:t>Expressly noted was his anxiety over all the churches.</a:t>
            </a:r>
          </a:p>
          <a:p>
            <a:r>
              <a:rPr lang="en-US" sz="3600" dirty="0" smtClean="0"/>
              <a:t>His mind was constantly thinking about the welfare of the church.</a:t>
            </a:r>
          </a:p>
          <a:p>
            <a:r>
              <a:rPr lang="en-US" sz="3600" dirty="0" smtClean="0"/>
              <a:t> What were his concerns?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12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583" y="284176"/>
            <a:ext cx="9879416" cy="1508760"/>
          </a:xfrm>
        </p:spPr>
        <p:txBody>
          <a:bodyPr>
            <a:normAutofit fontScale="90000"/>
          </a:bodyPr>
          <a:lstStyle/>
          <a:p>
            <a:r>
              <a:rPr lang="en-US" sz="6000" spc="150" dirty="0"/>
              <a:t>“Care of all the </a:t>
            </a:r>
            <a:r>
              <a:rPr lang="en-US" sz="6000" spc="150" dirty="0" smtClean="0"/>
              <a:t>Churches</a:t>
            </a:r>
            <a:r>
              <a:rPr lang="en-US" sz="6000" spc="150" dirty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970469"/>
            <a:ext cx="9784080" cy="4887532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>
                <a:latin typeface="Script MT Bold" panose="03040602040607080904" pitchFamily="66" charset="0"/>
              </a:rPr>
              <a:t>Paul cared about their…..</a:t>
            </a:r>
          </a:p>
          <a:p>
            <a:pPr marL="0" indent="0" algn="ctr">
              <a:buNone/>
            </a:pPr>
            <a:r>
              <a:rPr lang="en-US" sz="4400" dirty="0" smtClean="0">
                <a:latin typeface="Arial Black" panose="020B0A04020102020204" pitchFamily="34" charset="0"/>
              </a:rPr>
              <a:t>Congregational Health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II Corinthians 12:19-20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An analysis of their previous behavior validated his concern.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I Cor. 1:11; 3:3; 6:6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You can’t be a strong congregation and have these types of problems.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I Thess. 3:1-8 (It was matter of heartbreak or joy)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5992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583" y="284176"/>
            <a:ext cx="9879416" cy="1508760"/>
          </a:xfrm>
        </p:spPr>
        <p:txBody>
          <a:bodyPr>
            <a:normAutofit fontScale="90000"/>
          </a:bodyPr>
          <a:lstStyle/>
          <a:p>
            <a:r>
              <a:rPr lang="en-US" sz="6000" spc="150" dirty="0"/>
              <a:t>“Care of all the churches”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970469"/>
            <a:ext cx="9784080" cy="4687908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2C2C2C"/>
              </a:buClr>
            </a:pPr>
            <a:r>
              <a:rPr lang="en-US" sz="4400" dirty="0">
                <a:solidFill>
                  <a:srgbClr val="2C2C2C"/>
                </a:solidFill>
                <a:latin typeface="Script MT Bold" panose="03040602040607080904" pitchFamily="66" charset="0"/>
              </a:rPr>
              <a:t>Paul cared </a:t>
            </a:r>
            <a:r>
              <a:rPr lang="en-US" sz="4400" dirty="0" smtClean="0">
                <a:solidFill>
                  <a:srgbClr val="2C2C2C"/>
                </a:solidFill>
                <a:latin typeface="Script MT Bold" panose="03040602040607080904" pitchFamily="66" charset="0"/>
              </a:rPr>
              <a:t>about their…..</a:t>
            </a:r>
          </a:p>
          <a:p>
            <a:pPr marL="0" lvl="0" indent="0" algn="ctr">
              <a:buClr>
                <a:srgbClr val="2C2C2C"/>
              </a:buClr>
              <a:buNone/>
            </a:pPr>
            <a:r>
              <a:rPr lang="en-US" sz="4400" dirty="0" smtClean="0">
                <a:solidFill>
                  <a:srgbClr val="2C2C2C"/>
                </a:solidFill>
                <a:latin typeface="Arial Black" panose="020B0A04020102020204" pitchFamily="34" charset="0"/>
              </a:rPr>
              <a:t>Individual Faithfulness</a:t>
            </a:r>
          </a:p>
          <a:p>
            <a:pPr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2C2C2C"/>
                </a:solidFill>
              </a:rPr>
              <a:t>II Cor. 12:21</a:t>
            </a:r>
          </a:p>
          <a:p>
            <a:pPr lvl="1"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2C2C2C"/>
                </a:solidFill>
              </a:rPr>
              <a:t>Paul said that he was afraid of what he was going to find.</a:t>
            </a:r>
          </a:p>
          <a:p>
            <a:pPr lvl="1"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2C2C2C"/>
                </a:solidFill>
              </a:rPr>
              <a:t>Unrepentant offenders would bring him to deep sorrow.</a:t>
            </a:r>
          </a:p>
          <a:p>
            <a:pPr lvl="1"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2C2C2C"/>
                </a:solidFill>
              </a:rPr>
              <a:t>Uncleanness, fornication, lasciviousness.</a:t>
            </a:r>
          </a:p>
          <a:p>
            <a:pPr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2C2C2C"/>
                </a:solidFill>
              </a:rPr>
              <a:t>Philippians 4:2</a:t>
            </a:r>
          </a:p>
          <a:p>
            <a:pPr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2C2C2C"/>
                </a:solidFill>
              </a:rPr>
              <a:t>Philemon 21</a:t>
            </a:r>
            <a:endParaRPr lang="en-US" sz="3200" b="1" dirty="0">
              <a:solidFill>
                <a:srgbClr val="2C2C2C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4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583" y="284176"/>
            <a:ext cx="9879416" cy="1508760"/>
          </a:xfrm>
        </p:spPr>
        <p:txBody>
          <a:bodyPr>
            <a:normAutofit fontScale="90000"/>
          </a:bodyPr>
          <a:lstStyle/>
          <a:p>
            <a:r>
              <a:rPr lang="en-US" sz="6000" spc="150" dirty="0"/>
              <a:t>“Care of all the churches”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79"/>
            <a:ext cx="10426705" cy="4846321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2C2C2C"/>
              </a:buClr>
            </a:pPr>
            <a:r>
              <a:rPr lang="en-US" sz="4800" dirty="0">
                <a:solidFill>
                  <a:srgbClr val="2C2C2C"/>
                </a:solidFill>
                <a:latin typeface="Script MT Bold" panose="03040602040607080904" pitchFamily="66" charset="0"/>
              </a:rPr>
              <a:t>Paul cared </a:t>
            </a:r>
            <a:r>
              <a:rPr lang="en-US" sz="4800" dirty="0" smtClean="0">
                <a:solidFill>
                  <a:srgbClr val="2C2C2C"/>
                </a:solidFill>
                <a:latin typeface="Script MT Bold" panose="03040602040607080904" pitchFamily="66" charset="0"/>
              </a:rPr>
              <a:t>about their…..</a:t>
            </a:r>
          </a:p>
          <a:p>
            <a:pPr marL="0" lvl="0" indent="0" algn="ctr">
              <a:buClr>
                <a:srgbClr val="2C2C2C"/>
              </a:buClr>
              <a:buNone/>
            </a:pPr>
            <a:r>
              <a:rPr lang="en-US" sz="4400" dirty="0" smtClean="0">
                <a:solidFill>
                  <a:srgbClr val="2C2C2C"/>
                </a:solidFill>
                <a:latin typeface="Arial Black" panose="020B0A04020102020204" pitchFamily="34" charset="0"/>
              </a:rPr>
              <a:t>Doctrinal Correctness</a:t>
            </a:r>
          </a:p>
          <a:p>
            <a:pPr lvl="0"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500" b="1" dirty="0" smtClean="0">
                <a:solidFill>
                  <a:srgbClr val="2C2C2C"/>
                </a:solidFill>
              </a:rPr>
              <a:t>Acts 20:31</a:t>
            </a:r>
          </a:p>
          <a:p>
            <a:pPr lvl="0"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500" b="1" dirty="0" smtClean="0">
                <a:solidFill>
                  <a:srgbClr val="2C2C2C"/>
                </a:solidFill>
              </a:rPr>
              <a:t>Gal. 4:11</a:t>
            </a:r>
          </a:p>
          <a:p>
            <a:pPr lvl="0"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500" b="1" dirty="0" smtClean="0">
                <a:solidFill>
                  <a:srgbClr val="2C2C2C"/>
                </a:solidFill>
              </a:rPr>
              <a:t>I Tim. 4:1-6- Important to send this message.  But why??</a:t>
            </a:r>
          </a:p>
          <a:p>
            <a:pPr lvl="1"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C2C2C"/>
                </a:solidFill>
              </a:rPr>
              <a:t>When we abandon doctrinal correctness, we abandon our identity!</a:t>
            </a:r>
          </a:p>
          <a:p>
            <a:pPr lvl="1"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C2C2C"/>
                </a:solidFill>
              </a:rPr>
              <a:t>It is adherence to these doctrines that identify us as Christ’s church.</a:t>
            </a:r>
          </a:p>
          <a:p>
            <a:pPr lvl="1"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C2C2C"/>
                </a:solidFill>
              </a:rPr>
              <a:t>Who has ever heard of a Democratic Theocracy?</a:t>
            </a:r>
            <a:endParaRPr lang="en-US" sz="3200" dirty="0">
              <a:solidFill>
                <a:srgbClr val="2C2C2C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588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583" y="284176"/>
            <a:ext cx="9879416" cy="1508760"/>
          </a:xfrm>
        </p:spPr>
        <p:txBody>
          <a:bodyPr/>
          <a:lstStyle/>
          <a:p>
            <a:r>
              <a:rPr lang="en-US" sz="5400" spc="150" dirty="0"/>
              <a:t>“Care of all the churches”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581251" cy="4711092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2C2C2C"/>
              </a:buClr>
            </a:pPr>
            <a:r>
              <a:rPr lang="en-US" sz="4800" dirty="0">
                <a:solidFill>
                  <a:srgbClr val="2C2C2C"/>
                </a:solidFill>
                <a:latin typeface="Script MT Bold" panose="03040602040607080904" pitchFamily="66" charset="0"/>
              </a:rPr>
              <a:t>Paul cared </a:t>
            </a:r>
            <a:r>
              <a:rPr lang="en-US" sz="4800" dirty="0" smtClean="0">
                <a:solidFill>
                  <a:srgbClr val="2C2C2C"/>
                </a:solidFill>
                <a:latin typeface="Script MT Bold" panose="03040602040607080904" pitchFamily="66" charset="0"/>
              </a:rPr>
              <a:t>about their…..</a:t>
            </a:r>
          </a:p>
          <a:p>
            <a:pPr marL="0" lvl="0" indent="0" algn="ctr">
              <a:buClr>
                <a:srgbClr val="2C2C2C"/>
              </a:buClr>
              <a:buNone/>
            </a:pPr>
            <a:r>
              <a:rPr lang="en-US" sz="4400" dirty="0" smtClean="0">
                <a:solidFill>
                  <a:srgbClr val="2C2C2C"/>
                </a:solidFill>
                <a:latin typeface="Arial Black" panose="020B0A04020102020204" pitchFamily="34" charset="0"/>
              </a:rPr>
              <a:t>Evangelistic Effectiveness</a:t>
            </a:r>
          </a:p>
          <a:p>
            <a:pPr lvl="0"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2C2C2C"/>
                </a:solidFill>
                <a:latin typeface="+mj-lt"/>
              </a:rPr>
              <a:t>II Tim. 2:24-26</a:t>
            </a:r>
          </a:p>
          <a:p>
            <a:pPr lvl="0"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2C2C2C"/>
                </a:solidFill>
                <a:latin typeface="+mj-lt"/>
              </a:rPr>
              <a:t>II Tim. 4:2</a:t>
            </a:r>
          </a:p>
          <a:p>
            <a:pPr marL="0" lvl="0" indent="0" algn="ctr">
              <a:buClr>
                <a:srgbClr val="2C2C2C"/>
              </a:buClr>
              <a:buNone/>
            </a:pPr>
            <a:r>
              <a:rPr lang="en-US" sz="4400" dirty="0" smtClean="0">
                <a:solidFill>
                  <a:srgbClr val="2C2C2C"/>
                </a:solidFill>
                <a:latin typeface="Arial Black" panose="020B0A04020102020204" pitchFamily="34" charset="0"/>
              </a:rPr>
              <a:t>Spiritual Motivation</a:t>
            </a:r>
          </a:p>
          <a:p>
            <a:pPr lvl="0"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2C2C2C"/>
                </a:solidFill>
              </a:rPr>
              <a:t>I Cor. 13:1-3; 14:1</a:t>
            </a:r>
          </a:p>
          <a:p>
            <a:pPr lvl="0"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2C2C2C"/>
                </a:solidFill>
              </a:rPr>
              <a:t>This will also cause us to lose our identity as Christians.</a:t>
            </a:r>
          </a:p>
          <a:p>
            <a:pPr lvl="0">
              <a:buClr>
                <a:srgbClr val="2C2C2C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2C2C2C"/>
                </a:solidFill>
              </a:rPr>
              <a:t> Some buy into Christ’s teachings but many others lack his spirit.</a:t>
            </a:r>
            <a:endParaRPr lang="en-US" sz="3200" b="1" dirty="0">
              <a:solidFill>
                <a:srgbClr val="2C2C2C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195</TotalTime>
  <Words>299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Black</vt:lpstr>
      <vt:lpstr>Corbel</vt:lpstr>
      <vt:lpstr>Script MT Bold</vt:lpstr>
      <vt:lpstr>Wingdings</vt:lpstr>
      <vt:lpstr>Banded</vt:lpstr>
      <vt:lpstr>“Care of all the churches”</vt:lpstr>
      <vt:lpstr>“Care of all the churches”</vt:lpstr>
      <vt:lpstr>“Care of all the Churches”</vt:lpstr>
      <vt:lpstr>“Care of all the churches”</vt:lpstr>
      <vt:lpstr>“Care of all the churches”</vt:lpstr>
      <vt:lpstr>“Care of all the churches”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Pressnell</dc:creator>
  <cp:lastModifiedBy>Chris Pressnell</cp:lastModifiedBy>
  <cp:revision>9</cp:revision>
  <dcterms:created xsi:type="dcterms:W3CDTF">2016-01-08T16:37:48Z</dcterms:created>
  <dcterms:modified xsi:type="dcterms:W3CDTF">2016-01-08T19:53:08Z</dcterms:modified>
</cp:coreProperties>
</file>