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D05C-96E4-4231-AF97-09834ACEBCCF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3068-23E2-4F2C-9939-7DE464C7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9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D05C-96E4-4231-AF97-09834ACEBCCF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3068-23E2-4F2C-9939-7DE464C7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6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D05C-96E4-4231-AF97-09834ACEBCCF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3068-23E2-4F2C-9939-7DE464C7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9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D05C-96E4-4231-AF97-09834ACEBCCF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3068-23E2-4F2C-9939-7DE464C7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D05C-96E4-4231-AF97-09834ACEBCCF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3068-23E2-4F2C-9939-7DE464C7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3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D05C-96E4-4231-AF97-09834ACEBCCF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3068-23E2-4F2C-9939-7DE464C7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D05C-96E4-4231-AF97-09834ACEBCCF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3068-23E2-4F2C-9939-7DE464C7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7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D05C-96E4-4231-AF97-09834ACEBCCF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3068-23E2-4F2C-9939-7DE464C7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4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D05C-96E4-4231-AF97-09834ACEBCCF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3068-23E2-4F2C-9939-7DE464C7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6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D05C-96E4-4231-AF97-09834ACEBCCF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3068-23E2-4F2C-9939-7DE464C7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2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D05C-96E4-4231-AF97-09834ACEBCCF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3068-23E2-4F2C-9939-7DE464C7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2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3D05C-96E4-4231-AF97-09834ACEBCCF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63068-23E2-4F2C-9939-7DE464C7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753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Eras Bold ITC" panose="020B0907030504020204" pitchFamily="34" charset="0"/>
              </a:rPr>
              <a:t>Sermon on the Plain</a:t>
            </a:r>
            <a:endParaRPr lang="en-US" sz="5400" dirty="0">
              <a:latin typeface="Eras Bold ITC" panose="020B0907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53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Luke 6:24-26</a:t>
            </a:r>
          </a:p>
          <a:p>
            <a:r>
              <a:rPr lang="en-US" sz="3600" dirty="0" smtClean="0"/>
              <a:t>The content of Luke 6 is very similar to the content found in the Sermon on the Mount in Matthew 5-7.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Several speculations exist about this event.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Some suggest that the two passages are referring to the same event. 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Others suggest that these are two different occasions in which Jesus shared teachings that were common to his ministry.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00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Eras Bold ITC" panose="020B0907030504020204" pitchFamily="34" charset="0"/>
              </a:rPr>
              <a:t>Sermon on the Plain</a:t>
            </a:r>
            <a:endParaRPr lang="en-US" sz="5400" dirty="0"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0026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On this occasion, Luke records that Jesus stood in the plain.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What is unique about Luke’s account of Jesus’ teachings is that he also includes a section on “</a:t>
            </a:r>
            <a:r>
              <a:rPr lang="en-US" sz="3600" b="1" i="1" dirty="0" smtClean="0">
                <a:solidFill>
                  <a:srgbClr val="FFFF00"/>
                </a:solidFill>
              </a:rPr>
              <a:t>woes.”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This is the focus of our study today.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Most commentators agree that this word “</a:t>
            </a:r>
            <a:r>
              <a:rPr lang="en-US" sz="3600" b="1" i="1" dirty="0" smtClean="0">
                <a:solidFill>
                  <a:srgbClr val="FFFF00"/>
                </a:solidFill>
              </a:rPr>
              <a:t>woe” </a:t>
            </a:r>
            <a:r>
              <a:rPr lang="en-US" sz="3600" b="1" dirty="0" smtClean="0">
                <a:solidFill>
                  <a:srgbClr val="FFFF00"/>
                </a:solidFill>
              </a:rPr>
              <a:t>is not an expression of anger or condemnation of the people but an expression of sorrow and warning.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0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Eras Bold ITC" panose="020B0907030504020204" pitchFamily="34" charset="0"/>
              </a:rPr>
              <a:t>Sermon on the Plain</a:t>
            </a:r>
            <a:endParaRPr lang="en-US" sz="5400" dirty="0"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3" y="1571224"/>
            <a:ext cx="11191741" cy="5061396"/>
          </a:xfrm>
        </p:spPr>
        <p:txBody>
          <a:bodyPr>
            <a:normAutofit lnSpcReduction="10000"/>
          </a:bodyPr>
          <a:lstStyle/>
          <a:p>
            <a:r>
              <a:rPr lang="en-US" sz="3200" b="1" i="1" dirty="0" smtClean="0"/>
              <a:t>Jesus wanted to warn people about........</a:t>
            </a:r>
          </a:p>
          <a:p>
            <a:pPr marL="0" indent="0" algn="ctr">
              <a:buNone/>
            </a:pPr>
            <a:r>
              <a:rPr lang="en-US" sz="4000" b="1" dirty="0" smtClean="0"/>
              <a:t>SPIRITUAL POVERTY AMID WORLDLY SUCCESS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He makes a point to analyze: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FORTUNE- Luke 6:24-25</a:t>
            </a:r>
          </a:p>
          <a:p>
            <a:pPr lvl="2"/>
            <a:r>
              <a:rPr lang="en-US" sz="3000" b="1" dirty="0" smtClean="0">
                <a:solidFill>
                  <a:srgbClr val="FFFF00"/>
                </a:solidFill>
              </a:rPr>
              <a:t>We become so enwrapped with material things.</a:t>
            </a:r>
          </a:p>
          <a:p>
            <a:pPr lvl="3"/>
            <a:r>
              <a:rPr lang="en-US" sz="3000" b="1" dirty="0" smtClean="0">
                <a:solidFill>
                  <a:srgbClr val="FFFF00"/>
                </a:solidFill>
              </a:rPr>
              <a:t>Col. 3:2</a:t>
            </a:r>
          </a:p>
          <a:p>
            <a:pPr lvl="2"/>
            <a:r>
              <a:rPr lang="en-US" sz="3000" b="1" dirty="0" smtClean="0">
                <a:solidFill>
                  <a:srgbClr val="FFFF00"/>
                </a:solidFill>
              </a:rPr>
              <a:t>We become so disengaged with the problems of the world. </a:t>
            </a:r>
          </a:p>
          <a:p>
            <a:pPr lvl="3"/>
            <a:r>
              <a:rPr lang="en-US" sz="3000" b="1" dirty="0" smtClean="0">
                <a:solidFill>
                  <a:srgbClr val="FFFF00"/>
                </a:solidFill>
              </a:rPr>
              <a:t>Amos 6:1-6</a:t>
            </a:r>
          </a:p>
          <a:p>
            <a:pPr lvl="3"/>
            <a:r>
              <a:rPr lang="en-US" sz="3000" b="1" dirty="0" smtClean="0">
                <a:solidFill>
                  <a:srgbClr val="FFFF00"/>
                </a:solidFill>
              </a:rPr>
              <a:t>If the problems of the world aren’t affecting me then who cares.</a:t>
            </a:r>
          </a:p>
        </p:txBody>
      </p:sp>
    </p:spTree>
    <p:extLst>
      <p:ext uri="{BB962C8B-B14F-4D97-AF65-F5344CB8AC3E}">
        <p14:creationId xmlns:p14="http://schemas.microsoft.com/office/powerpoint/2010/main" val="234871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Eras Bold ITC" panose="020B0907030504020204" pitchFamily="34" charset="0"/>
              </a:rPr>
              <a:t>Sermon on the Plain</a:t>
            </a:r>
            <a:endParaRPr lang="en-US" sz="5400" dirty="0"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9721"/>
          </a:xfrm>
        </p:spPr>
        <p:txBody>
          <a:bodyPr/>
          <a:lstStyle/>
          <a:p>
            <a:pPr lvl="0"/>
            <a:r>
              <a:rPr lang="en-US" sz="3200" b="1" i="1" dirty="0">
                <a:solidFill>
                  <a:prstClr val="black"/>
                </a:solidFill>
              </a:rPr>
              <a:t>Jesus wanted to warn people about........</a:t>
            </a:r>
          </a:p>
          <a:p>
            <a:pPr marL="0" lvl="0" indent="0" algn="ctr">
              <a:buNone/>
            </a:pPr>
            <a:r>
              <a:rPr lang="en-US" sz="4000" b="1" dirty="0">
                <a:solidFill>
                  <a:prstClr val="black"/>
                </a:solidFill>
              </a:rPr>
              <a:t>SPIRITUAL POVERTY AMID WORLDLY SUCCESS</a:t>
            </a:r>
          </a:p>
          <a:p>
            <a:pPr lvl="0"/>
            <a:r>
              <a:rPr lang="en-US" sz="3600" b="1" dirty="0">
                <a:solidFill>
                  <a:srgbClr val="FFFF00"/>
                </a:solidFill>
              </a:rPr>
              <a:t>He makes a point to analyze</a:t>
            </a:r>
            <a:r>
              <a:rPr lang="en-US" sz="3600" b="1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FUN- Luke 6:25</a:t>
            </a:r>
          </a:p>
          <a:p>
            <a:pPr lvl="2"/>
            <a:r>
              <a:rPr lang="en-US" sz="3000" b="1" dirty="0" smtClean="0">
                <a:solidFill>
                  <a:srgbClr val="FFFF00"/>
                </a:solidFill>
              </a:rPr>
              <a:t>You have heard it said about some people “that they think everything is all fun and games.”</a:t>
            </a:r>
          </a:p>
          <a:p>
            <a:pPr lvl="2"/>
            <a:r>
              <a:rPr lang="en-US" sz="3000" b="1" dirty="0" smtClean="0">
                <a:solidFill>
                  <a:srgbClr val="FFFF00"/>
                </a:solidFill>
              </a:rPr>
              <a:t>There is a time for serious behavior.</a:t>
            </a:r>
          </a:p>
          <a:p>
            <a:pPr lvl="2"/>
            <a:r>
              <a:rPr lang="en-US" sz="3000" b="1" dirty="0" smtClean="0">
                <a:solidFill>
                  <a:srgbClr val="FFFF00"/>
                </a:solidFill>
              </a:rPr>
              <a:t>There is a time for discussing serious things.</a:t>
            </a:r>
          </a:p>
          <a:p>
            <a:pPr lvl="2"/>
            <a:r>
              <a:rPr lang="en-US" sz="3000" b="1" dirty="0" smtClean="0">
                <a:solidFill>
                  <a:srgbClr val="FFFF00"/>
                </a:solidFill>
              </a:rPr>
              <a:t>Eccl.3:1-8</a:t>
            </a:r>
            <a:endParaRPr lang="en-US" sz="30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8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Eras Bold ITC" panose="020B0907030504020204" pitchFamily="34" charset="0"/>
              </a:rPr>
              <a:t>Sermon on the Plain</a:t>
            </a:r>
            <a:endParaRPr lang="en-US" sz="5400" dirty="0"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9874"/>
          </a:xfrm>
        </p:spPr>
        <p:txBody>
          <a:bodyPr/>
          <a:lstStyle/>
          <a:p>
            <a:pPr lvl="0"/>
            <a:r>
              <a:rPr lang="en-US" sz="3200" b="1" i="1" dirty="0">
                <a:solidFill>
                  <a:prstClr val="black"/>
                </a:solidFill>
              </a:rPr>
              <a:t>Jesus wanted to warn people about........</a:t>
            </a:r>
          </a:p>
          <a:p>
            <a:pPr marL="0" lvl="0" indent="0" algn="ctr">
              <a:buNone/>
            </a:pPr>
            <a:r>
              <a:rPr lang="en-US" sz="4000" b="1" dirty="0">
                <a:solidFill>
                  <a:prstClr val="black"/>
                </a:solidFill>
              </a:rPr>
              <a:t>SPIRITUAL POVERTY AMID WORLDLY SUCCESS</a:t>
            </a:r>
          </a:p>
          <a:p>
            <a:pPr lvl="0"/>
            <a:r>
              <a:rPr lang="en-US" sz="3600" b="1" dirty="0">
                <a:solidFill>
                  <a:srgbClr val="FFFF00"/>
                </a:solidFill>
              </a:rPr>
              <a:t>He makes a point to analyze</a:t>
            </a:r>
            <a:r>
              <a:rPr lang="en-US" sz="3600" b="1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FAVOR- Luke 6:26</a:t>
            </a:r>
          </a:p>
          <a:p>
            <a:pPr lvl="2"/>
            <a:r>
              <a:rPr lang="en-US" sz="3000" b="1" dirty="0" smtClean="0">
                <a:solidFill>
                  <a:srgbClr val="FFFF00"/>
                </a:solidFill>
              </a:rPr>
              <a:t>Notice also the context in 6:22</a:t>
            </a:r>
          </a:p>
          <a:p>
            <a:pPr lvl="2"/>
            <a:r>
              <a:rPr lang="en-US" sz="3000" b="1" dirty="0" smtClean="0">
                <a:solidFill>
                  <a:srgbClr val="FFFF00"/>
                </a:solidFill>
              </a:rPr>
              <a:t>At some point Christians there has to be some separation from, some distinction to, some animosity towards the world.  James 4:4</a:t>
            </a:r>
          </a:p>
          <a:p>
            <a:pPr lvl="2"/>
            <a:r>
              <a:rPr lang="en-US" sz="3000" b="1" dirty="0" smtClean="0">
                <a:solidFill>
                  <a:srgbClr val="FFFF00"/>
                </a:solidFill>
              </a:rPr>
              <a:t>Consider Jeremiah 26:8, Amos 7:10-13</a:t>
            </a:r>
          </a:p>
          <a:p>
            <a:pPr lvl="2"/>
            <a:endParaRPr lang="en-US" sz="30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7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331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Eras Bold ITC</vt:lpstr>
      <vt:lpstr>Office Theme</vt:lpstr>
      <vt:lpstr>Sermon on the Plain</vt:lpstr>
      <vt:lpstr>Sermon on the Plain</vt:lpstr>
      <vt:lpstr>Sermon on the Plain</vt:lpstr>
      <vt:lpstr>Sermon on the Plain</vt:lpstr>
      <vt:lpstr>Sermon on the Plain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8</cp:revision>
  <dcterms:created xsi:type="dcterms:W3CDTF">2015-10-02T17:11:29Z</dcterms:created>
  <dcterms:modified xsi:type="dcterms:W3CDTF">2015-10-02T22:27:49Z</dcterms:modified>
</cp:coreProperties>
</file>