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1F3-637B-4156-BCA1-E5D45CC3EC22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F6D-3B88-435E-A921-E577C74D4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971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1F3-637B-4156-BCA1-E5D45CC3EC22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F6D-3B88-435E-A921-E577C74D4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6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1F3-637B-4156-BCA1-E5D45CC3EC22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F6D-3B88-435E-A921-E577C74D4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36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1F3-637B-4156-BCA1-E5D45CC3EC22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F6D-3B88-435E-A921-E577C74D45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717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1F3-637B-4156-BCA1-E5D45CC3EC22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F6D-3B88-435E-A921-E577C74D4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85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1F3-637B-4156-BCA1-E5D45CC3EC22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F6D-3B88-435E-A921-E577C74D4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86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1F3-637B-4156-BCA1-E5D45CC3EC22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F6D-3B88-435E-A921-E577C74D4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9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1F3-637B-4156-BCA1-E5D45CC3EC22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F6D-3B88-435E-A921-E577C74D4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22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1F3-637B-4156-BCA1-E5D45CC3EC22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F6D-3B88-435E-A921-E577C74D4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251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1F3-637B-4156-BCA1-E5D45CC3EC22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F6D-3B88-435E-A921-E577C74D4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7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1F3-637B-4156-BCA1-E5D45CC3EC22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F6D-3B88-435E-A921-E577C74D4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067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1F3-637B-4156-BCA1-E5D45CC3EC22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F6D-3B88-435E-A921-E577C74D4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9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1F3-637B-4156-BCA1-E5D45CC3EC22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F6D-3B88-435E-A921-E577C74D4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1F3-637B-4156-BCA1-E5D45CC3EC22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F6D-3B88-435E-A921-E577C74D4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5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1F3-637B-4156-BCA1-E5D45CC3EC22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F6D-3B88-435E-A921-E577C74D4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7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1F3-637B-4156-BCA1-E5D45CC3EC22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F6D-3B88-435E-A921-E577C74D4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1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1F3-637B-4156-BCA1-E5D45CC3EC22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5F6D-3B88-435E-A921-E577C74D4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7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23791F3-637B-4156-BCA1-E5D45CC3EC22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75F6D-3B88-435E-A921-E577C74D4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604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srgbClr val="EBEBEB"/>
                </a:solidFill>
              </a:rPr>
              <a:t>The Kiss of Judas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052918"/>
            <a:ext cx="10777450" cy="4592581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Text: Matt. 26:47-50</a:t>
            </a:r>
          </a:p>
          <a:p>
            <a:r>
              <a:rPr lang="en-US" sz="3600" dirty="0" smtClean="0"/>
              <a:t>As difficult as it is to read about the death of Jesus in Matt. 27, perhaps, equally as sad is Matt</a:t>
            </a:r>
            <a:r>
              <a:rPr lang="en-US" sz="3600" dirty="0"/>
              <a:t>. </a:t>
            </a:r>
            <a:r>
              <a:rPr lang="en-US" sz="3600" dirty="0" smtClean="0"/>
              <a:t>26.   </a:t>
            </a:r>
          </a:p>
          <a:p>
            <a:r>
              <a:rPr lang="en-US" sz="3600" dirty="0" smtClean="0"/>
              <a:t>A quick review reveals a series of sad events:</a:t>
            </a:r>
          </a:p>
          <a:p>
            <a:pPr lvl="1"/>
            <a:r>
              <a:rPr lang="en-US" sz="3400" dirty="0" smtClean="0"/>
              <a:t>The last supper- see also John 13:1</a:t>
            </a:r>
          </a:p>
          <a:p>
            <a:pPr lvl="1"/>
            <a:r>
              <a:rPr lang="en-US" sz="3400" dirty="0" smtClean="0"/>
              <a:t>The Garden of Gethsemane (the isolation) </a:t>
            </a:r>
          </a:p>
          <a:p>
            <a:pPr lvl="1"/>
            <a:r>
              <a:rPr lang="en-US" sz="3400" dirty="0" smtClean="0"/>
              <a:t>The suggestion of denial and subsequent acts</a:t>
            </a:r>
          </a:p>
          <a:p>
            <a:pPr lvl="1"/>
            <a:r>
              <a:rPr lang="en-US" sz="3400" dirty="0" smtClean="0"/>
              <a:t>The betrayal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13578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The Kiss of Judas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052918"/>
            <a:ext cx="10185020" cy="4553944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Let’s focus on the “kiss of betrayal.”</a:t>
            </a:r>
          </a:p>
          <a:p>
            <a:pPr lvl="1"/>
            <a:r>
              <a:rPr lang="en-US" sz="3200" dirty="0" smtClean="0"/>
              <a:t>Notice how Judas approaches Jesus.</a:t>
            </a:r>
          </a:p>
          <a:p>
            <a:pPr lvl="1"/>
            <a:r>
              <a:rPr lang="en-US" sz="3200" dirty="0" smtClean="0"/>
              <a:t>“Greetings, Rabbi!”</a:t>
            </a:r>
          </a:p>
          <a:p>
            <a:r>
              <a:rPr lang="en-US" sz="3600" dirty="0" smtClean="0"/>
              <a:t>This story reminds me of another deceitful kiss. </a:t>
            </a:r>
          </a:p>
          <a:p>
            <a:pPr lvl="1"/>
            <a:r>
              <a:rPr lang="en-US" sz="3200" dirty="0" smtClean="0"/>
              <a:t>Genesis 27:27</a:t>
            </a:r>
          </a:p>
          <a:p>
            <a:pPr lvl="1"/>
            <a:r>
              <a:rPr lang="en-US" sz="3200" dirty="0" smtClean="0"/>
              <a:t>Jacob kissed his father Isaac as he was being blessed.</a:t>
            </a:r>
          </a:p>
          <a:p>
            <a:pPr marL="457200" lvl="1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6483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srgbClr val="EBEBEB"/>
                </a:solidFill>
              </a:rPr>
              <a:t>The Kiss of Judas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052918"/>
            <a:ext cx="10532750" cy="4195481"/>
          </a:xfrm>
        </p:spPr>
        <p:txBody>
          <a:bodyPr/>
          <a:lstStyle/>
          <a:p>
            <a:pPr lvl="0">
              <a:buClr>
                <a:srgbClr val="ACD433"/>
              </a:buClr>
            </a:pPr>
            <a:r>
              <a:rPr lang="en-US" sz="3600" dirty="0" smtClean="0">
                <a:solidFill>
                  <a:prstClr val="white"/>
                </a:solidFill>
              </a:rPr>
              <a:t>The question for us today:</a:t>
            </a:r>
          </a:p>
          <a:p>
            <a:pPr lvl="1">
              <a:buClr>
                <a:srgbClr val="ACD433"/>
              </a:buClr>
            </a:pPr>
            <a:r>
              <a:rPr lang="en-US" sz="3400" dirty="0" smtClean="0">
                <a:solidFill>
                  <a:prstClr val="white"/>
                </a:solidFill>
              </a:rPr>
              <a:t>Is </a:t>
            </a:r>
            <a:r>
              <a:rPr lang="en-US" sz="3400" dirty="0">
                <a:solidFill>
                  <a:prstClr val="white"/>
                </a:solidFill>
              </a:rPr>
              <a:t>it possible that we are just as guilty as Judas of administering the “kiss of betrayal” to our Lord</a:t>
            </a:r>
            <a:r>
              <a:rPr lang="en-US" sz="3400" dirty="0" smtClean="0">
                <a:solidFill>
                  <a:prstClr val="white"/>
                </a:solidFill>
              </a:rPr>
              <a:t>?</a:t>
            </a:r>
          </a:p>
          <a:p>
            <a:pPr lvl="1">
              <a:buClr>
                <a:srgbClr val="ACD433"/>
              </a:buClr>
            </a:pPr>
            <a:r>
              <a:rPr lang="en-US" sz="3400" dirty="0" smtClean="0">
                <a:solidFill>
                  <a:prstClr val="white"/>
                </a:solidFill>
              </a:rPr>
              <a:t>And if so, then how?</a:t>
            </a:r>
          </a:p>
          <a:p>
            <a:pPr lvl="1">
              <a:buClr>
                <a:srgbClr val="ACD433"/>
              </a:buClr>
            </a:pPr>
            <a:r>
              <a:rPr lang="en-US" sz="3400" dirty="0" smtClean="0">
                <a:solidFill>
                  <a:prstClr val="white"/>
                </a:solidFill>
              </a:rPr>
              <a:t>To appreciate the point being made we must do a little Biblical word study.</a:t>
            </a:r>
            <a:endParaRPr lang="en-US" sz="34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34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srgbClr val="EBEBEB"/>
                </a:solidFill>
              </a:rPr>
              <a:t>The Kiss of Judas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052918"/>
            <a:ext cx="10648660" cy="4476671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Let’s examine the Greek word for </a:t>
            </a:r>
            <a:r>
              <a:rPr lang="en-US" sz="3600" i="1" dirty="0" err="1" smtClean="0"/>
              <a:t>proskuneo</a:t>
            </a:r>
            <a:r>
              <a:rPr lang="en-US" sz="3600" i="1" dirty="0" smtClean="0"/>
              <a:t>.</a:t>
            </a:r>
          </a:p>
          <a:p>
            <a:r>
              <a:rPr lang="en-US" sz="3600" dirty="0" smtClean="0"/>
              <a:t> </a:t>
            </a:r>
            <a:r>
              <a:rPr lang="en-US" sz="3600" b="1" i="1" dirty="0" err="1" smtClean="0"/>
              <a:t>Proskuneo</a:t>
            </a:r>
            <a:r>
              <a:rPr lang="en-US" sz="3600" dirty="0" smtClean="0"/>
              <a:t> is rendered in English as the word “worship”</a:t>
            </a:r>
          </a:p>
          <a:p>
            <a:pPr lvl="1"/>
            <a:r>
              <a:rPr lang="en-US" sz="3200" dirty="0" smtClean="0"/>
              <a:t>The definition of this word is “</a:t>
            </a:r>
            <a:r>
              <a:rPr lang="en-US" sz="3200" b="1" u="sng" dirty="0" smtClean="0"/>
              <a:t>to kiss</a:t>
            </a:r>
            <a:r>
              <a:rPr lang="en-US" sz="3200" dirty="0" smtClean="0"/>
              <a:t>, to fawn or crouch, to prostrate oneself in homage, do reverence, to adore.”</a:t>
            </a:r>
          </a:p>
          <a:p>
            <a:pPr lvl="1"/>
            <a:r>
              <a:rPr lang="en-US" sz="3200" dirty="0" smtClean="0"/>
              <a:t>This idea of kiss is described as a dog that licks the Master’s hand.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777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srgbClr val="EBEBEB"/>
                </a:solidFill>
              </a:rPr>
              <a:t>The Kiss of Judas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052918"/>
            <a:ext cx="10764570" cy="463121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References in the Bible that use this word include:</a:t>
            </a:r>
          </a:p>
          <a:p>
            <a:pPr lvl="1"/>
            <a:r>
              <a:rPr lang="en-US" sz="3200" dirty="0" smtClean="0"/>
              <a:t>Matt. 4:10 and Luke 4:7 </a:t>
            </a:r>
          </a:p>
          <a:p>
            <a:pPr lvl="2"/>
            <a:r>
              <a:rPr lang="en-US" sz="3000" dirty="0" smtClean="0"/>
              <a:t>Jesus response to Satan’s ridiculous request. </a:t>
            </a:r>
          </a:p>
          <a:p>
            <a:pPr lvl="1"/>
            <a:r>
              <a:rPr lang="en-US" sz="3200" dirty="0" smtClean="0"/>
              <a:t>John 4:23-24</a:t>
            </a:r>
          </a:p>
          <a:p>
            <a:pPr lvl="2"/>
            <a:r>
              <a:rPr lang="en-US" sz="3000" dirty="0" smtClean="0"/>
              <a:t>Jesus conversation with the Samaritan woman.</a:t>
            </a:r>
          </a:p>
          <a:p>
            <a:pPr lvl="1"/>
            <a:r>
              <a:rPr lang="en-US" sz="3000" dirty="0" smtClean="0"/>
              <a:t>Matt. 15:7-8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0533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ts val="1000"/>
              </a:spcBef>
            </a:pPr>
            <a:r>
              <a:rPr lang="en-US" sz="6000" b="1" dirty="0">
                <a:solidFill>
                  <a:srgbClr val="EBEBEB"/>
                </a:solidFill>
              </a:rPr>
              <a:t>The Kiss of Judas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52918"/>
            <a:ext cx="10906237" cy="4195481"/>
          </a:xfrm>
        </p:spPr>
        <p:txBody>
          <a:bodyPr>
            <a:normAutofit lnSpcReduction="10000"/>
          </a:bodyPr>
          <a:lstStyle/>
          <a:p>
            <a:r>
              <a:rPr lang="en-US" sz="3600" b="1" i="1" dirty="0" smtClean="0"/>
              <a:t>The kiss of betrayal applies to us when</a:t>
            </a:r>
          </a:p>
          <a:p>
            <a:r>
              <a:rPr lang="en-US" sz="3600" dirty="0" smtClean="0"/>
              <a:t>WE COME TO WORSHIP AND THEN JUST GO THROUGH THE MOTIONS THOUGHTLESSLY!!!!</a:t>
            </a:r>
          </a:p>
          <a:p>
            <a:r>
              <a:rPr lang="en-US" sz="3600" dirty="0" smtClean="0"/>
              <a:t>WE COME TO WORSHIP AND THEN TEACH SOMETHING CONTRARY TO GOD’S WORD!!!</a:t>
            </a:r>
            <a:endParaRPr lang="en-US" sz="3600" dirty="0"/>
          </a:p>
          <a:p>
            <a:r>
              <a:rPr lang="en-US" sz="3600" dirty="0" smtClean="0"/>
              <a:t>WE COME TO WORSHIP AND THEN LIVE IN DEFIANCE OF GOD’S WORD!!!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543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srgbClr val="EBEBEB"/>
                </a:solidFill>
              </a:rPr>
              <a:t>The Kiss of Judas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052918"/>
            <a:ext cx="10622902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ARE WE GUILTY OF THE “KISS OF BETRAYAL” TODAY?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35351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168</TotalTime>
  <Words>343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The Kiss of Judas</vt:lpstr>
      <vt:lpstr>The Kiss of Judas</vt:lpstr>
      <vt:lpstr>The Kiss of Judas</vt:lpstr>
      <vt:lpstr>The Kiss of Judas</vt:lpstr>
      <vt:lpstr>The Kiss of Judas</vt:lpstr>
      <vt:lpstr>The Kiss of Judas</vt:lpstr>
      <vt:lpstr>The Kiss of Judas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Pressnell</dc:creator>
  <cp:lastModifiedBy>Chris Pressnell</cp:lastModifiedBy>
  <cp:revision>13</cp:revision>
  <cp:lastPrinted>2015-09-04T17:35:22Z</cp:lastPrinted>
  <dcterms:created xsi:type="dcterms:W3CDTF">2015-09-04T14:55:11Z</dcterms:created>
  <dcterms:modified xsi:type="dcterms:W3CDTF">2015-09-04T17:43:16Z</dcterms:modified>
</cp:coreProperties>
</file>