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8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1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5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6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3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3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DF062-D0F8-4562-BC77-FD5AB3CCEC21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F516-5CAB-4181-A848-99BD0A34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3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6424"/>
            <a:ext cx="10515600" cy="49815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THE CHURCH THAT WE LOVE</a:t>
            </a:r>
          </a:p>
          <a:p>
            <a:r>
              <a:rPr lang="en-US" sz="3600" b="1" dirty="0" smtClean="0"/>
              <a:t>Leaders of the church:</a:t>
            </a:r>
          </a:p>
          <a:p>
            <a:pPr lvl="1"/>
            <a:r>
              <a:rPr lang="en-US" sz="3200" b="1" dirty="0" smtClean="0"/>
              <a:t>A</a:t>
            </a:r>
            <a:r>
              <a:rPr lang="en-US" sz="3200" dirty="0" smtClean="0"/>
              <a:t>p</a:t>
            </a:r>
            <a:r>
              <a:rPr lang="en-US" sz="3200" b="1" dirty="0" smtClean="0"/>
              <a:t>ostles</a:t>
            </a:r>
          </a:p>
          <a:p>
            <a:pPr lvl="2"/>
            <a:r>
              <a:rPr lang="en-US" sz="3000" b="1" dirty="0" smtClean="0"/>
              <a:t>Acts 1- The adding of Matthias to the eleven. </a:t>
            </a:r>
          </a:p>
          <a:p>
            <a:pPr lvl="2"/>
            <a:r>
              <a:rPr lang="en-US" sz="3000" b="1" dirty="0" smtClean="0"/>
              <a:t>Acts 2:42</a:t>
            </a:r>
          </a:p>
          <a:p>
            <a:pPr lvl="3"/>
            <a:r>
              <a:rPr lang="en-US" sz="2800" b="1" dirty="0" smtClean="0"/>
              <a:t>Devoted themselves to the apostle’s teachings.</a:t>
            </a:r>
          </a:p>
          <a:p>
            <a:pPr lvl="2"/>
            <a:r>
              <a:rPr lang="en-US" sz="3000" b="1" dirty="0" smtClean="0"/>
              <a:t>Acts 4:37; 5:2</a:t>
            </a:r>
          </a:p>
          <a:p>
            <a:pPr lvl="3"/>
            <a:r>
              <a:rPr lang="en-US" sz="2800" b="1" dirty="0" smtClean="0"/>
              <a:t>Laid money at the apostle’s feet.</a:t>
            </a:r>
          </a:p>
          <a:p>
            <a:pPr lvl="2"/>
            <a:r>
              <a:rPr lang="en-US" sz="3000" b="1" dirty="0" smtClean="0"/>
              <a:t>Acts 6:2</a:t>
            </a:r>
          </a:p>
          <a:p>
            <a:pPr lvl="3"/>
            <a:r>
              <a:rPr lang="en-US" sz="2800" b="1" dirty="0" smtClean="0"/>
              <a:t>The twelve summoned the full number of disciples.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0" r="3738"/>
          <a:stretch/>
        </p:blipFill>
        <p:spPr>
          <a:xfrm>
            <a:off x="0" y="0"/>
            <a:ext cx="12192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6425"/>
            <a:ext cx="10515600" cy="4769074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IN THE CHURCH THAT WE LOVE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</a:rPr>
              <a:t>Leaders of the church:</a:t>
            </a:r>
          </a:p>
          <a:p>
            <a:pPr lvl="1"/>
            <a:r>
              <a:rPr lang="en-US" sz="3200" b="1" dirty="0" smtClean="0"/>
              <a:t>Elders (</a:t>
            </a:r>
            <a:r>
              <a:rPr lang="en-US" sz="3200" b="1" dirty="0" err="1" smtClean="0"/>
              <a:t>presbuteros</a:t>
            </a:r>
            <a:r>
              <a:rPr lang="en-US" sz="3200" b="1" dirty="0" smtClean="0"/>
              <a:t> means older or senior), </a:t>
            </a:r>
          </a:p>
          <a:p>
            <a:pPr lvl="2"/>
            <a:r>
              <a:rPr lang="en-US" sz="3000" b="1" dirty="0" smtClean="0"/>
              <a:t>Acts 11:30- Elders in Jerusalem church received aid from Antioch.</a:t>
            </a:r>
          </a:p>
          <a:p>
            <a:pPr lvl="2"/>
            <a:r>
              <a:rPr lang="en-US" sz="3000" b="1" dirty="0" smtClean="0"/>
              <a:t>Acts 14:23-Elders were appointed to every church. (plural)</a:t>
            </a:r>
          </a:p>
          <a:p>
            <a:pPr lvl="2"/>
            <a:r>
              <a:rPr lang="en-US" sz="3000" b="1" dirty="0" smtClean="0"/>
              <a:t>Acts 15:2,4,6,22,23; 16:4- Transition taking place in Jerusalem.  Apostles and elders are making decisions.</a:t>
            </a:r>
          </a:p>
          <a:p>
            <a:pPr lvl="2"/>
            <a:r>
              <a:rPr lang="en-US" sz="3000" b="1" dirty="0" smtClean="0"/>
              <a:t>Acts 20:17- Paul called the elders of Miletus </a:t>
            </a:r>
          </a:p>
          <a:p>
            <a:pPr lvl="2"/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8" r="3345"/>
          <a:stretch/>
        </p:blipFill>
        <p:spPr>
          <a:xfrm>
            <a:off x="0" y="0"/>
            <a:ext cx="12192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730"/>
            <a:ext cx="10515600" cy="498027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IN THE CHURCH THAT WE </a:t>
            </a:r>
            <a:r>
              <a:rPr lang="en-US" sz="3600" dirty="0" smtClean="0">
                <a:solidFill>
                  <a:prstClr val="black"/>
                </a:solidFill>
              </a:rPr>
              <a:t>LOVE</a:t>
            </a:r>
            <a:endParaRPr lang="en-US" sz="3200" b="1" dirty="0">
              <a:solidFill>
                <a:prstClr val="black"/>
              </a:solidFill>
            </a:endParaRPr>
          </a:p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Leaders of the church:</a:t>
            </a:r>
          </a:p>
          <a:p>
            <a:pPr lvl="2"/>
            <a:r>
              <a:rPr lang="en-US" sz="3200" b="1" dirty="0" smtClean="0">
                <a:solidFill>
                  <a:prstClr val="black"/>
                </a:solidFill>
              </a:rPr>
              <a:t>Overseers (</a:t>
            </a:r>
            <a:r>
              <a:rPr lang="en-US" sz="3200" b="1" dirty="0" err="1" smtClean="0">
                <a:solidFill>
                  <a:prstClr val="black"/>
                </a:solidFill>
              </a:rPr>
              <a:t>episkopos</a:t>
            </a:r>
            <a:r>
              <a:rPr lang="en-US" sz="3200" b="1" dirty="0" smtClean="0">
                <a:solidFill>
                  <a:prstClr val="black"/>
                </a:solidFill>
              </a:rPr>
              <a:t>) </a:t>
            </a:r>
          </a:p>
          <a:p>
            <a:pPr lvl="3"/>
            <a:r>
              <a:rPr lang="en-US" sz="3000" b="1" dirty="0" smtClean="0">
                <a:solidFill>
                  <a:prstClr val="black"/>
                </a:solidFill>
              </a:rPr>
              <a:t>Means a superintendent.</a:t>
            </a:r>
          </a:p>
          <a:p>
            <a:pPr lvl="3"/>
            <a:r>
              <a:rPr lang="en-US" sz="3000" b="1" dirty="0" smtClean="0">
                <a:solidFill>
                  <a:prstClr val="black"/>
                </a:solidFill>
              </a:rPr>
              <a:t>An officer in general charge of the church.</a:t>
            </a:r>
          </a:p>
          <a:p>
            <a:pPr lvl="3"/>
            <a:r>
              <a:rPr lang="en-US" sz="3000" b="1" dirty="0" smtClean="0">
                <a:solidFill>
                  <a:prstClr val="black"/>
                </a:solidFill>
              </a:rPr>
              <a:t>Same word as bishop that is used in I Tim. 3:1</a:t>
            </a:r>
          </a:p>
          <a:p>
            <a:pPr lvl="3"/>
            <a:r>
              <a:rPr lang="en-US" sz="3000" b="1" dirty="0" smtClean="0">
                <a:solidFill>
                  <a:prstClr val="black"/>
                </a:solidFill>
              </a:rPr>
              <a:t>Acts 20:28</a:t>
            </a:r>
          </a:p>
          <a:p>
            <a:pPr lvl="3"/>
            <a:r>
              <a:rPr lang="en-US" sz="3000" b="1" dirty="0" smtClean="0">
                <a:solidFill>
                  <a:prstClr val="black"/>
                </a:solidFill>
              </a:rPr>
              <a:t>Pastors- (same word as shepherd)- (</a:t>
            </a:r>
            <a:r>
              <a:rPr lang="en-US" sz="3000" b="1" dirty="0" err="1" smtClean="0">
                <a:solidFill>
                  <a:prstClr val="black"/>
                </a:solidFill>
              </a:rPr>
              <a:t>poimen</a:t>
            </a:r>
            <a:r>
              <a:rPr lang="en-US" sz="3000" b="1" dirty="0" smtClean="0">
                <a:solidFill>
                  <a:prstClr val="black"/>
                </a:solidFill>
              </a:rPr>
              <a:t>)</a:t>
            </a:r>
          </a:p>
          <a:p>
            <a:pPr lvl="4"/>
            <a:r>
              <a:rPr lang="en-US" sz="3000" b="1" dirty="0" smtClean="0">
                <a:solidFill>
                  <a:prstClr val="black"/>
                </a:solidFill>
              </a:rPr>
              <a:t>Supervise, feed, rule.  Eph. 4:11. Used in John 20:16 and Acts 20:28 when Peter and the elders are told to feed the sheep (flock).</a:t>
            </a:r>
          </a:p>
          <a:p>
            <a:pPr marL="1828800" lvl="4" indent="0">
              <a:buNone/>
            </a:pPr>
            <a:endParaRPr lang="en-US" sz="3000" b="1" dirty="0" smtClean="0">
              <a:solidFill>
                <a:prstClr val="black"/>
              </a:solidFill>
            </a:endParaRPr>
          </a:p>
          <a:p>
            <a:pPr lvl="3"/>
            <a:endParaRPr lang="en-US" sz="3000" b="1" dirty="0" smtClean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endParaRPr lang="en-US" sz="3000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730"/>
            <a:ext cx="10515600" cy="4819283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IN THE CHURCH THAT WE LOVE</a:t>
            </a:r>
          </a:p>
          <a:p>
            <a:r>
              <a:rPr lang="en-US" sz="3600" dirty="0" smtClean="0"/>
              <a:t>I Tim. 3:1-7		</a:t>
            </a:r>
            <a:r>
              <a:rPr lang="en-US" sz="3600" b="1" u="sng" dirty="0" smtClean="0"/>
              <a:t>Same criteria</a:t>
            </a:r>
            <a:r>
              <a:rPr lang="en-US" sz="3600" dirty="0" smtClean="0"/>
              <a:t>	Titus 1:6-9</a:t>
            </a:r>
          </a:p>
          <a:p>
            <a:pPr lvl="1"/>
            <a:r>
              <a:rPr lang="en-US" sz="3200" dirty="0" smtClean="0"/>
              <a:t>Above reproach- vs. 2			Above reproach- vs.6</a:t>
            </a:r>
          </a:p>
          <a:p>
            <a:pPr lvl="1"/>
            <a:r>
              <a:rPr lang="en-US" sz="3200" dirty="0" smtClean="0"/>
              <a:t>Husband of one wife- vs. 2		Husband of one wife- 6</a:t>
            </a:r>
          </a:p>
          <a:p>
            <a:pPr lvl="1"/>
            <a:r>
              <a:rPr lang="en-US" sz="3200" dirty="0" smtClean="0"/>
              <a:t>Submissive children- vs. 4-5		Believing children- vs.6</a:t>
            </a:r>
          </a:p>
          <a:p>
            <a:pPr lvl="1"/>
            <a:r>
              <a:rPr lang="en-US" sz="3200" dirty="0" smtClean="0"/>
              <a:t>Self-controlled- vs. 2			Self-controlled- vs. 8</a:t>
            </a:r>
          </a:p>
          <a:p>
            <a:pPr lvl="1"/>
            <a:r>
              <a:rPr lang="en-US" sz="3200" dirty="0" smtClean="0"/>
              <a:t>Hospitable- vs. 2				Hospitable- vs. 8</a:t>
            </a:r>
          </a:p>
          <a:p>
            <a:pPr lvl="1"/>
            <a:r>
              <a:rPr lang="en-US" sz="3200" dirty="0" smtClean="0"/>
              <a:t>Not a drunkard- vs. 3			Not a drunkard- vs. 7</a:t>
            </a:r>
          </a:p>
          <a:p>
            <a:pPr lvl="1"/>
            <a:r>
              <a:rPr lang="en-US" sz="3200" dirty="0" smtClean="0"/>
              <a:t>Not recent convert- vs. 6		Not arrogant- vs. 7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77731"/>
            <a:ext cx="10515600" cy="4351338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IN THE CHURCH THAT WE </a:t>
            </a:r>
            <a:r>
              <a:rPr lang="en-US" sz="3600" dirty="0" smtClean="0">
                <a:solidFill>
                  <a:prstClr val="black"/>
                </a:solidFill>
              </a:rPr>
              <a:t>LOVE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</a:rPr>
              <a:t>I Tim. 3:1-7					Titus 1:6-9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</a:rPr>
              <a:t>Apt to teach- vs. 2			Hold firm the word- v. 9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</a:rPr>
              <a:t>Not a lover of money- vs. 3		Not greedy for gain- v.7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</a:rPr>
              <a:t>Not violent- vs. 3				Not violent- vs. 7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</a:rPr>
              <a:t>Sober-minded- vs. 2			Not quick tempered- 7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730"/>
            <a:ext cx="10515600" cy="484504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IN THE CHURCH THAT WE LOVE</a:t>
            </a:r>
          </a:p>
          <a:p>
            <a:r>
              <a:rPr lang="en-US" sz="3600" dirty="0" smtClean="0"/>
              <a:t>II Tim. 3:1-7					Titus 1:6-9</a:t>
            </a:r>
          </a:p>
          <a:p>
            <a:pPr lvl="1"/>
            <a:r>
              <a:rPr lang="en-US" sz="3200" dirty="0" smtClean="0"/>
              <a:t>Different criteria</a:t>
            </a:r>
          </a:p>
          <a:p>
            <a:pPr lvl="2"/>
            <a:r>
              <a:rPr lang="en-US" sz="3000" dirty="0" smtClean="0"/>
              <a:t>Desire office				Upright</a:t>
            </a:r>
          </a:p>
          <a:p>
            <a:pPr lvl="2"/>
            <a:r>
              <a:rPr lang="en-US" sz="3000" dirty="0" smtClean="0"/>
              <a:t>Gentle					Holy</a:t>
            </a:r>
          </a:p>
          <a:p>
            <a:pPr lvl="2"/>
            <a:r>
              <a:rPr lang="en-US" sz="3000" dirty="0" smtClean="0"/>
              <a:t>Not quarrelsome			Disciplined</a:t>
            </a:r>
          </a:p>
          <a:p>
            <a:r>
              <a:rPr lang="en-US" sz="3600" dirty="0" smtClean="0"/>
              <a:t>Why the differences?</a:t>
            </a:r>
          </a:p>
          <a:p>
            <a:pPr lvl="1"/>
            <a:r>
              <a:rPr lang="en-US" sz="3200" dirty="0" smtClean="0"/>
              <a:t>These statements give us commentary on what has already been said to describe the overall character of men who would become elders.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232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9</cp:revision>
  <dcterms:created xsi:type="dcterms:W3CDTF">2015-05-24T12:51:59Z</dcterms:created>
  <dcterms:modified xsi:type="dcterms:W3CDTF">2015-05-24T13:58:28Z</dcterms:modified>
</cp:coreProperties>
</file>