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4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5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0058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54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2855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92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78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4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7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2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6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0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4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6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4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9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CCC63-7923-4B63-85DF-F6F165C3565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D720F9-6CB4-446F-92D1-CD82C4C4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56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Excessive individualism and the pleasure principle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33394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Text: Luke 12:16-ff</a:t>
            </a:r>
            <a:endParaRPr lang="en-US" sz="3200" dirty="0">
              <a:latin typeface="Calibri" panose="020F0502020204030204" pitchFamily="34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</a:rPr>
              <a:t>Review of various philosophies of life:</a:t>
            </a:r>
          </a:p>
          <a:p>
            <a:pPr lvl="1"/>
            <a:r>
              <a:rPr lang="en-US" sz="3000" dirty="0" smtClean="0">
                <a:latin typeface="Calibri" panose="020F0502020204030204" pitchFamily="34" charset="0"/>
              </a:rPr>
              <a:t>Hedonism- The idea that pleasure is the ultimate good.  Many also consider this Epicureanism.</a:t>
            </a:r>
          </a:p>
          <a:p>
            <a:pPr lvl="1"/>
            <a:r>
              <a:rPr lang="en-US" sz="3000" dirty="0" smtClean="0">
                <a:latin typeface="Calibri" panose="020F0502020204030204" pitchFamily="34" charset="0"/>
              </a:rPr>
              <a:t>Gnosticism- Chief goal of life is knowledge.</a:t>
            </a:r>
          </a:p>
          <a:p>
            <a:pPr lvl="1"/>
            <a:r>
              <a:rPr lang="en-US" sz="3000" dirty="0" smtClean="0">
                <a:latin typeface="Calibri" panose="020F0502020204030204" pitchFamily="34" charset="0"/>
              </a:rPr>
              <a:t>Cynicism- Suppress all desires.</a:t>
            </a:r>
          </a:p>
          <a:p>
            <a:pPr lvl="1"/>
            <a:r>
              <a:rPr lang="en-US" sz="3000" dirty="0" smtClean="0">
                <a:latin typeface="Calibri" panose="020F0502020204030204" pitchFamily="34" charset="0"/>
              </a:rPr>
              <a:t>Skepticism- No absolutes.</a:t>
            </a:r>
          </a:p>
          <a:p>
            <a:pPr lvl="1"/>
            <a:r>
              <a:rPr lang="en-US" sz="3000" dirty="0" smtClean="0">
                <a:latin typeface="Calibri" panose="020F0502020204030204" pitchFamily="34" charset="0"/>
              </a:rPr>
              <a:t>Stoicism- Philosophy guided by Reason.</a:t>
            </a:r>
          </a:p>
          <a:p>
            <a:pPr lvl="1"/>
            <a:r>
              <a:rPr lang="en-US" sz="3000" dirty="0" smtClean="0">
                <a:latin typeface="Calibri" panose="020F0502020204030204" pitchFamily="34" charset="0"/>
              </a:rPr>
              <a:t>Skepticism- There are no absolutes.</a:t>
            </a:r>
            <a:endParaRPr lang="en-US" sz="3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5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Excessive individualism and the pleasure principle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1066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Jewish philosophy- “Fear God and keep his command.”- Eccl. 12:13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Christian philosophy- “For we are his workmanship, created in Christ Jesus for good works, which God prepared beforehand, that we should walk in them.”- Eph. 2:10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Our focus today is:</a:t>
            </a:r>
          </a:p>
          <a:p>
            <a:pPr lvl="1"/>
            <a:r>
              <a:rPr lang="en-US" sz="3000" dirty="0" smtClean="0">
                <a:latin typeface="Calibri" panose="020F0502020204030204" pitchFamily="34" charset="0"/>
              </a:rPr>
              <a:t>Excessive individualism and the pleasure principle.- </a:t>
            </a:r>
            <a:r>
              <a:rPr lang="en-US" sz="3000" dirty="0" err="1" smtClean="0">
                <a:latin typeface="Calibri" panose="020F0502020204030204" pitchFamily="34" charset="0"/>
              </a:rPr>
              <a:t>Harrub</a:t>
            </a:r>
            <a:r>
              <a:rPr lang="en-US" sz="3000" dirty="0" smtClean="0">
                <a:latin typeface="Calibri" panose="020F0502020204030204" pitchFamily="34" charset="0"/>
              </a:rPr>
              <a:t> and Palmer of </a:t>
            </a:r>
            <a:r>
              <a:rPr lang="en-US" sz="3000" i="1" dirty="0" smtClean="0">
                <a:latin typeface="Calibri" panose="020F0502020204030204" pitchFamily="34" charset="0"/>
              </a:rPr>
              <a:t>THINK </a:t>
            </a:r>
            <a:r>
              <a:rPr lang="en-US" sz="3000" dirty="0" smtClean="0">
                <a:latin typeface="Calibri" panose="020F0502020204030204" pitchFamily="34" charset="0"/>
              </a:rPr>
              <a:t>magazine.</a:t>
            </a:r>
            <a:endParaRPr lang="en-US" sz="3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34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Excessive individualism and the pleasure principle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9311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Excessive individualism and the pleasure principle explained:</a:t>
            </a:r>
          </a:p>
          <a:p>
            <a:pPr lvl="1"/>
            <a:r>
              <a:rPr lang="en-US" sz="3000" dirty="0"/>
              <a:t>The world exists to make me happy.</a:t>
            </a:r>
          </a:p>
          <a:p>
            <a:pPr lvl="1"/>
            <a:r>
              <a:rPr lang="en-US" sz="3000" dirty="0"/>
              <a:t>I am concerned about my life and everyone else can fend for themselves. </a:t>
            </a:r>
          </a:p>
          <a:p>
            <a:r>
              <a:rPr lang="en-US" sz="3200" dirty="0" smtClean="0"/>
              <a:t>Today we are going to look at three ways this approach to life can be described.   </a:t>
            </a:r>
          </a:p>
          <a:p>
            <a:pPr marL="457200" lvl="1" indent="0">
              <a:buNone/>
            </a:pPr>
            <a:endParaRPr lang="en-US" sz="3000" dirty="0" smtClean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137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Excessive individualism and the pleasure principle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203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#1- If I believe something is right, then it is right.</a:t>
            </a:r>
          </a:p>
          <a:p>
            <a:pPr lvl="1"/>
            <a:r>
              <a:rPr lang="en-US" sz="3200" dirty="0" smtClean="0"/>
              <a:t>Judges 21:25</a:t>
            </a:r>
          </a:p>
          <a:p>
            <a:pPr lvl="1"/>
            <a:r>
              <a:rPr lang="en-US" sz="3200" dirty="0" smtClean="0"/>
              <a:t>Jer. 10:23</a:t>
            </a:r>
          </a:p>
          <a:p>
            <a:pPr lvl="1"/>
            <a:r>
              <a:rPr lang="en-US" sz="3200" dirty="0" smtClean="0"/>
              <a:t>Prov. 14:12</a:t>
            </a:r>
          </a:p>
        </p:txBody>
      </p:sp>
    </p:spTree>
    <p:extLst>
      <p:ext uri="{BB962C8B-B14F-4D97-AF65-F5344CB8AC3E}">
        <p14:creationId xmlns:p14="http://schemas.microsoft.com/office/powerpoint/2010/main" val="217427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Excessive individualism and the pleasure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59152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90C226"/>
              </a:buClr>
            </a:pPr>
            <a:r>
              <a:rPr lang="en-US" sz="3000" dirty="0">
                <a:solidFill>
                  <a:prstClr val="white">
                    <a:lumMod val="75000"/>
                    <a:lumOff val="25000"/>
                  </a:prstClr>
                </a:solidFill>
              </a:rPr>
              <a:t>#2- If I want to do something, then I’ll do it</a:t>
            </a:r>
            <a:r>
              <a:rPr lang="en-US" sz="3000" dirty="0" smtClean="0">
                <a:solidFill>
                  <a:prstClr val="white">
                    <a:lumMod val="75000"/>
                    <a:lumOff val="25000"/>
                  </a:prstClr>
                </a:solidFill>
              </a:rPr>
              <a:t>.</a:t>
            </a:r>
          </a:p>
          <a:p>
            <a:pPr lvl="1">
              <a:buClr>
                <a:srgbClr val="90C226"/>
              </a:buClr>
            </a:pPr>
            <a:r>
              <a:rPr lang="en-US" sz="2800" dirty="0" smtClean="0">
                <a:solidFill>
                  <a:prstClr val="white">
                    <a:lumMod val="75000"/>
                    <a:lumOff val="25000"/>
                  </a:prstClr>
                </a:solidFill>
              </a:rPr>
              <a:t>Gen. 3:1-6</a:t>
            </a:r>
          </a:p>
          <a:p>
            <a:pPr lvl="1">
              <a:buClr>
                <a:srgbClr val="90C226"/>
              </a:buClr>
            </a:pPr>
            <a:r>
              <a:rPr lang="en-US" sz="2800" dirty="0" smtClean="0">
                <a:solidFill>
                  <a:prstClr val="white">
                    <a:lumMod val="75000"/>
                    <a:lumOff val="25000"/>
                  </a:prstClr>
                </a:solidFill>
              </a:rPr>
              <a:t>Jer. 37:1-38:26</a:t>
            </a:r>
          </a:p>
          <a:p>
            <a:pPr lvl="1">
              <a:buClr>
                <a:srgbClr val="90C226"/>
              </a:buClr>
            </a:pPr>
            <a:r>
              <a:rPr lang="en-US" sz="2800" dirty="0" smtClean="0">
                <a:solidFill>
                  <a:prstClr val="white">
                    <a:lumMod val="75000"/>
                    <a:lumOff val="25000"/>
                  </a:prstClr>
                </a:solidFill>
              </a:rPr>
              <a:t>What examples can you give that support this prevalent attitude?</a:t>
            </a:r>
            <a:endParaRPr lang="en-US" sz="2800" dirty="0">
              <a:solidFill>
                <a:prstClr val="white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en-US" sz="3000" dirty="0">
                <a:solidFill>
                  <a:prstClr val="white">
                    <a:lumMod val="75000"/>
                    <a:lumOff val="25000"/>
                  </a:prstClr>
                </a:solidFill>
              </a:rPr>
              <a:t>#3- If I’ve done something wrong, then it must be someone else’s </a:t>
            </a:r>
            <a:r>
              <a:rPr lang="en-US" sz="3000" dirty="0" smtClean="0">
                <a:solidFill>
                  <a:prstClr val="white">
                    <a:lumMod val="75000"/>
                    <a:lumOff val="25000"/>
                  </a:prstClr>
                </a:solidFill>
              </a:rPr>
              <a:t>fault.</a:t>
            </a:r>
          </a:p>
          <a:p>
            <a:pPr lvl="1">
              <a:buClr>
                <a:srgbClr val="90C226"/>
              </a:buClr>
            </a:pPr>
            <a:r>
              <a:rPr lang="en-US" sz="3000" dirty="0" smtClean="0">
                <a:solidFill>
                  <a:prstClr val="white">
                    <a:lumMod val="75000"/>
                    <a:lumOff val="25000"/>
                  </a:prstClr>
                </a:solidFill>
              </a:rPr>
              <a:t>Gen. 3:7-13</a:t>
            </a:r>
          </a:p>
          <a:p>
            <a:pPr lvl="1">
              <a:buClr>
                <a:srgbClr val="90C226"/>
              </a:buClr>
            </a:pPr>
            <a:r>
              <a:rPr lang="en-US" sz="3000" dirty="0" smtClean="0">
                <a:solidFill>
                  <a:prstClr val="white">
                    <a:lumMod val="75000"/>
                    <a:lumOff val="25000"/>
                  </a:prstClr>
                </a:solidFill>
              </a:rPr>
              <a:t>I Sam. 15:14-16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1897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Excessive individualism and the pleasure principle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en-US" sz="3000" dirty="0">
                <a:solidFill>
                  <a:prstClr val="white">
                    <a:lumMod val="75000"/>
                    <a:lumOff val="25000"/>
                  </a:prstClr>
                </a:solidFill>
              </a:rPr>
              <a:t>Questions:</a:t>
            </a:r>
          </a:p>
          <a:p>
            <a:pPr lvl="1">
              <a:buClr>
                <a:srgbClr val="90C226"/>
              </a:buClr>
            </a:pPr>
            <a:r>
              <a:rPr lang="en-US" sz="2800" dirty="0">
                <a:solidFill>
                  <a:prstClr val="white">
                    <a:lumMod val="75000"/>
                    <a:lumOff val="25000"/>
                  </a:prstClr>
                </a:solidFill>
              </a:rPr>
              <a:t>Why do you think this is happening?</a:t>
            </a:r>
          </a:p>
          <a:p>
            <a:pPr lvl="1">
              <a:buClr>
                <a:srgbClr val="90C226"/>
              </a:buClr>
            </a:pPr>
            <a:r>
              <a:rPr lang="en-US" sz="2800" dirty="0">
                <a:solidFill>
                  <a:prstClr val="white">
                    <a:lumMod val="75000"/>
                    <a:lumOff val="25000"/>
                  </a:prstClr>
                </a:solidFill>
              </a:rPr>
              <a:t>What do you think is contributing to this mentality? </a:t>
            </a:r>
            <a:endParaRPr lang="en-US" sz="2800" dirty="0" smtClean="0">
              <a:solidFill>
                <a:prstClr val="white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90C226"/>
              </a:buClr>
            </a:pPr>
            <a:r>
              <a:rPr lang="en-US" sz="2800" dirty="0" smtClean="0">
                <a:solidFill>
                  <a:prstClr val="white">
                    <a:lumMod val="75000"/>
                    <a:lumOff val="25000"/>
                  </a:prstClr>
                </a:solidFill>
              </a:rPr>
              <a:t>What can be done to change this?</a:t>
            </a:r>
            <a:endParaRPr lang="en-US" sz="2800" dirty="0">
              <a:solidFill>
                <a:prstClr val="white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5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307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Aharoni</vt:lpstr>
      <vt:lpstr>Arial</vt:lpstr>
      <vt:lpstr>Calibri</vt:lpstr>
      <vt:lpstr>Trebuchet MS</vt:lpstr>
      <vt:lpstr>Wingdings 3</vt:lpstr>
      <vt:lpstr>Facet</vt:lpstr>
      <vt:lpstr>Excessive individualism and the pleasure principle</vt:lpstr>
      <vt:lpstr>Excessive individualism and the pleasure principle</vt:lpstr>
      <vt:lpstr>Excessive individualism and the pleasure principle</vt:lpstr>
      <vt:lpstr>Excessive individualism and the pleasure principle</vt:lpstr>
      <vt:lpstr>Excessive individualism and the pleasure principle</vt:lpstr>
      <vt:lpstr>Excessive individualism and the pleasure principle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Excessive individualism and the pleasure principle</dc:title>
  <dc:creator>Chris Pressnell</dc:creator>
  <cp:lastModifiedBy>Chris Pressnell</cp:lastModifiedBy>
  <cp:revision>7</cp:revision>
  <dcterms:created xsi:type="dcterms:W3CDTF">2015-04-25T19:05:22Z</dcterms:created>
  <dcterms:modified xsi:type="dcterms:W3CDTF">2015-04-25T20:10:29Z</dcterms:modified>
</cp:coreProperties>
</file>