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70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3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113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88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31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47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013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9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1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8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8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6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3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2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9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DF5FB-140F-4E6F-98A5-A948F657EAB6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3674BB1-16AB-415B-93CD-51029D73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6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sz="5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8614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Matt. 6:5, “Blessed are those who hunger and thirst after righteousness for they will be filled.”</a:t>
            </a:r>
          </a:p>
          <a:p>
            <a:r>
              <a:rPr lang="en-US" sz="3600" b="1" dirty="0" smtClean="0"/>
              <a:t>UNDERSTANDING OUR HUNGER</a:t>
            </a:r>
          </a:p>
          <a:p>
            <a:pPr lvl="1"/>
            <a:r>
              <a:rPr lang="en-US" sz="3400" b="1" dirty="0" smtClean="0"/>
              <a:t>What is life about?</a:t>
            </a:r>
          </a:p>
          <a:p>
            <a:pPr lvl="2"/>
            <a:r>
              <a:rPr lang="en-US" sz="3200" dirty="0" smtClean="0"/>
              <a:t>Search for purpose.</a:t>
            </a:r>
          </a:p>
          <a:p>
            <a:pPr lvl="3"/>
            <a:r>
              <a:rPr lang="en-US" sz="3000" dirty="0" smtClean="0"/>
              <a:t>Calendar is full, I have a little money, enjoying life, taking a vacation. </a:t>
            </a:r>
            <a:endParaRPr lang="en-US" sz="3000" dirty="0"/>
          </a:p>
          <a:p>
            <a:pPr lvl="3"/>
            <a:r>
              <a:rPr lang="en-US" sz="3000" dirty="0" smtClean="0"/>
              <a:t>I must be living a life of purpose.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5116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latin typeface="Candara" panose="020E0502030303020204" pitchFamily="34" charset="0"/>
              </a:rPr>
              <a:t>“Whom have I in heaven but you?</a:t>
            </a:r>
          </a:p>
          <a:p>
            <a:pPr marL="0" indent="0" algn="ctr">
              <a:buNone/>
            </a:pPr>
            <a:r>
              <a:rPr lang="en-US" sz="3600" b="1" i="1" dirty="0" smtClean="0">
                <a:latin typeface="Candara" panose="020E0502030303020204" pitchFamily="34" charset="0"/>
              </a:rPr>
              <a:t>And earth has nothing I desire besides you.</a:t>
            </a:r>
          </a:p>
          <a:p>
            <a:pPr marL="0" indent="0" algn="ctr">
              <a:buNone/>
            </a:pPr>
            <a:r>
              <a:rPr lang="en-US" sz="3600" b="1" i="1" dirty="0" smtClean="0">
                <a:latin typeface="Candara" panose="020E0502030303020204" pitchFamily="34" charset="0"/>
              </a:rPr>
              <a:t>My flesh and my heart may fail, </a:t>
            </a:r>
          </a:p>
          <a:p>
            <a:pPr marL="0" indent="0" algn="ctr">
              <a:buNone/>
            </a:pPr>
            <a:r>
              <a:rPr lang="en-US" sz="3600" b="1" i="1" dirty="0" smtClean="0">
                <a:latin typeface="Candara" panose="020E0502030303020204" pitchFamily="34" charset="0"/>
              </a:rPr>
              <a:t>But God is the strength of my heart</a:t>
            </a:r>
          </a:p>
          <a:p>
            <a:pPr marL="0" indent="0" algn="ctr">
              <a:buNone/>
            </a:pPr>
            <a:r>
              <a:rPr lang="en-US" sz="3600" b="1" i="1" dirty="0" smtClean="0">
                <a:latin typeface="Candara" panose="020E0502030303020204" pitchFamily="34" charset="0"/>
              </a:rPr>
              <a:t>and my portion forever.”- </a:t>
            </a:r>
            <a:r>
              <a:rPr lang="en-US" sz="3600" i="1" dirty="0" smtClean="0">
                <a:latin typeface="Candara" panose="020E0502030303020204" pitchFamily="34" charset="0"/>
              </a:rPr>
              <a:t>(Psalm 73:25-26).</a:t>
            </a:r>
            <a:endParaRPr lang="en-US" sz="3600" b="1" i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7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Text: Acts 2-4</a:t>
            </a:r>
          </a:p>
          <a:p>
            <a:r>
              <a:rPr lang="en-US" sz="3600" dirty="0" smtClean="0"/>
              <a:t>Jesus tells us in Matthew 5:6, </a:t>
            </a:r>
            <a:r>
              <a:rPr lang="en-US" sz="3600" i="1" dirty="0" smtClean="0"/>
              <a:t>“Blessed are those who hunger and thirst after righteousness for they will be filled.”</a:t>
            </a:r>
          </a:p>
          <a:p>
            <a:r>
              <a:rPr lang="en-US" sz="3600" dirty="0" smtClean="0"/>
              <a:t>These three chapters give us a description of what it means to have a hungering for God.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03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32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ndara" panose="020E0502030303020204" pitchFamily="34" charset="0"/>
              </a:rPr>
              <a:t>Holy hunger will lead you to a ……..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Candara" panose="020E0502030303020204" pitchFamily="34" charset="0"/>
              </a:rPr>
              <a:t>BROKEN HEART</a:t>
            </a:r>
          </a:p>
          <a:p>
            <a:r>
              <a:rPr lang="en-US" sz="3200" dirty="0" smtClean="0">
                <a:latin typeface="Candara" panose="020E0502030303020204" pitchFamily="34" charset="0"/>
              </a:rPr>
              <a:t>Acts 2:37</a:t>
            </a:r>
          </a:p>
          <a:p>
            <a:r>
              <a:rPr lang="en-US" sz="3200" dirty="0" smtClean="0">
                <a:latin typeface="Candara" panose="020E0502030303020204" pitchFamily="34" charset="0"/>
              </a:rPr>
              <a:t>These people felt the anxiety of the moment.</a:t>
            </a:r>
          </a:p>
          <a:p>
            <a:pPr lvl="1"/>
            <a:r>
              <a:rPr lang="en-US" sz="3000" dirty="0" smtClean="0">
                <a:latin typeface="Candara" panose="020E0502030303020204" pitchFamily="34" charset="0"/>
              </a:rPr>
              <a:t>Much like Peter- Matt. 26:75</a:t>
            </a:r>
          </a:p>
          <a:p>
            <a:pPr lvl="1"/>
            <a:r>
              <a:rPr lang="en-US" sz="3000" dirty="0" smtClean="0">
                <a:latin typeface="Candara" panose="020E0502030303020204" pitchFamily="34" charset="0"/>
              </a:rPr>
              <a:t>David- II Sam. 12</a:t>
            </a:r>
          </a:p>
          <a:p>
            <a:pPr lvl="1"/>
            <a:r>
              <a:rPr lang="en-US" sz="3000" dirty="0" smtClean="0">
                <a:latin typeface="Candara" panose="020E0502030303020204" pitchFamily="34" charset="0"/>
              </a:rPr>
              <a:t>Paul- Acts 9</a:t>
            </a:r>
          </a:p>
          <a:p>
            <a:endParaRPr lang="en-US" sz="36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4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3262"/>
          </a:xfrm>
        </p:spPr>
        <p:txBody>
          <a:bodyPr>
            <a:normAutofit/>
          </a:bodyPr>
          <a:lstStyle/>
          <a:p>
            <a:pPr lvl="0">
              <a:buClr>
                <a:srgbClr val="E78712"/>
              </a:buClr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Holy hunger will lead you to a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……..</a:t>
            </a:r>
          </a:p>
          <a:p>
            <a:pPr marL="0" lvl="0" indent="0" algn="ctr">
              <a:buClr>
                <a:srgbClr val="E78712"/>
              </a:buClr>
              <a:buNone/>
            </a:pPr>
            <a:r>
              <a:rPr 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BENEVOLENT SPIRIT</a:t>
            </a:r>
          </a:p>
          <a:p>
            <a:pPr>
              <a:buClr>
                <a:srgbClr val="E78712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Acts 3:1-8</a:t>
            </a:r>
          </a:p>
          <a:p>
            <a:pPr>
              <a:buClr>
                <a:srgbClr val="E78712"/>
              </a:buClr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It is this same benevolent spirit that is demonstrated in: </a:t>
            </a:r>
          </a:p>
          <a:p>
            <a:pPr lvl="1">
              <a:buClr>
                <a:srgbClr val="E78712"/>
              </a:buClr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Acts 2:43-45</a:t>
            </a:r>
          </a:p>
          <a:p>
            <a:pPr lvl="1">
              <a:buClr>
                <a:srgbClr val="E78712"/>
              </a:buClr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Acts 4:34-37</a:t>
            </a:r>
            <a:endParaRPr lang="en-US" sz="3000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9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7504"/>
          </a:xfrm>
        </p:spPr>
        <p:txBody>
          <a:bodyPr>
            <a:normAutofit/>
          </a:bodyPr>
          <a:lstStyle/>
          <a:p>
            <a:pPr lvl="0">
              <a:buClr>
                <a:srgbClr val="E78712"/>
              </a:buClr>
            </a:pPr>
            <a:r>
              <a:rPr lang="en-US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Holy hunger will lead you to a </a:t>
            </a:r>
            <a:r>
              <a:rPr lang="en-US" sz="3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……..</a:t>
            </a:r>
          </a:p>
          <a:p>
            <a:pPr marL="0" lvl="0" indent="0" algn="ctr">
              <a:buClr>
                <a:srgbClr val="E78712"/>
              </a:buClr>
              <a:buNone/>
            </a:pPr>
            <a:r>
              <a:rPr 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BOLD LIFE</a:t>
            </a:r>
          </a:p>
          <a:p>
            <a:pPr>
              <a:buClr>
                <a:srgbClr val="E78712"/>
              </a:buClr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To speak unpopular truth- Acts 4:7-13a</a:t>
            </a:r>
          </a:p>
          <a:p>
            <a:pPr>
              <a:buClr>
                <a:srgbClr val="E78712"/>
              </a:buClr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To defy unrighteous demands- Acts 4:18-21</a:t>
            </a:r>
          </a:p>
          <a:p>
            <a:pPr>
              <a:buClr>
                <a:srgbClr val="E78712"/>
              </a:buClr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To accept uncomfortable consequences- Acts 4:23-31- </a:t>
            </a: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(Listen to this beautiful prayer).</a:t>
            </a:r>
            <a:endParaRPr lang="en-US" sz="3200" b="1" dirty="0" smtClean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pPr>
              <a:buClr>
                <a:srgbClr val="E78712"/>
              </a:buClr>
            </a:pPr>
            <a:r>
              <a:rPr lang="en-US" sz="3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anose="020E0502030303020204" pitchFamily="34" charset="0"/>
              </a:rPr>
              <a:t>To demonstrate unwavering faith- Acts 4:33-37</a:t>
            </a:r>
            <a:endParaRPr lang="en-US" sz="3200" b="1" dirty="0">
              <a:solidFill>
                <a:prstClr val="black">
                  <a:lumMod val="75000"/>
                  <a:lumOff val="25000"/>
                </a:prstClr>
              </a:solidFill>
              <a:latin typeface="Candara" panose="020E0502030303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65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73262"/>
          </a:xfrm>
        </p:spPr>
        <p:txBody>
          <a:bodyPr>
            <a:normAutofit/>
          </a:bodyPr>
          <a:lstStyle/>
          <a:p>
            <a:pPr lvl="2"/>
            <a:r>
              <a:rPr lang="en-US" sz="3000" dirty="0" smtClean="0"/>
              <a:t>But really we have no idea where we are going in life but we are going there fast.</a:t>
            </a:r>
          </a:p>
          <a:p>
            <a:pPr lvl="2"/>
            <a:r>
              <a:rPr lang="en-US" sz="3000" dirty="0" smtClean="0"/>
              <a:t>We are just doing our time!!!!</a:t>
            </a:r>
          </a:p>
          <a:p>
            <a:pPr lvl="2"/>
            <a:r>
              <a:rPr lang="en-US" sz="3000" dirty="0" smtClean="0"/>
              <a:t>We must understand that the wisdom of this world cannot satisfy life’s hunger.</a:t>
            </a:r>
          </a:p>
          <a:p>
            <a:pPr lvl="2"/>
            <a:r>
              <a:rPr lang="en-US" sz="3000" dirty="0" smtClean="0"/>
              <a:t>Look at our track record:</a:t>
            </a:r>
          </a:p>
        </p:txBody>
      </p:sp>
    </p:spTree>
    <p:extLst>
      <p:ext uri="{BB962C8B-B14F-4D97-AF65-F5344CB8AC3E}">
        <p14:creationId xmlns:p14="http://schemas.microsoft.com/office/powerpoint/2010/main" val="227629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4473"/>
          </a:xfrm>
        </p:spPr>
        <p:txBody>
          <a:bodyPr>
            <a:normAutofit/>
          </a:bodyPr>
          <a:lstStyle/>
          <a:p>
            <a:pPr lvl="3">
              <a:buClr>
                <a:srgbClr val="E78712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Broken relationships</a:t>
            </a:r>
          </a:p>
          <a:p>
            <a:pPr lvl="3">
              <a:buClr>
                <a:srgbClr val="E78712"/>
              </a:buClr>
            </a:pPr>
            <a:r>
              <a:rPr lang="en-US" sz="3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Scarred </a:t>
            </a: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lives</a:t>
            </a:r>
          </a:p>
          <a:p>
            <a:pPr lvl="3">
              <a:buClr>
                <a:srgbClr val="E78712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Domestic violence</a:t>
            </a:r>
          </a:p>
          <a:p>
            <a:pPr lvl="3">
              <a:buClr>
                <a:srgbClr val="E78712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Loneliness</a:t>
            </a:r>
          </a:p>
          <a:p>
            <a:pPr lvl="3">
              <a:buClr>
                <a:srgbClr val="E78712"/>
              </a:buClr>
            </a:pPr>
            <a:r>
              <a:rPr lang="en-US" sz="3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Shattered dreams</a:t>
            </a:r>
          </a:p>
          <a:p>
            <a:pPr lvl="3"/>
            <a:r>
              <a:rPr lang="en-US" sz="3000" dirty="0" smtClean="0"/>
              <a:t>Substance abuse</a:t>
            </a:r>
          </a:p>
          <a:p>
            <a:pPr lvl="3"/>
            <a:r>
              <a:rPr lang="en-US" sz="3000" dirty="0" smtClean="0"/>
              <a:t>Abandoned children</a:t>
            </a:r>
          </a:p>
        </p:txBody>
      </p:sp>
    </p:spTree>
    <p:extLst>
      <p:ext uri="{BB962C8B-B14F-4D97-AF65-F5344CB8AC3E}">
        <p14:creationId xmlns:p14="http://schemas.microsoft.com/office/powerpoint/2010/main" val="240539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341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Principle #1</a:t>
            </a:r>
          </a:p>
          <a:p>
            <a:pPr marL="0" indent="0" algn="ctr">
              <a:buNone/>
            </a:pPr>
            <a:r>
              <a:rPr lang="en-US" sz="3600" b="1" dirty="0" smtClean="0"/>
              <a:t>“We were made to live in relationship with God.”</a:t>
            </a:r>
          </a:p>
          <a:p>
            <a:r>
              <a:rPr lang="en-US" sz="3000" dirty="0" smtClean="0"/>
              <a:t>To ignore this fact is to wind up starving spiritually.</a:t>
            </a:r>
          </a:p>
          <a:p>
            <a:r>
              <a:rPr lang="en-US" sz="3000" dirty="0" smtClean="0"/>
              <a:t>Sometimes we confuse our spiritual hunger for relationship w/God as just a hunger for relationship in general.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557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053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What’s the result:</a:t>
            </a:r>
          </a:p>
          <a:p>
            <a:pPr lvl="1"/>
            <a:r>
              <a:rPr lang="en-US" sz="2800" dirty="0" smtClean="0"/>
              <a:t>Chasing after people that aren’t good for us.</a:t>
            </a:r>
          </a:p>
          <a:p>
            <a:pPr lvl="1"/>
            <a:r>
              <a:rPr lang="en-US" sz="2800" dirty="0" smtClean="0"/>
              <a:t>Trying to find a perfect relationship with other people. </a:t>
            </a:r>
          </a:p>
          <a:p>
            <a:pPr lvl="1"/>
            <a:r>
              <a:rPr lang="en-US" sz="2800" dirty="0" smtClean="0"/>
              <a:t>Filling the void with a parent, child, or spouse. </a:t>
            </a:r>
          </a:p>
          <a:p>
            <a:pPr lvl="1"/>
            <a:r>
              <a:rPr lang="en-US" sz="2800" dirty="0" smtClean="0"/>
              <a:t>These relationships will lead to disappointment. Why? </a:t>
            </a:r>
          </a:p>
          <a:p>
            <a:pPr lvl="2"/>
            <a:r>
              <a:rPr lang="en-US" sz="2600" dirty="0" smtClean="0"/>
              <a:t>Because there are no perfect human relationships.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413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2051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Alert! Alert!</a:t>
            </a:r>
            <a:r>
              <a:rPr lang="en-US" sz="3000" dirty="0" smtClean="0"/>
              <a:t>- There is no person that can make you or me feel satisfied!!!!</a:t>
            </a:r>
          </a:p>
          <a:p>
            <a:pPr lvl="1"/>
            <a:r>
              <a:rPr lang="en-US" sz="2800" dirty="0" smtClean="0"/>
              <a:t>Scripture never tells us to love another person with all our heart, soul, mind, and strength.  That love is reserved for God alone. </a:t>
            </a:r>
          </a:p>
          <a:p>
            <a:pPr lvl="1"/>
            <a:r>
              <a:rPr lang="en-US" sz="2800" dirty="0" smtClean="0"/>
              <a:t>In fact, I would suggest that if you are struggling in an earthly relationship then the deeper cause of that problem is that you are struggling in your relationship with God.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44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3765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Principle #2</a:t>
            </a:r>
          </a:p>
          <a:p>
            <a:pPr marL="0" indent="0" algn="ctr">
              <a:buNone/>
            </a:pPr>
            <a:r>
              <a:rPr lang="en-US" sz="3600" b="1" dirty="0" smtClean="0"/>
              <a:t>Knowing about God is not necessarily knowing God</a:t>
            </a:r>
          </a:p>
          <a:p>
            <a:r>
              <a:rPr lang="en-US" sz="3000" dirty="0" smtClean="0"/>
              <a:t>We sometimes grade our Christianity (relationship with God) by how many Bible facts I can memorize or how many scriptures I can quote.</a:t>
            </a:r>
          </a:p>
          <a:p>
            <a:r>
              <a:rPr lang="en-US" sz="3000" b="1" dirty="0" smtClean="0"/>
              <a:t>“The goal of Scripture isn’t minds filled with facts about God but hearts that are using those facts to be full of His presence.”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91777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205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Principle #3</a:t>
            </a:r>
          </a:p>
          <a:p>
            <a:pPr marL="0" indent="0" algn="ctr">
              <a:buNone/>
            </a:pPr>
            <a:r>
              <a:rPr lang="en-US" sz="3600" b="1" dirty="0" smtClean="0"/>
              <a:t>Don’t be satisfied with pyrite when you can have gold</a:t>
            </a:r>
          </a:p>
          <a:p>
            <a:r>
              <a:rPr lang="en-US" sz="3000" dirty="0" smtClean="0"/>
              <a:t>Instead of craving a vibrant relationship with God we settle for a house, a family, a few friends, a job, etc. </a:t>
            </a:r>
          </a:p>
          <a:p>
            <a:r>
              <a:rPr lang="en-US" sz="3000" dirty="0" smtClean="0"/>
              <a:t>Story of the boy who killed his father.</a:t>
            </a:r>
          </a:p>
          <a:p>
            <a:pPr lvl="1"/>
            <a:r>
              <a:rPr lang="en-US" sz="3000" dirty="0" smtClean="0"/>
              <a:t>“I want my father, I want my father.</a:t>
            </a:r>
            <a:r>
              <a:rPr lang="en-US" sz="2800" dirty="0" smtClean="0"/>
              <a:t>”</a:t>
            </a:r>
          </a:p>
          <a:p>
            <a:r>
              <a:rPr lang="en-US" sz="3000" dirty="0" smtClean="0"/>
              <a:t>The is the same desperate cry of the world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6729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Hungering for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1189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Listen to some testimonials</a:t>
            </a:r>
          </a:p>
          <a:p>
            <a:pPr lvl="1"/>
            <a:r>
              <a:rPr lang="en-US" sz="2800" i="1" dirty="0" smtClean="0"/>
              <a:t>“O God, you are my God; early will I seek you; my soul thirsts for you, my body longs for you, in a dry and weary land, where there is no water.”-</a:t>
            </a:r>
            <a:r>
              <a:rPr lang="en-US" sz="2800" b="1" i="1" dirty="0" smtClean="0"/>
              <a:t>David (Ps. 63:1)</a:t>
            </a:r>
          </a:p>
          <a:p>
            <a:pPr lvl="1"/>
            <a:r>
              <a:rPr lang="en-US" sz="2800" i="1" dirty="0" smtClean="0"/>
              <a:t>“Your name and renown are the desire of our hearts.  My soul yearns for you in the night; in the morning my spirit longs for you.”- </a:t>
            </a:r>
            <a:r>
              <a:rPr lang="en-US" sz="2800" b="1" i="1" dirty="0" smtClean="0"/>
              <a:t>Isaiah (Is. 26:8b,9).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6299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740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Andalus</vt:lpstr>
      <vt:lpstr>Arial</vt:lpstr>
      <vt:lpstr>Candara</vt:lpstr>
      <vt:lpstr>Century Gothic</vt:lpstr>
      <vt:lpstr>Wingdings 3</vt:lpstr>
      <vt:lpstr>Wisp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  <vt:lpstr>Hungering for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11</cp:revision>
  <dcterms:created xsi:type="dcterms:W3CDTF">2015-03-13T14:18:36Z</dcterms:created>
  <dcterms:modified xsi:type="dcterms:W3CDTF">2015-03-13T17:07:20Z</dcterms:modified>
</cp:coreProperties>
</file>