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737D213-2E40-4E88-9168-5897DB0A62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61BE72-4928-41DE-9782-E114F6854DB8}" type="datetimeFigureOut">
              <a:rPr lang="en-US" smtClean="0"/>
              <a:t>11/21/2013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Leadership in the church</a:t>
            </a:r>
            <a:br>
              <a:rPr lang="en-US" b="1" dirty="0" smtClean="0"/>
            </a:br>
            <a:r>
              <a:rPr lang="en-US" sz="3600" i="1" dirty="0" smtClean="0"/>
              <a:t>Part II (Elders and Deacons)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Timothy 3:1-13</a:t>
            </a:r>
          </a:p>
          <a:p>
            <a:r>
              <a:rPr lang="en-US" sz="2400" dirty="0" smtClean="0"/>
              <a:t>Two areas of discussion on the subject of elders before we examine their character traits:  (1. Mindset)</a:t>
            </a:r>
          </a:p>
          <a:p>
            <a:pPr lvl="1"/>
            <a:r>
              <a:rPr lang="en-US" sz="2200" dirty="0" smtClean="0"/>
              <a:t>Men should </a:t>
            </a:r>
            <a:r>
              <a:rPr lang="en-US" sz="2200" b="1" u="sng" dirty="0" smtClean="0"/>
              <a:t>aspire</a:t>
            </a:r>
            <a:r>
              <a:rPr lang="en-US" sz="2200" dirty="0" smtClean="0"/>
              <a:t> to this office</a:t>
            </a:r>
          </a:p>
          <a:p>
            <a:pPr lvl="2"/>
            <a:r>
              <a:rPr lang="en-US" sz="2000" dirty="0" smtClean="0"/>
              <a:t>We should have men </a:t>
            </a:r>
            <a:r>
              <a:rPr lang="en-US" sz="2000" b="1" u="sng" dirty="0" smtClean="0"/>
              <a:t>trying to develop</a:t>
            </a:r>
            <a:r>
              <a:rPr lang="en-US" sz="2000" dirty="0" smtClean="0"/>
              <a:t> the qualities represented in this text.</a:t>
            </a:r>
          </a:p>
          <a:p>
            <a:pPr lvl="2"/>
            <a:r>
              <a:rPr lang="en-US" sz="2000" dirty="0" smtClean="0"/>
              <a:t>Being an elder of the Lord’s church is </a:t>
            </a:r>
            <a:r>
              <a:rPr lang="en-US" sz="2000" b="1" u="sng" dirty="0" smtClean="0"/>
              <a:t>highest office</a:t>
            </a:r>
            <a:r>
              <a:rPr lang="en-US" sz="2000" dirty="0" smtClean="0"/>
              <a:t> that a man living on earth could possibly hold.</a:t>
            </a:r>
          </a:p>
          <a:p>
            <a:pPr lvl="2"/>
            <a:r>
              <a:rPr lang="en-US" sz="2000" dirty="0" smtClean="0"/>
              <a:t>Consider what </a:t>
            </a:r>
            <a:r>
              <a:rPr lang="en-US" sz="2000" b="1" u="sng" dirty="0" smtClean="0"/>
              <a:t>James A. Garfield, our 20</a:t>
            </a:r>
            <a:r>
              <a:rPr lang="en-US" sz="2000" b="1" u="sng" baseline="30000" dirty="0" smtClean="0"/>
              <a:t>th</a:t>
            </a:r>
            <a:r>
              <a:rPr lang="en-US" sz="2000" b="1" u="sng" dirty="0" smtClean="0"/>
              <a:t> president</a:t>
            </a:r>
            <a:r>
              <a:rPr lang="en-US" sz="2000" dirty="0" smtClean="0"/>
              <a:t> said when he resigned as an elder from the church of Christ to take office in 1881;</a:t>
            </a:r>
          </a:p>
          <a:p>
            <a:pPr marL="1051560" lvl="3" indent="0">
              <a:buNone/>
            </a:pPr>
            <a:r>
              <a:rPr lang="en-US" sz="2000" i="1" dirty="0" smtClean="0"/>
              <a:t>“I resign the highest office in the land to become President of the United States.”</a:t>
            </a:r>
          </a:p>
        </p:txBody>
      </p:sp>
    </p:spTree>
    <p:extLst>
      <p:ext uri="{BB962C8B-B14F-4D97-AF65-F5344CB8AC3E}">
        <p14:creationId xmlns:p14="http://schemas.microsoft.com/office/powerpoint/2010/main" val="256791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Leadership in the church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3200" i="1" dirty="0">
                <a:solidFill>
                  <a:prstClr val="black"/>
                </a:solidFill>
              </a:rPr>
              <a:t>Part II (Elders and Deacons)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9CBEBD"/>
              </a:buClr>
            </a:pPr>
            <a:r>
              <a:rPr lang="en-US" sz="2800" dirty="0">
                <a:solidFill>
                  <a:srgbClr val="2F2B20"/>
                </a:solidFill>
              </a:rPr>
              <a:t>Men need to remember that this is not just a </a:t>
            </a:r>
            <a:r>
              <a:rPr lang="en-US" sz="2800" b="1" u="sng" dirty="0">
                <a:solidFill>
                  <a:srgbClr val="2F2B20"/>
                </a:solidFill>
              </a:rPr>
              <a:t>title</a:t>
            </a:r>
            <a:r>
              <a:rPr lang="en-US" sz="2800" dirty="0">
                <a:solidFill>
                  <a:srgbClr val="2F2B20"/>
                </a:solidFill>
              </a:rPr>
              <a:t> but a </a:t>
            </a:r>
            <a:r>
              <a:rPr lang="en-US" sz="2800" b="1" u="sng" dirty="0">
                <a:solidFill>
                  <a:srgbClr val="2F2B20"/>
                </a:solidFill>
              </a:rPr>
              <a:t>task</a:t>
            </a:r>
            <a:r>
              <a:rPr lang="en-US" sz="2800" b="1" u="sng" dirty="0" smtClean="0">
                <a:solidFill>
                  <a:srgbClr val="2F2B20"/>
                </a:solidFill>
              </a:rPr>
              <a:t>!</a:t>
            </a:r>
          </a:p>
          <a:p>
            <a:pPr lvl="2">
              <a:buClr>
                <a:srgbClr val="9CBEBD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I Peter 5:1-3 describes the mindset behind shepherding in such terms as:</a:t>
            </a:r>
          </a:p>
          <a:p>
            <a:pPr lvl="3">
              <a:buClr>
                <a:srgbClr val="9CBEBD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Willingness</a:t>
            </a:r>
          </a:p>
          <a:p>
            <a:pPr lvl="3">
              <a:buClr>
                <a:srgbClr val="9CBEBD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Eagerness</a:t>
            </a:r>
          </a:p>
          <a:p>
            <a:pPr lvl="3">
              <a:buClr>
                <a:srgbClr val="9CBEBD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Not domineering</a:t>
            </a:r>
          </a:p>
          <a:p>
            <a:pPr lvl="3">
              <a:buClr>
                <a:srgbClr val="9CBEBD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Not for shameful gain</a:t>
            </a:r>
          </a:p>
          <a:p>
            <a:pPr lvl="2">
              <a:buClr>
                <a:srgbClr val="9CBEBD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Acts 20:38 describes the duty of an elder as a </a:t>
            </a:r>
            <a:r>
              <a:rPr lang="en-US" sz="2400" b="1" u="sng" dirty="0" smtClean="0">
                <a:solidFill>
                  <a:srgbClr val="2F2B20"/>
                </a:solidFill>
              </a:rPr>
              <a:t>protector.</a:t>
            </a:r>
            <a:endParaRPr lang="en-US" sz="2400" dirty="0" smtClean="0">
              <a:solidFill>
                <a:srgbClr val="2F2B20"/>
              </a:solidFill>
            </a:endParaRPr>
          </a:p>
          <a:p>
            <a:pPr lvl="3">
              <a:buClr>
                <a:srgbClr val="9CBEBD"/>
              </a:buClr>
            </a:pPr>
            <a:r>
              <a:rPr lang="en-US" sz="2000" b="1" i="1" dirty="0" smtClean="0">
                <a:solidFill>
                  <a:srgbClr val="2F2B20"/>
                </a:solidFill>
              </a:rPr>
              <a:t>Paying attention to yourself </a:t>
            </a:r>
          </a:p>
          <a:p>
            <a:pPr lvl="3">
              <a:buClr>
                <a:srgbClr val="9CBEBD"/>
              </a:buClr>
            </a:pPr>
            <a:r>
              <a:rPr lang="en-US" sz="2000" b="1" i="1" dirty="0" smtClean="0">
                <a:solidFill>
                  <a:srgbClr val="2F2B20"/>
                </a:solidFill>
              </a:rPr>
              <a:t>Paying attention to the flock</a:t>
            </a:r>
          </a:p>
          <a:p>
            <a:pPr lvl="3">
              <a:buClr>
                <a:srgbClr val="9CBEBD"/>
              </a:buClr>
            </a:pPr>
            <a:r>
              <a:rPr lang="en-US" sz="2000" b="1" i="1" dirty="0" smtClean="0">
                <a:solidFill>
                  <a:srgbClr val="2F2B20"/>
                </a:solidFill>
              </a:rPr>
              <a:t>Caring for the church of God</a:t>
            </a:r>
          </a:p>
          <a:p>
            <a:pPr lvl="3">
              <a:buClr>
                <a:srgbClr val="9CBEBD"/>
              </a:buClr>
            </a:pPr>
            <a:endParaRPr lang="en-US" sz="2000" dirty="0" smtClean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Leadership in the church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3200" i="1" dirty="0">
                <a:solidFill>
                  <a:prstClr val="black"/>
                </a:solidFill>
              </a:rPr>
              <a:t>Part II (Elders and Deacons)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2F2B20"/>
                </a:solidFill>
              </a:rPr>
              <a:t>Two areas of discussion on the subject of elders before we examine their character traits</a:t>
            </a:r>
            <a:r>
              <a:rPr lang="en-US" sz="2800" dirty="0" smtClean="0">
                <a:solidFill>
                  <a:srgbClr val="2F2B20"/>
                </a:solidFill>
              </a:rPr>
              <a:t>:                  (2. Expectation)</a:t>
            </a:r>
          </a:p>
          <a:p>
            <a:pPr lvl="1"/>
            <a:r>
              <a:rPr lang="en-US" sz="2600" dirty="0" smtClean="0">
                <a:solidFill>
                  <a:srgbClr val="2F2B20"/>
                </a:solidFill>
              </a:rPr>
              <a:t>All the qualities listed are a </a:t>
            </a:r>
            <a:r>
              <a:rPr lang="en-US" sz="2600" b="1" u="sng" dirty="0" smtClean="0">
                <a:solidFill>
                  <a:srgbClr val="2F2B20"/>
                </a:solidFill>
              </a:rPr>
              <a:t>“MUST!!!!”</a:t>
            </a:r>
            <a:endParaRPr lang="en-US" sz="2600" dirty="0" smtClean="0">
              <a:solidFill>
                <a:srgbClr val="2F2B20"/>
              </a:solidFill>
            </a:endParaRPr>
          </a:p>
          <a:p>
            <a:pPr lvl="2"/>
            <a:r>
              <a:rPr lang="en-US" sz="2400" dirty="0" smtClean="0">
                <a:solidFill>
                  <a:srgbClr val="2F2B20"/>
                </a:solidFill>
              </a:rPr>
              <a:t>That doesn’t just mean to </a:t>
            </a:r>
            <a:r>
              <a:rPr lang="en-US" sz="2400" b="1" u="sng" dirty="0" smtClean="0">
                <a:solidFill>
                  <a:srgbClr val="2F2B20"/>
                </a:solidFill>
              </a:rPr>
              <a:t>possess some of the qualifications.</a:t>
            </a:r>
          </a:p>
          <a:p>
            <a:pPr lvl="3"/>
            <a:r>
              <a:rPr lang="en-US" sz="2200" dirty="0">
                <a:solidFill>
                  <a:srgbClr val="2F2B20"/>
                </a:solidFill>
              </a:rPr>
              <a:t>It doesn’t mean a majority</a:t>
            </a:r>
          </a:p>
          <a:p>
            <a:pPr lvl="3"/>
            <a:r>
              <a:rPr lang="en-US" sz="2200" dirty="0">
                <a:solidFill>
                  <a:srgbClr val="2F2B20"/>
                </a:solidFill>
              </a:rPr>
              <a:t>Question:  If a man only has to possess some of the qualifications then which ones are imperative and which ones are optional?</a:t>
            </a:r>
          </a:p>
          <a:p>
            <a:pPr lvl="3"/>
            <a:r>
              <a:rPr lang="en-US" sz="2200" dirty="0">
                <a:solidFill>
                  <a:srgbClr val="2F2B20"/>
                </a:solidFill>
              </a:rPr>
              <a:t>Question:  How many of the qualifications would be the minimum needed?</a:t>
            </a:r>
          </a:p>
          <a:p>
            <a:pPr lvl="2"/>
            <a:r>
              <a:rPr lang="en-US" sz="2400" dirty="0" smtClean="0">
                <a:solidFill>
                  <a:srgbClr val="2F2B20"/>
                </a:solidFill>
              </a:rPr>
              <a:t>It also doesn’t mean that these men </a:t>
            </a:r>
            <a:r>
              <a:rPr lang="en-US" sz="2400" b="1" u="sng" dirty="0" smtClean="0">
                <a:solidFill>
                  <a:srgbClr val="2F2B20"/>
                </a:solidFill>
              </a:rPr>
              <a:t> have to be perfect.</a:t>
            </a:r>
            <a:endParaRPr lang="en-US" sz="2400" dirty="0" smtClean="0">
              <a:solidFill>
                <a:srgbClr val="2F2B20"/>
              </a:solidFill>
            </a:endParaRPr>
          </a:p>
          <a:p>
            <a:pPr lvl="3"/>
            <a:r>
              <a:rPr lang="en-US" sz="2000" dirty="0" smtClean="0">
                <a:solidFill>
                  <a:srgbClr val="2F2B20"/>
                </a:solidFill>
              </a:rPr>
              <a:t>Elders like all people have strengths so they may mastered one qualification more than another but it doesn’t mean that they are not a possessor of all the qualifications.</a:t>
            </a:r>
            <a:endParaRPr lang="en-US" sz="2200" dirty="0">
              <a:solidFill>
                <a:srgbClr val="2F2B20"/>
              </a:solidFill>
            </a:endParaRPr>
          </a:p>
          <a:p>
            <a:pPr marL="10515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2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309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Leadership in the church Part II (Elders and Deacons)</vt:lpstr>
      <vt:lpstr>Leadership in the church Part II (Elders and Deacons)</vt:lpstr>
      <vt:lpstr>Leadership in the church Part II (Elders and Deacons)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the church Part II (Elders and Deacons)</dc:title>
  <dc:creator>Chris P</dc:creator>
  <cp:lastModifiedBy>Chris P</cp:lastModifiedBy>
  <cp:revision>5</cp:revision>
  <dcterms:created xsi:type="dcterms:W3CDTF">2013-11-21T19:57:09Z</dcterms:created>
  <dcterms:modified xsi:type="dcterms:W3CDTF">2013-11-21T20:40:46Z</dcterms:modified>
</cp:coreProperties>
</file>