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9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225B-B7DB-439E-9726-A26D38A71C08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6410-BCA0-4122-A5FA-1D6C21D1B8E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225B-B7DB-439E-9726-A26D38A71C08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6410-BCA0-4122-A5FA-1D6C21D1B8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225B-B7DB-439E-9726-A26D38A71C08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6410-BCA0-4122-A5FA-1D6C21D1B8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225B-B7DB-439E-9726-A26D38A71C08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6410-BCA0-4122-A5FA-1D6C21D1B8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225B-B7DB-439E-9726-A26D38A71C08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6410-BCA0-4122-A5FA-1D6C21D1B8E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225B-B7DB-439E-9726-A26D38A71C08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6410-BCA0-4122-A5FA-1D6C21D1B8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225B-B7DB-439E-9726-A26D38A71C08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6410-BCA0-4122-A5FA-1D6C21D1B8E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225B-B7DB-439E-9726-A26D38A71C08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6410-BCA0-4122-A5FA-1D6C21D1B8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225B-B7DB-439E-9726-A26D38A71C08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6410-BCA0-4122-A5FA-1D6C21D1B8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225B-B7DB-439E-9726-A26D38A71C08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6410-BCA0-4122-A5FA-1D6C21D1B8E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225B-B7DB-439E-9726-A26D38A71C08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6410-BCA0-4122-A5FA-1D6C21D1B8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E2D9225B-B7DB-439E-9726-A26D38A71C08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79626410-BCA0-4122-A5FA-1D6C21D1B8E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Leadership in the Church</a:t>
            </a:r>
            <a:br>
              <a:rPr lang="en-US" dirty="0" smtClean="0"/>
            </a:br>
            <a:r>
              <a:rPr lang="en-US" sz="3200" i="1" dirty="0" smtClean="0"/>
              <a:t>Part </a:t>
            </a:r>
            <a:r>
              <a:rPr lang="en-US" sz="3200" i="1" dirty="0" smtClean="0"/>
              <a:t>III (Elder’s Qualifications)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7543800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Text: I Tim. </a:t>
            </a:r>
            <a:r>
              <a:rPr lang="en-US" dirty="0" smtClean="0"/>
              <a:t>3:2-7</a:t>
            </a:r>
            <a:endParaRPr lang="en-US" dirty="0" smtClean="0"/>
          </a:p>
          <a:p>
            <a:r>
              <a:rPr lang="en-US" dirty="0" smtClean="0"/>
              <a:t>Today as we consider the qualifications of an elder, I would like for us to examine them in three groupings.</a:t>
            </a:r>
            <a:endParaRPr lang="en-US" dirty="0" smtClean="0"/>
          </a:p>
          <a:p>
            <a:pPr lvl="1"/>
            <a:r>
              <a:rPr lang="en-US" dirty="0" smtClean="0"/>
              <a:t>These three groupings can all be summed up by the initial statement made by Paul that an overseer must be </a:t>
            </a:r>
            <a:r>
              <a:rPr lang="en-US" b="1" u="sng" dirty="0" smtClean="0"/>
              <a:t>above reproach!!!</a:t>
            </a:r>
          </a:p>
          <a:p>
            <a:pPr lvl="1"/>
            <a:r>
              <a:rPr lang="en-US" dirty="0" smtClean="0"/>
              <a:t>We wil</a:t>
            </a:r>
            <a:r>
              <a:rPr lang="en-US" dirty="0" smtClean="0"/>
              <a:t>l take this approach because to analyze each qualification individually would be time consuming and best done in a different setting.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628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prstClr val="black"/>
                </a:solidFill>
              </a:rPr>
              <a:t>Leadership in the Church</a:t>
            </a:r>
            <a:br>
              <a:rPr lang="en-US" sz="4000" dirty="0">
                <a:solidFill>
                  <a:prstClr val="black"/>
                </a:solidFill>
              </a:rPr>
            </a:br>
            <a:r>
              <a:rPr lang="en-US" sz="2900" i="1" dirty="0">
                <a:solidFill>
                  <a:prstClr val="black"/>
                </a:solidFill>
              </a:rPr>
              <a:t>Part </a:t>
            </a:r>
            <a:r>
              <a:rPr lang="en-US" sz="2900" i="1" dirty="0" smtClean="0">
                <a:solidFill>
                  <a:prstClr val="black"/>
                </a:solidFill>
              </a:rPr>
              <a:t>III (Elder’s Qualifications)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i="1" dirty="0" smtClean="0"/>
              <a:t>L.S. </a:t>
            </a:r>
            <a:r>
              <a:rPr lang="en-US" sz="2000" i="1" dirty="0" smtClean="0"/>
              <a:t>An overseer must be above reproach in his……….</a:t>
            </a:r>
            <a:endParaRPr lang="en-US" sz="2000" i="1" dirty="0" smtClean="0"/>
          </a:p>
          <a:p>
            <a:pPr marL="0" indent="0" algn="ctr">
              <a:buNone/>
            </a:pPr>
            <a:r>
              <a:rPr lang="en-US" sz="4000" b="1" dirty="0" smtClean="0"/>
              <a:t>SOCIAL INFLUENCE</a:t>
            </a:r>
            <a:endParaRPr lang="en-US" sz="4000" b="1" dirty="0" smtClean="0"/>
          </a:p>
          <a:p>
            <a:r>
              <a:rPr lang="en-US" sz="2000" dirty="0" smtClean="0"/>
              <a:t>What do people in the world think abou</a:t>
            </a:r>
            <a:r>
              <a:rPr lang="en-US" sz="2000" dirty="0" smtClean="0"/>
              <a:t>t this man</a:t>
            </a:r>
          </a:p>
          <a:p>
            <a:r>
              <a:rPr lang="en-US" sz="2000" dirty="0" smtClean="0"/>
              <a:t>The following is qualifications would fall in this category</a:t>
            </a:r>
            <a:endParaRPr lang="en-US" sz="2000" dirty="0" smtClean="0"/>
          </a:p>
          <a:p>
            <a:pPr lvl="1"/>
            <a:r>
              <a:rPr lang="en-US" sz="1800" b="1" u="sng" dirty="0" smtClean="0"/>
              <a:t>A good family man </a:t>
            </a:r>
            <a:r>
              <a:rPr lang="en-US" sz="1800" dirty="0" smtClean="0"/>
              <a:t>(Husband of one wife)</a:t>
            </a:r>
          </a:p>
          <a:p>
            <a:pPr lvl="1"/>
            <a:r>
              <a:rPr lang="en-US" sz="1800" b="1" u="sng" dirty="0" smtClean="0"/>
              <a:t>Not a lover of money (not greedy)</a:t>
            </a:r>
          </a:p>
          <a:p>
            <a:pPr lvl="1"/>
            <a:r>
              <a:rPr lang="en-US" sz="1800" b="1" u="sng" dirty="0" smtClean="0"/>
              <a:t>Not a drunkard</a:t>
            </a:r>
          </a:p>
          <a:p>
            <a:pPr lvl="1"/>
            <a:r>
              <a:rPr lang="en-US" sz="1800" b="1" u="sng" dirty="0" smtClean="0"/>
              <a:t>Not violent</a:t>
            </a:r>
          </a:p>
          <a:p>
            <a:pPr lvl="1"/>
            <a:r>
              <a:rPr lang="en-US" sz="1800" b="1" u="sng" dirty="0" smtClean="0"/>
              <a:t>Not quarrelsome</a:t>
            </a:r>
            <a:endParaRPr lang="en-US" sz="1800" b="1" u="sng" dirty="0"/>
          </a:p>
        </p:txBody>
      </p:sp>
    </p:spTree>
    <p:extLst>
      <p:ext uri="{BB962C8B-B14F-4D97-AF65-F5344CB8AC3E}">
        <p14:creationId xmlns:p14="http://schemas.microsoft.com/office/powerpoint/2010/main" val="305141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prstClr val="black"/>
                </a:solidFill>
              </a:rPr>
              <a:t>Leadership in the Church</a:t>
            </a:r>
            <a:br>
              <a:rPr lang="en-US" sz="4000" dirty="0">
                <a:solidFill>
                  <a:prstClr val="black"/>
                </a:solidFill>
              </a:rPr>
            </a:br>
            <a:r>
              <a:rPr lang="en-US" sz="2900" i="1" dirty="0">
                <a:solidFill>
                  <a:prstClr val="black"/>
                </a:solidFill>
              </a:rPr>
              <a:t>Part </a:t>
            </a:r>
            <a:r>
              <a:rPr lang="en-US" sz="2900" i="1" dirty="0" smtClean="0">
                <a:solidFill>
                  <a:prstClr val="black"/>
                </a:solidFill>
              </a:rPr>
              <a:t>III (Elder’s Qualifications)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D0101"/>
              </a:buClr>
            </a:pPr>
            <a:r>
              <a:rPr lang="en-US" sz="2000" i="1" dirty="0">
                <a:solidFill>
                  <a:srgbClr val="303030"/>
                </a:solidFill>
              </a:rPr>
              <a:t>L.S. An overseer must be above reproach in his……….</a:t>
            </a:r>
          </a:p>
          <a:p>
            <a:pPr marL="0" lvl="0" indent="0" algn="ctr">
              <a:buClr>
                <a:srgbClr val="AD0101"/>
              </a:buClr>
              <a:buNone/>
            </a:pPr>
            <a:r>
              <a:rPr lang="en-US" sz="4000" b="1" dirty="0" smtClean="0">
                <a:solidFill>
                  <a:srgbClr val="303030"/>
                </a:solidFill>
              </a:rPr>
              <a:t>MENTAL APTITUDE</a:t>
            </a:r>
            <a:endParaRPr lang="en-US" sz="2800" b="1" dirty="0" smtClean="0">
              <a:solidFill>
                <a:srgbClr val="303030"/>
              </a:solidFill>
            </a:endParaRPr>
          </a:p>
          <a:p>
            <a:pPr marL="0" lvl="0" indent="0" algn="ctr">
              <a:buClr>
                <a:srgbClr val="AD0101"/>
              </a:buClr>
              <a:buNone/>
            </a:pPr>
            <a:endParaRPr lang="en-US" sz="1800" dirty="0" smtClean="0">
              <a:solidFill>
                <a:srgbClr val="303030"/>
              </a:solidFill>
            </a:endParaRPr>
          </a:p>
          <a:p>
            <a:pPr>
              <a:buClr>
                <a:srgbClr val="AD0101"/>
              </a:buClr>
            </a:pPr>
            <a:r>
              <a:rPr lang="en-US" sz="2000" b="1" u="sng" dirty="0" smtClean="0">
                <a:solidFill>
                  <a:srgbClr val="303030"/>
                </a:solidFill>
              </a:rPr>
              <a:t>Sober-minded</a:t>
            </a:r>
            <a:r>
              <a:rPr lang="en-US" sz="2000" dirty="0" smtClean="0">
                <a:solidFill>
                  <a:srgbClr val="303030"/>
                </a:solidFill>
              </a:rPr>
              <a:t> (temperate, vigilant)</a:t>
            </a:r>
          </a:p>
          <a:p>
            <a:pPr>
              <a:buClr>
                <a:srgbClr val="AD0101"/>
              </a:buClr>
            </a:pPr>
            <a:r>
              <a:rPr lang="en-US" sz="2000" b="1" u="sng" dirty="0" smtClean="0">
                <a:solidFill>
                  <a:srgbClr val="303030"/>
                </a:solidFill>
              </a:rPr>
              <a:t>Self-controlled (sensible in the Greek)</a:t>
            </a:r>
          </a:p>
          <a:p>
            <a:pPr>
              <a:buClr>
                <a:srgbClr val="AD0101"/>
              </a:buClr>
            </a:pPr>
            <a:r>
              <a:rPr lang="en-US" sz="2000" b="1" u="sng" dirty="0" smtClean="0">
                <a:solidFill>
                  <a:srgbClr val="303030"/>
                </a:solidFill>
              </a:rPr>
              <a:t>Able to teach</a:t>
            </a:r>
            <a:r>
              <a:rPr lang="en-US" sz="2000" dirty="0" smtClean="0">
                <a:solidFill>
                  <a:srgbClr val="303030"/>
                </a:solidFill>
              </a:rPr>
              <a:t> (Understanding God’s word and able to share it)</a:t>
            </a:r>
          </a:p>
          <a:p>
            <a:pPr>
              <a:buClr>
                <a:srgbClr val="AD0101"/>
              </a:buClr>
            </a:pPr>
            <a:r>
              <a:rPr lang="en-US" sz="2000" b="1" u="sng" dirty="0" smtClean="0">
                <a:solidFill>
                  <a:srgbClr val="303030"/>
                </a:solidFill>
              </a:rPr>
              <a:t>Not a recent convert</a:t>
            </a:r>
            <a:r>
              <a:rPr lang="en-US" sz="2000" dirty="0" smtClean="0">
                <a:solidFill>
                  <a:srgbClr val="303030"/>
                </a:solidFill>
              </a:rPr>
              <a:t> (not wise enough to handle all situations)</a:t>
            </a:r>
            <a:endParaRPr lang="en-US" sz="2000" b="1" u="sng" dirty="0" smtClean="0">
              <a:solidFill>
                <a:srgbClr val="3030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08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prstClr val="black"/>
                </a:solidFill>
              </a:rPr>
              <a:t>Leadership in the Church</a:t>
            </a:r>
            <a:br>
              <a:rPr lang="en-US" sz="4000" dirty="0">
                <a:solidFill>
                  <a:prstClr val="black"/>
                </a:solidFill>
              </a:rPr>
            </a:br>
            <a:r>
              <a:rPr lang="en-US" sz="2900" i="1" dirty="0">
                <a:solidFill>
                  <a:prstClr val="black"/>
                </a:solidFill>
              </a:rPr>
              <a:t>Part </a:t>
            </a:r>
            <a:r>
              <a:rPr lang="en-US" sz="2900" i="1" dirty="0" smtClean="0">
                <a:solidFill>
                  <a:prstClr val="black"/>
                </a:solidFill>
              </a:rPr>
              <a:t>III (Elder’s Qualifications)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D0101"/>
              </a:buClr>
            </a:pPr>
            <a:r>
              <a:rPr lang="en-US" sz="2000" i="1" dirty="0">
                <a:solidFill>
                  <a:srgbClr val="303030"/>
                </a:solidFill>
              </a:rPr>
              <a:t>L.S. An overseer must be above reproach in his……….</a:t>
            </a:r>
          </a:p>
          <a:p>
            <a:pPr marL="0" indent="0" algn="ctr">
              <a:buNone/>
            </a:pPr>
            <a:r>
              <a:rPr lang="en-US" sz="4000" b="1" dirty="0" smtClean="0"/>
              <a:t>RELATIONSHIP SKILLS</a:t>
            </a:r>
          </a:p>
          <a:p>
            <a:r>
              <a:rPr lang="en-US" sz="2000" b="1" u="sng" dirty="0" smtClean="0"/>
              <a:t>With Family</a:t>
            </a:r>
          </a:p>
          <a:p>
            <a:pPr lvl="1"/>
            <a:r>
              <a:rPr lang="en-US" sz="1800" dirty="0"/>
              <a:t>Manages house well with dignity</a:t>
            </a:r>
          </a:p>
          <a:p>
            <a:pPr lvl="1"/>
            <a:r>
              <a:rPr lang="en-US" sz="1800" dirty="0"/>
              <a:t>Children are submissive</a:t>
            </a:r>
          </a:p>
          <a:p>
            <a:pPr lvl="1"/>
            <a:r>
              <a:rPr lang="en-US" sz="1800" dirty="0"/>
              <a:t>Committed to his wife</a:t>
            </a:r>
          </a:p>
          <a:p>
            <a:r>
              <a:rPr lang="en-US" sz="2000" b="1" u="sng" dirty="0" smtClean="0"/>
              <a:t>With the church</a:t>
            </a:r>
          </a:p>
          <a:p>
            <a:pPr lvl="1"/>
            <a:r>
              <a:rPr lang="en-US" sz="1800" dirty="0" smtClean="0"/>
              <a:t>Hospitable</a:t>
            </a:r>
          </a:p>
          <a:p>
            <a:pPr lvl="1"/>
            <a:r>
              <a:rPr lang="en-US" sz="1800" dirty="0" smtClean="0"/>
              <a:t>Takes care of the church</a:t>
            </a:r>
          </a:p>
          <a:p>
            <a:r>
              <a:rPr lang="en-US" sz="2000" b="1" u="sng" dirty="0" smtClean="0"/>
              <a:t>With outsiders-</a:t>
            </a:r>
            <a:r>
              <a:rPr lang="en-US" sz="2000" dirty="0" smtClean="0"/>
              <a:t> Be well thought of by outsiders</a:t>
            </a:r>
            <a:endParaRPr lang="en-US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96156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62</TotalTime>
  <Words>244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NewsPrint</vt:lpstr>
      <vt:lpstr>Leadership in the Church Part III (Elder’s Qualifications)</vt:lpstr>
      <vt:lpstr>Leadership in the Church Part III (Elder’s Qualifications)</vt:lpstr>
      <vt:lpstr>Leadership in the Church Part III (Elder’s Qualifications)</vt:lpstr>
      <vt:lpstr>Leadership in the Church Part III (Elder’s Qualifications)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in the Church Part I (Women and leadership)</dc:title>
  <dc:creator>Chris P</dc:creator>
  <cp:lastModifiedBy>Chris P</cp:lastModifiedBy>
  <cp:revision>7</cp:revision>
  <dcterms:created xsi:type="dcterms:W3CDTF">2013-11-15T19:55:06Z</dcterms:created>
  <dcterms:modified xsi:type="dcterms:W3CDTF">2013-11-29T15:40:28Z</dcterms:modified>
</cp:coreProperties>
</file>