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10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342900"/>
            <a:ext cx="12293600" cy="6248400"/>
          </a:xfrm>
          <a:prstGeom prst="rect">
            <a:avLst/>
          </a:prstGeom>
        </p:spPr>
      </p:pic>
      <p:sp>
        <p:nvSpPr>
          <p:cNvPr id="122" name="Don’t miss the party"/>
          <p:cNvSpPr txBox="1"/>
          <p:nvPr>
            <p:ph type="title"/>
          </p:nvPr>
        </p:nvSpPr>
        <p:spPr>
          <a:xfrm>
            <a:off x="407437" y="6323743"/>
            <a:ext cx="12164526" cy="1701387"/>
          </a:xfrm>
          <a:prstGeom prst="rect">
            <a:avLst/>
          </a:prstGeom>
        </p:spPr>
        <p:txBody>
          <a:bodyPr/>
          <a:lstStyle>
            <a:lvl1pPr algn="ctr" defTabSz="560831">
              <a:defRPr spc="576" sz="7200">
                <a:solidFill>
                  <a:srgbClr val="000000"/>
                </a:solidFill>
                <a:effectLst>
                  <a:outerShdw sx="100000" sy="100000" kx="0" ky="0" algn="b" rotWithShape="0" blurRad="24384" dist="24384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Don’t miss the party</a:t>
            </a:r>
          </a:p>
        </p:txBody>
      </p:sp>
      <p:sp>
        <p:nvSpPr>
          <p:cNvPr id="123" name="LUKE 15"/>
          <p:cNvSpPr txBox="1"/>
          <p:nvPr/>
        </p:nvSpPr>
        <p:spPr>
          <a:xfrm>
            <a:off x="3866922" y="7797800"/>
            <a:ext cx="4895006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000000"/>
                </a:solidFill>
              </a:defRPr>
            </a:lvl1pPr>
          </a:lstStyle>
          <a:p>
            <a:pPr/>
            <a:r>
              <a:t>LUKE 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1016000"/>
            <a:ext cx="5702300" cy="7734300"/>
          </a:xfrm>
          <a:prstGeom prst="rect">
            <a:avLst/>
          </a:prstGeom>
        </p:spPr>
      </p:pic>
      <p:sp>
        <p:nvSpPr>
          <p:cNvPr id="154" name="Prodigal Son"/>
          <p:cNvSpPr txBox="1"/>
          <p:nvPr>
            <p:ph type="title"/>
          </p:nvPr>
        </p:nvSpPr>
        <p:spPr>
          <a:xfrm>
            <a:off x="457098" y="939800"/>
            <a:ext cx="5969204" cy="4089400"/>
          </a:xfrm>
          <a:prstGeom prst="rect">
            <a:avLst/>
          </a:prstGeom>
        </p:spPr>
        <p:txBody>
          <a:bodyPr/>
          <a:lstStyle>
            <a:lvl1pPr algn="ctr">
              <a:defRPr spc="632" sz="7900">
                <a:solidFill>
                  <a:srgbClr val="000000"/>
                </a:solidFill>
              </a:defRPr>
            </a:lvl1pPr>
          </a:lstStyle>
          <a:p>
            <a:pPr/>
            <a:r>
              <a:t>Prodigal Son</a:t>
            </a:r>
          </a:p>
        </p:txBody>
      </p:sp>
      <p:sp>
        <p:nvSpPr>
          <p:cNvPr id="155" name="Luke 15:11-3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560" sz="7000">
                <a:solidFill>
                  <a:srgbClr val="000000"/>
                </a:solidFill>
              </a:defRPr>
            </a:lvl1pPr>
          </a:lstStyle>
          <a:p>
            <a:pPr/>
            <a:r>
              <a:t>Luke 15:11-32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story in Brie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76" sz="7200">
                <a:solidFill>
                  <a:srgbClr val="000000"/>
                </a:solidFill>
              </a:defRPr>
            </a:lvl1pPr>
          </a:lstStyle>
          <a:p>
            <a:pPr/>
            <a:r>
              <a:t>The story in Brief </a:t>
            </a:r>
          </a:p>
        </p:txBody>
      </p:sp>
      <p:sp>
        <p:nvSpPr>
          <p:cNvPr id="158" name="A man had two s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4" indent="-440054" defTabSz="578358">
              <a:spcBef>
                <a:spcPts val="3100"/>
              </a:spcBef>
              <a:defRPr sz="4455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 man had two sons </a:t>
            </a:r>
          </a:p>
          <a:p>
            <a:pPr marL="440054" indent="-440054" defTabSz="578358">
              <a:spcBef>
                <a:spcPts val="3100"/>
              </a:spcBef>
              <a:defRPr sz="4455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One son wanted all of his inheritance now </a:t>
            </a:r>
          </a:p>
          <a:p>
            <a:pPr marL="440054" indent="-440054" defTabSz="578358">
              <a:spcBef>
                <a:spcPts val="3100"/>
              </a:spcBef>
              <a:defRPr sz="4455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 leaves home, uses up all of his money </a:t>
            </a:r>
          </a:p>
          <a:p>
            <a:pPr marL="440054" indent="-440054" defTabSz="578358">
              <a:spcBef>
                <a:spcPts val="3100"/>
              </a:spcBef>
              <a:defRPr sz="4455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 finds himself at rock bottom when the pigs are eating better than he 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42925" y="2848225"/>
            <a:ext cx="4859142" cy="5479550"/>
          </a:xfrm>
          <a:prstGeom prst="rect">
            <a:avLst/>
          </a:prstGeom>
        </p:spPr>
      </p:pic>
      <p:sp>
        <p:nvSpPr>
          <p:cNvPr id="161" name="a breakdown in relationsh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pc="410" sz="5130">
                <a:solidFill>
                  <a:srgbClr val="000000"/>
                </a:solidFill>
                <a:effectLst>
                  <a:outerShdw sx="100000" sy="100000" kx="0" ky="0" algn="b" rotWithShape="0" blurRad="22860" dist="22860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 breakdown in relationships</a:t>
            </a:r>
          </a:p>
        </p:txBody>
      </p:sp>
      <p:sp>
        <p:nvSpPr>
          <p:cNvPr id="162" name="What would you do in this situation? Pride? Stubbornness?…"/>
          <p:cNvSpPr txBox="1"/>
          <p:nvPr>
            <p:ph type="body" sz="half" idx="1"/>
          </p:nvPr>
        </p:nvSpPr>
        <p:spPr>
          <a:xfrm>
            <a:off x="901700" y="2367888"/>
            <a:ext cx="6494992" cy="6757129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000000"/>
                </a:solidFill>
              </a:defRPr>
            </a:pPr>
            <a:r>
              <a:t>What would you do in this situation? Pride? Stubbornness?</a:t>
            </a:r>
          </a:p>
          <a:p>
            <a:pPr>
              <a:defRPr sz="4800">
                <a:solidFill>
                  <a:srgbClr val="000000"/>
                </a:solidFill>
              </a:defRPr>
            </a:pPr>
            <a:r>
              <a:t>So many “friends” but still so alone?</a:t>
            </a:r>
          </a:p>
          <a:p>
            <a:pPr>
              <a:defRPr sz="4800">
                <a:solidFill>
                  <a:srgbClr val="000000"/>
                </a:solidFill>
              </a:defRPr>
            </a:pPr>
            <a:r>
              <a:t>Luke 15:18 Humility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165" name="it’s never too l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60" sz="7000">
                <a:solidFill>
                  <a:srgbClr val="000000"/>
                </a:solidFill>
              </a:defRPr>
            </a:lvl1pPr>
          </a:lstStyle>
          <a:p>
            <a:pPr/>
            <a:r>
              <a:t>it’s never too late</a:t>
            </a:r>
          </a:p>
        </p:txBody>
      </p:sp>
      <p:sp>
        <p:nvSpPr>
          <p:cNvPr id="166" name="How many of us are waiting for someone or something to “return home”?…"/>
          <p:cNvSpPr txBox="1"/>
          <p:nvPr>
            <p:ph type="body" sz="half" idx="1"/>
          </p:nvPr>
        </p:nvSpPr>
        <p:spPr>
          <a:xfrm>
            <a:off x="539750" y="2172956"/>
            <a:ext cx="6243307" cy="6816263"/>
          </a:xfrm>
          <a:prstGeom prst="rect">
            <a:avLst/>
          </a:prstGeom>
        </p:spPr>
        <p:txBody>
          <a:bodyPr/>
          <a:lstStyle/>
          <a:p>
            <a:pPr marL="377952" indent="-377952" defTabSz="560831">
              <a:spcBef>
                <a:spcPts val="2600"/>
              </a:spcBef>
              <a:defRPr sz="4224">
                <a:solidFill>
                  <a:srgbClr val="000000"/>
                </a:solidFill>
                <a:effectLst>
                  <a:outerShdw sx="100000" sy="100000" kx="0" ky="0" algn="b" rotWithShape="0" blurRad="24384" dist="2438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How many of us are waiting for someone or something to “return home”?</a:t>
            </a:r>
          </a:p>
          <a:p>
            <a:pPr marL="377952" indent="-377952" defTabSz="560831">
              <a:spcBef>
                <a:spcPts val="2600"/>
              </a:spcBef>
              <a:defRPr sz="4224">
                <a:solidFill>
                  <a:srgbClr val="000000"/>
                </a:solidFill>
                <a:effectLst>
                  <a:outerShdw sx="100000" sy="100000" kx="0" ky="0" algn="b" rotWithShape="0" blurRad="24384" dist="2438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Lost time can’t be regained but we still have not lost hope</a:t>
            </a:r>
          </a:p>
          <a:p>
            <a:pPr marL="377952" indent="-377952" defTabSz="560831">
              <a:spcBef>
                <a:spcPts val="2600"/>
              </a:spcBef>
              <a:defRPr sz="4224">
                <a:solidFill>
                  <a:srgbClr val="000000"/>
                </a:solidFill>
                <a:effectLst>
                  <a:outerShdw sx="100000" sy="100000" kx="0" ky="0" algn="b" rotWithShape="0" blurRad="24384" dist="2438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God never loses hope in 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169" name="Holding out h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600" sz="7500">
                <a:solidFill>
                  <a:srgbClr val="000000"/>
                </a:solidFill>
              </a:defRPr>
            </a:lvl1pPr>
          </a:lstStyle>
          <a:p>
            <a:pPr/>
            <a:r>
              <a:t>Holding out hope</a:t>
            </a:r>
          </a:p>
        </p:txBody>
      </p:sp>
      <p:sp>
        <p:nvSpPr>
          <p:cNvPr id="170" name="The son returns!…"/>
          <p:cNvSpPr txBox="1"/>
          <p:nvPr>
            <p:ph type="body" sz="half" idx="1"/>
          </p:nvPr>
        </p:nvSpPr>
        <p:spPr>
          <a:xfrm>
            <a:off x="464277" y="1843682"/>
            <a:ext cx="6222009" cy="7267245"/>
          </a:xfrm>
          <a:prstGeom prst="rect">
            <a:avLst/>
          </a:prstGeom>
        </p:spPr>
        <p:txBody>
          <a:bodyPr/>
          <a:lstStyle/>
          <a:p>
            <a:pPr marL="389763" indent="-389763" defTabSz="578358">
              <a:spcBef>
                <a:spcPts val="2700"/>
              </a:spcBef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son returns! </a:t>
            </a:r>
          </a:p>
          <a:p>
            <a:pPr marL="389763" indent="-389763" defTabSz="578358">
              <a:spcBef>
                <a:spcPts val="2700"/>
              </a:spcBef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party is throne</a:t>
            </a:r>
          </a:p>
          <a:p>
            <a:pPr marL="389763" indent="-389763" defTabSz="578358">
              <a:spcBef>
                <a:spcPts val="2700"/>
              </a:spcBef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This parable gives hope to those who long for reconciliation </a:t>
            </a:r>
          </a:p>
          <a:p>
            <a:pPr marL="389763" indent="-389763" defTabSz="578358">
              <a:spcBef>
                <a:spcPts val="2700"/>
              </a:spcBef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older son rejects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 younger brothers story needs to be told in the streets the older brothers story needs to be told in the church…"/>
          <p:cNvSpPr txBox="1"/>
          <p:nvPr>
            <p:ph type="body" idx="1"/>
          </p:nvPr>
        </p:nvSpPr>
        <p:spPr>
          <a:xfrm>
            <a:off x="462160" y="332316"/>
            <a:ext cx="12080480" cy="9088968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5000">
                <a:solidFill>
                  <a:srgbClr val="000000"/>
                </a:solidFill>
              </a:defRPr>
            </a:pPr>
            <a:r>
              <a:t>The younger brothers story needs to be told in the streets the older brothers story needs to be told in the church </a:t>
            </a:r>
          </a:p>
          <a:p>
            <a:pPr marL="444499" indent="-444499">
              <a:defRPr sz="5000">
                <a:solidFill>
                  <a:srgbClr val="000000"/>
                </a:solidFill>
              </a:defRPr>
            </a:pPr>
            <a:r>
              <a:t>All three parables in Luke 15 concern the restoration of lost relationships—ultimately God seeking out human beings who were lost to Him and bringing them back into a loving relationship with Him.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1016000"/>
            <a:ext cx="5702300" cy="7734300"/>
          </a:xfrm>
          <a:prstGeom prst="rect">
            <a:avLst/>
          </a:prstGeom>
        </p:spPr>
      </p:pic>
      <p:sp>
        <p:nvSpPr>
          <p:cNvPr id="126" name="Lost Shee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839" sz="10500">
                <a:solidFill>
                  <a:srgbClr val="000000"/>
                </a:solidFill>
              </a:defRPr>
            </a:lvl1pPr>
          </a:lstStyle>
          <a:p>
            <a:pPr/>
            <a:r>
              <a:t>Lost Sheep</a:t>
            </a:r>
          </a:p>
        </p:txBody>
      </p:sp>
      <p:sp>
        <p:nvSpPr>
          <p:cNvPr id="127" name="Luke 15:1-7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560" sz="7000">
                <a:solidFill>
                  <a:srgbClr val="000000"/>
                </a:solidFill>
              </a:defRPr>
            </a:lvl1pPr>
          </a:lstStyle>
          <a:p>
            <a:pPr/>
            <a:r>
              <a:t>Luke 15:1-7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Lost Shee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479" sz="6000">
                <a:solidFill>
                  <a:srgbClr val="000000"/>
                </a:solidFill>
              </a:defRPr>
            </a:lvl1pPr>
          </a:lstStyle>
          <a:p>
            <a:pPr/>
            <a:r>
              <a:t>The Lost Sheep</a:t>
            </a:r>
          </a:p>
        </p:txBody>
      </p:sp>
      <p:sp>
        <p:nvSpPr>
          <p:cNvPr id="130" name="Two versions of the lost sheep. Matthew 18:12 and Luke 1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300">
                <a:solidFill>
                  <a:srgbClr val="000000"/>
                </a:solidFill>
              </a:defRPr>
            </a:pPr>
            <a:r>
              <a:t>Two versions of the lost sheep. Matthew 18:12 and Luke 15</a:t>
            </a:r>
          </a:p>
          <a:p>
            <a:pPr>
              <a:defRPr sz="5300">
                <a:solidFill>
                  <a:srgbClr val="000000"/>
                </a:solidFill>
              </a:defRPr>
            </a:pPr>
            <a:r>
              <a:t>Matthew’s version the sheep goes astray </a:t>
            </a:r>
          </a:p>
          <a:p>
            <a:pPr>
              <a:defRPr sz="5300">
                <a:solidFill>
                  <a:srgbClr val="000000"/>
                </a:solidFill>
              </a:defRPr>
            </a:pPr>
            <a:r>
              <a:t>Lukes version the sheep is lost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33444" y="2412705"/>
            <a:ext cx="5253289" cy="5922729"/>
          </a:xfrm>
          <a:prstGeom prst="rect">
            <a:avLst/>
          </a:prstGeom>
        </p:spPr>
      </p:pic>
      <p:sp>
        <p:nvSpPr>
          <p:cNvPr id="133" name="How do you lose a sheep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419" sz="5247">
                <a:solidFill>
                  <a:srgbClr val="000000"/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How do you lose a sheep?</a:t>
            </a:r>
          </a:p>
        </p:txBody>
      </p:sp>
      <p:sp>
        <p:nvSpPr>
          <p:cNvPr id="134" name="By not noticing it was missing…"/>
          <p:cNvSpPr txBox="1"/>
          <p:nvPr>
            <p:ph type="body" sz="half" idx="1"/>
          </p:nvPr>
        </p:nvSpPr>
        <p:spPr>
          <a:xfrm>
            <a:off x="492553" y="1854844"/>
            <a:ext cx="6643889" cy="7293711"/>
          </a:xfrm>
          <a:prstGeom prst="rect">
            <a:avLst/>
          </a:prstGeom>
        </p:spPr>
        <p:txBody>
          <a:bodyPr/>
          <a:lstStyle/>
          <a:p>
            <a:pPr marL="393699" indent="-393699">
              <a:defRPr sz="3900">
                <a:solidFill>
                  <a:srgbClr val="000000"/>
                </a:solidFill>
              </a:defRPr>
            </a:pPr>
            <a:r>
              <a:t>By not noticing it was missing </a:t>
            </a:r>
          </a:p>
          <a:p>
            <a:pPr marL="393699" indent="-393699">
              <a:defRPr sz="3900">
                <a:solidFill>
                  <a:srgbClr val="000000"/>
                </a:solidFill>
              </a:defRPr>
            </a:pPr>
            <a:r>
              <a:t>So Luke’s parable poses this question to us: What person or thing of value could be missing from our life? Family? Friends? Joy?</a:t>
            </a:r>
          </a:p>
          <a:p>
            <a:pPr marL="393699" indent="-393699">
              <a:defRPr sz="3900">
                <a:solidFill>
                  <a:srgbClr val="000000"/>
                </a:solidFill>
              </a:defRPr>
            </a:pPr>
            <a:r>
              <a:t>Our lives are full of 100 sheep and it is possible for something to slip away.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ephe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68" sz="7100">
                <a:solidFill>
                  <a:srgbClr val="000000"/>
                </a:solidFill>
              </a:defRPr>
            </a:lvl1pPr>
          </a:lstStyle>
          <a:p>
            <a:pPr/>
            <a:r>
              <a:t>Shepherd</a:t>
            </a:r>
          </a:p>
        </p:txBody>
      </p:sp>
      <p:sp>
        <p:nvSpPr>
          <p:cNvPr id="137" name="Once the shepherd notices he lost something he goes out immediately to find it.…"/>
          <p:cNvSpPr txBox="1"/>
          <p:nvPr>
            <p:ph type="body" idx="1"/>
          </p:nvPr>
        </p:nvSpPr>
        <p:spPr>
          <a:xfrm>
            <a:off x="504289" y="1560906"/>
            <a:ext cx="11996222" cy="7481759"/>
          </a:xfrm>
          <a:prstGeom prst="rect">
            <a:avLst/>
          </a:prstGeom>
        </p:spPr>
        <p:txBody>
          <a:bodyPr/>
          <a:lstStyle/>
          <a:p>
            <a:pPr marL="408939" indent="-408939" defTabSz="537463">
              <a:spcBef>
                <a:spcPts val="2900"/>
              </a:spcBef>
              <a:defRPr sz="4508">
                <a:solidFill>
                  <a:srgbClr val="000000"/>
                </a:solidFill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Once the shepherd notices he lost something he goes out immediately to find it.</a:t>
            </a:r>
          </a:p>
          <a:p>
            <a:pPr marL="408939" indent="-408939" defTabSz="537463">
              <a:spcBef>
                <a:spcPts val="2900"/>
              </a:spcBef>
              <a:defRPr sz="4508">
                <a:solidFill>
                  <a:srgbClr val="000000"/>
                </a:solidFill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shepherd does not become stuck in self-pity, he chooses to act .</a:t>
            </a:r>
          </a:p>
          <a:p>
            <a:pPr marL="408939" indent="-408939" defTabSz="537463">
              <a:spcBef>
                <a:spcPts val="2900"/>
              </a:spcBef>
              <a:defRPr sz="4508">
                <a:solidFill>
                  <a:srgbClr val="000000"/>
                </a:solidFill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 is determined to make his life whole again.</a:t>
            </a:r>
          </a:p>
          <a:p>
            <a:pPr marL="408939" indent="-408939" defTabSz="537463">
              <a:spcBef>
                <a:spcPts val="2900"/>
              </a:spcBef>
              <a:defRPr sz="4508">
                <a:solidFill>
                  <a:srgbClr val="000000"/>
                </a:solidFill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Once the sheep is found a party is thrown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140" name="What can we take from thi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pc="410" sz="5130">
                <a:solidFill>
                  <a:srgbClr val="000000"/>
                </a:solidFill>
                <a:effectLst>
                  <a:outerShdw sx="100000" sy="100000" kx="0" ky="0" algn="b" rotWithShape="0" blurRad="22860" dist="22860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What can we take from this?</a:t>
            </a:r>
          </a:p>
        </p:txBody>
      </p:sp>
      <p:sp>
        <p:nvSpPr>
          <p:cNvPr id="141" name="We are called to take action…"/>
          <p:cNvSpPr txBox="1"/>
          <p:nvPr>
            <p:ph type="body" sz="half" idx="1"/>
          </p:nvPr>
        </p:nvSpPr>
        <p:spPr>
          <a:xfrm>
            <a:off x="490008" y="2144381"/>
            <a:ext cx="6157384" cy="6887238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0000"/>
                </a:solidFill>
              </a:defRPr>
            </a:pPr>
            <a:r>
              <a:t>We are called to take action</a:t>
            </a:r>
          </a:p>
          <a:p>
            <a:pPr>
              <a:defRPr sz="4000">
                <a:solidFill>
                  <a:srgbClr val="000000"/>
                </a:solidFill>
              </a:defRPr>
            </a:pPr>
            <a:r>
              <a:t>Once we notice what is missing we are encouraged to use all of our energy to find it.</a:t>
            </a:r>
          </a:p>
          <a:p>
            <a:pPr>
              <a:defRPr sz="4000">
                <a:solidFill>
                  <a:srgbClr val="000000"/>
                </a:solidFill>
              </a:defRPr>
            </a:pPr>
            <a:r>
              <a:t>People think the shepherd is crazy to leave the other 99.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1016000"/>
            <a:ext cx="5702300" cy="7734300"/>
          </a:xfrm>
          <a:prstGeom prst="rect">
            <a:avLst/>
          </a:prstGeom>
        </p:spPr>
      </p:pic>
      <p:sp>
        <p:nvSpPr>
          <p:cNvPr id="144" name="LOSt co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839" sz="10500">
                <a:solidFill>
                  <a:srgbClr val="000000"/>
                </a:solidFill>
              </a:defRPr>
            </a:lvl1pPr>
          </a:lstStyle>
          <a:p>
            <a:pPr/>
            <a:r>
              <a:t>LOSt coin</a:t>
            </a:r>
          </a:p>
        </p:txBody>
      </p:sp>
      <p:sp>
        <p:nvSpPr>
          <p:cNvPr id="145" name="Luke 15:8-1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560" sz="7000">
                <a:solidFill>
                  <a:srgbClr val="000000"/>
                </a:solidFill>
              </a:defRPr>
            </a:lvl1pPr>
          </a:lstStyle>
          <a:p>
            <a:pPr/>
            <a:r>
              <a:t>Luke 15:8-10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 determined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20" sz="6500">
                <a:solidFill>
                  <a:srgbClr val="000000"/>
                </a:solidFill>
              </a:defRPr>
            </a:lvl1pPr>
          </a:lstStyle>
          <a:p>
            <a:pPr/>
            <a:r>
              <a:t>A determined search</a:t>
            </a:r>
          </a:p>
        </p:txBody>
      </p:sp>
      <p:sp>
        <p:nvSpPr>
          <p:cNvPr id="148" name="We can imagine the panic that has set in as the lady realizes she has lost her coin.…"/>
          <p:cNvSpPr txBox="1"/>
          <p:nvPr>
            <p:ph type="body" idx="1"/>
          </p:nvPr>
        </p:nvSpPr>
        <p:spPr>
          <a:xfrm>
            <a:off x="512299" y="2603500"/>
            <a:ext cx="12073336" cy="6484012"/>
          </a:xfrm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3100"/>
              </a:spcBef>
              <a:defRPr sz="4802">
                <a:solidFill>
                  <a:srgbClr val="000000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We can imagine the panic that has set in as the lady realizes she has lost her coin.</a:t>
            </a:r>
          </a:p>
          <a:p>
            <a:pPr marL="435609" indent="-435609" defTabSz="572516">
              <a:spcBef>
                <a:spcPts val="3100"/>
              </a:spcBef>
              <a:defRPr sz="4802">
                <a:solidFill>
                  <a:srgbClr val="000000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It would be as if we lost a days pay ($200), but it was worth a lot more to her.</a:t>
            </a:r>
          </a:p>
          <a:p>
            <a:pPr marL="435609" indent="-435609" defTabSz="572516">
              <a:spcBef>
                <a:spcPts val="3100"/>
              </a:spcBef>
              <a:defRPr sz="4802">
                <a:solidFill>
                  <a:srgbClr val="000000"/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We can also imagine the joy she had when she found the coin.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eeking the lost- and being found"/>
          <p:cNvSpPr txBox="1"/>
          <p:nvPr>
            <p:ph type="title"/>
          </p:nvPr>
        </p:nvSpPr>
        <p:spPr>
          <a:xfrm>
            <a:off x="466592" y="420290"/>
            <a:ext cx="12071616" cy="2156620"/>
          </a:xfrm>
          <a:prstGeom prst="rect">
            <a:avLst/>
          </a:prstGeom>
        </p:spPr>
        <p:txBody>
          <a:bodyPr/>
          <a:lstStyle>
            <a:lvl1pPr algn="ctr">
              <a:defRPr spc="504" sz="6300">
                <a:solidFill>
                  <a:srgbClr val="000000"/>
                </a:solidFill>
              </a:defRPr>
            </a:lvl1pPr>
          </a:lstStyle>
          <a:p>
            <a:pPr/>
            <a:r>
              <a:t>Seeking the lost- and being found </a:t>
            </a:r>
          </a:p>
        </p:txBody>
      </p:sp>
      <p:sp>
        <p:nvSpPr>
          <p:cNvPr id="151" name="Just like the lost coin, God will light a lamp to find us when we are lost.…"/>
          <p:cNvSpPr txBox="1"/>
          <p:nvPr>
            <p:ph type="body" idx="1"/>
          </p:nvPr>
        </p:nvSpPr>
        <p:spPr>
          <a:xfrm>
            <a:off x="482600" y="2603500"/>
            <a:ext cx="12039600" cy="6457157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2900"/>
              </a:spcBef>
              <a:defRPr sz="5096">
                <a:solidFill>
                  <a:srgbClr val="000000"/>
                </a:solidFill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Just like the lost coin, God will light a lamp to find us when we are lost.</a:t>
            </a:r>
          </a:p>
          <a:p>
            <a:pPr marL="404495" indent="-404495" defTabSz="531622">
              <a:spcBef>
                <a:spcPts val="2900"/>
              </a:spcBef>
              <a:defRPr sz="5096">
                <a:solidFill>
                  <a:srgbClr val="000000"/>
                </a:solidFill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Unlike the sheep the coin could not come back, it is up to us to find the lost coins.</a:t>
            </a:r>
          </a:p>
          <a:p>
            <a:pPr marL="404495" indent="-404495" defTabSz="531622">
              <a:spcBef>
                <a:spcPts val="2900"/>
              </a:spcBef>
              <a:defRPr sz="5096">
                <a:solidFill>
                  <a:srgbClr val="000000"/>
                </a:solidFill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The coin is found and a party is thrown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