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2" r:id="rId8"/>
    <p:sldId id="261" r:id="rId9"/>
    <p:sldId id="263" r:id="rId10"/>
    <p:sldId id="265" r:id="rId11"/>
    <p:sldId id="266" r:id="rId12"/>
    <p:sldId id="267" r:id="rId13"/>
    <p:sldId id="268" r:id="rId14"/>
    <p:sldId id="264" r:id="rId15"/>
    <p:sldId id="269" r:id="rId16"/>
    <p:sldId id="270" r:id="rId17"/>
    <p:sldId id="272" r:id="rId18"/>
    <p:sldId id="271" r:id="rId19"/>
    <p:sldId id="274" r:id="rId20"/>
    <p:sldId id="273" r:id="rId21"/>
    <p:sldId id="275" r:id="rId22"/>
    <p:sldId id="276" r:id="rId23"/>
    <p:sldId id="289" r:id="rId24"/>
    <p:sldId id="277" r:id="rId25"/>
    <p:sldId id="278" r:id="rId26"/>
    <p:sldId id="280" r:id="rId27"/>
    <p:sldId id="281" r:id="rId28"/>
    <p:sldId id="282" r:id="rId29"/>
    <p:sldId id="279" r:id="rId30"/>
    <p:sldId id="283" r:id="rId31"/>
    <p:sldId id="284" r:id="rId32"/>
    <p:sldId id="286" r:id="rId33"/>
    <p:sldId id="285" r:id="rId34"/>
    <p:sldId id="287" r:id="rId35"/>
    <p:sldId id="288"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28"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fld id="{FEF5A423-26ED-4ED7-8B74-0F95B8446A85}" type="datetimeFigureOut">
              <a:rPr lang="en-US" smtClean="0"/>
              <a:t>7/29/2018</a:t>
            </a:fld>
            <a:endParaRPr lang="en-US"/>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B4633CB6-A5A8-4E82-B6D4-71E78F0CD5E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633CB6-A5A8-4E82-B6D4-71E78F0CD5EF}" type="slidenum">
              <a:rPr lang="en-US" smtClean="0"/>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EF5A423-26ED-4ED7-8B74-0F95B8446A85}" type="datetimeFigureOut">
              <a:rPr lang="en-US" smtClean="0"/>
              <a:t>7/29/2018</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fld id="{B4633CB6-A5A8-4E82-B6D4-71E78F0CD5E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EF5A423-26ED-4ED7-8B74-0F95B8446A85}" type="datetimeFigureOut">
              <a:rPr lang="en-US" smtClean="0"/>
              <a:t>7/29/2018</a:t>
            </a:fld>
            <a:endParaRPr lang="en-US"/>
          </a:p>
        </p:txBody>
      </p:sp>
      <p:sp>
        <p:nvSpPr>
          <p:cNvPr id="10" name="Slide Number Placeholder 9"/>
          <p:cNvSpPr>
            <a:spLocks noGrp="1"/>
          </p:cNvSpPr>
          <p:nvPr>
            <p:ph type="sldNum" sz="quarter" idx="16"/>
          </p:nvPr>
        </p:nvSpPr>
        <p:spPr/>
        <p:txBody>
          <a:bodyPr rtlCol="0"/>
          <a:lstStyle/>
          <a:p>
            <a:fld id="{B4633CB6-A5A8-4E82-B6D4-71E78F0CD5E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EF5A423-26ED-4ED7-8B74-0F95B8446A85}" type="datetimeFigureOut">
              <a:rPr lang="en-US" smtClean="0"/>
              <a:t>7/29/2018</a:t>
            </a:fld>
            <a:endParaRPr lang="en-US"/>
          </a:p>
        </p:txBody>
      </p:sp>
      <p:sp>
        <p:nvSpPr>
          <p:cNvPr id="12" name="Slide Number Placeholder 11"/>
          <p:cNvSpPr>
            <a:spLocks noGrp="1"/>
          </p:cNvSpPr>
          <p:nvPr>
            <p:ph type="sldNum" sz="quarter" idx="16"/>
          </p:nvPr>
        </p:nvSpPr>
        <p:spPr/>
        <p:txBody>
          <a:bodyPr rtlCol="0"/>
          <a:lstStyle/>
          <a:p>
            <a:fld id="{B4633CB6-A5A8-4E82-B6D4-71E78F0CD5E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F5A423-26ED-4ED7-8B74-0F95B8446A85}" type="datetimeFigureOut">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633CB6-A5A8-4E82-B6D4-71E78F0CD5E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5A423-26ED-4ED7-8B74-0F95B8446A85}" type="datetimeFigureOut">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B4633CB6-A5A8-4E82-B6D4-71E78F0CD5E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F5A423-26ED-4ED7-8B74-0F95B8446A8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633CB6-A5A8-4E82-B6D4-71E78F0CD5EF}" type="slidenum">
              <a:rPr lang="en-US" smtClean="0"/>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FEF5A423-26ED-4ED7-8B74-0F95B8446A85}" type="datetimeFigureOut">
              <a:rPr lang="en-US" smtClean="0"/>
              <a:t>7/29/2018</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fld id="{B4633CB6-A5A8-4E82-B6D4-71E78F0CD5EF}" type="slidenum">
              <a:rPr lang="en-US" smtClean="0"/>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a:xfrm>
            <a:off x="457202" y="4686156"/>
            <a:ext cx="5573483" cy="273844"/>
          </a:xfrm>
        </p:spPr>
        <p:txBody>
          <a:bodyPr/>
          <a:lstStyle/>
          <a:p>
            <a:endParaRPr lang="en-US"/>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B4633CB6-A5A8-4E82-B6D4-71E78F0CD5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A423-26ED-4ED7-8B74-0F95B8446A85}"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5A423-26ED-4ED7-8B74-0F95B8446A8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5A423-26ED-4ED7-8B74-0F95B8446A85}" type="datetimeFigureOut">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5A423-26ED-4ED7-8B74-0F95B8446A85}" type="datetimeFigureOut">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5A423-26ED-4ED7-8B74-0F95B8446A85}" type="datetimeFigureOut">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5A423-26ED-4ED7-8B74-0F95B8446A8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5A423-26ED-4ED7-8B74-0F95B8446A85}"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33CB6-A5A8-4E82-B6D4-71E78F0CD5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F5A423-26ED-4ED7-8B74-0F95B8446A85}" type="datetimeFigureOut">
              <a:rPr lang="en-US" smtClean="0"/>
              <a:t>7/29/2018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633CB6-A5A8-4E82-B6D4-71E78F0CD5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FEF5A423-26ED-4ED7-8B74-0F95B8446A85}" type="datetimeFigureOut">
              <a:rPr lang="en-US" smtClean="0"/>
              <a:t>7/29/2018</a:t>
            </a:fld>
            <a:endParaRPr lang="en-US"/>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633CB6-A5A8-4E82-B6D4-71E78F0CD5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See the source image"/>
          <p:cNvPicPr>
            <a:picLocks noChangeAspect="1" noChangeArrowheads="1"/>
          </p:cNvPicPr>
          <p:nvPr/>
        </p:nvPicPr>
        <p:blipFill>
          <a:blip r:embed="rId2" cstate="print"/>
          <a:srcRect/>
          <a:stretch>
            <a:fillRect/>
          </a:stretch>
        </p:blipFill>
        <p:spPr bwMode="auto">
          <a:xfrm>
            <a:off x="0" y="-28610"/>
            <a:ext cx="9144000" cy="5172110"/>
          </a:xfrm>
          <a:prstGeom prst="rect">
            <a:avLst/>
          </a:prstGeom>
          <a:noFill/>
        </p:spPr>
      </p:pic>
      <p:sp>
        <p:nvSpPr>
          <p:cNvPr id="6" name="Rectangle 5"/>
          <p:cNvSpPr/>
          <p:nvPr/>
        </p:nvSpPr>
        <p:spPr>
          <a:xfrm>
            <a:off x="4648200" y="2495550"/>
            <a:ext cx="4340419" cy="2554545"/>
          </a:xfrm>
          <a:prstGeom prst="rect">
            <a:avLst/>
          </a:prstGeom>
          <a:noFill/>
        </p:spPr>
        <p:txBody>
          <a:bodyPr wrap="none" lIns="91440" tIns="45720" rIns="91440" bIns="45720">
            <a:spAutoFit/>
          </a:bodyPr>
          <a:lstStyle/>
          <a:p>
            <a:pPr algn="ctr"/>
            <a: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Living </a:t>
            </a:r>
            <a:b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Like Kings</a:t>
            </a:r>
            <a:endParaRPr lang="en-US"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378952" cy="3810000"/>
          </a:xfrm>
        </p:spPr>
        <p:txBody>
          <a:bodyPr>
            <a:normAutofit fontScale="92500" lnSpcReduction="10000"/>
          </a:bodyPr>
          <a:lstStyle/>
          <a:p>
            <a:r>
              <a:rPr lang="en-US" sz="3600" dirty="0" smtClean="0"/>
              <a:t>8  </a:t>
            </a:r>
            <a:r>
              <a:rPr lang="en-US" sz="3600" dirty="0" smtClean="0"/>
              <a:t>And when </a:t>
            </a:r>
            <a:r>
              <a:rPr lang="en-US" sz="3600" dirty="0" err="1" smtClean="0"/>
              <a:t>Asa</a:t>
            </a:r>
            <a:r>
              <a:rPr lang="en-US" sz="3600" dirty="0" smtClean="0"/>
              <a:t> heard these words and the prophecy of </a:t>
            </a:r>
            <a:r>
              <a:rPr lang="en-US" sz="3600" dirty="0" err="1" smtClean="0"/>
              <a:t>Oded</a:t>
            </a:r>
            <a:r>
              <a:rPr lang="en-US" sz="3600" dirty="0" smtClean="0"/>
              <a:t> the prophet, he took courage, and removed the abominable idols from all the land of Judah and Benjamin and from the cities which he had taken in the mountains of Ephraim; and he restored the altar of the LORD that was before the vestibule of the LORD.</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378952" cy="3810000"/>
          </a:xfrm>
        </p:spPr>
        <p:txBody>
          <a:bodyPr>
            <a:normAutofit/>
          </a:bodyPr>
          <a:lstStyle/>
          <a:p>
            <a:r>
              <a:rPr lang="en-US" sz="3600" dirty="0" smtClean="0"/>
              <a:t>9  Then </a:t>
            </a:r>
            <a:r>
              <a:rPr lang="en-US" sz="3600" dirty="0" smtClean="0"/>
              <a:t>he gathered all Judah and Benjamin, and those who dwelt with them from Ephraim, Manasseh, and Simeon, for they came over to him in great numbers from Israel when they saw that the LORD his God was with him.</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378952" cy="3810000"/>
          </a:xfrm>
        </p:spPr>
        <p:txBody>
          <a:bodyPr>
            <a:normAutofit fontScale="92500"/>
          </a:bodyPr>
          <a:lstStyle/>
          <a:p>
            <a:r>
              <a:rPr lang="en-US" sz="3600" dirty="0" smtClean="0"/>
              <a:t>1</a:t>
            </a:r>
            <a:r>
              <a:rPr lang="en-US" sz="3600" dirty="0" smtClean="0"/>
              <a:t>2 </a:t>
            </a:r>
            <a:r>
              <a:rPr lang="en-US" sz="3600" dirty="0" smtClean="0"/>
              <a:t>Then they entered into a covenant to seek the LORD God of their fathers with all their heart and with all their soul</a:t>
            </a:r>
            <a:r>
              <a:rPr lang="en-US" sz="3600" dirty="0" smtClean="0"/>
              <a:t>;</a:t>
            </a:r>
          </a:p>
          <a:p>
            <a:r>
              <a:rPr lang="en-US" sz="3600" dirty="0" smtClean="0"/>
              <a:t>15 </a:t>
            </a:r>
            <a:r>
              <a:rPr lang="en-US" sz="3600" dirty="0" smtClean="0"/>
              <a:t>And all Judah rejoiced at the oath, for they had sworn with all their heart and sought Him with all their soul; </a:t>
            </a:r>
            <a:r>
              <a:rPr lang="en-US" sz="3600" b="1" dirty="0" smtClean="0"/>
              <a:t>and He was found by them, and the LORD gave them rest all around</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p:txBody>
          <a:bodyPr>
            <a:normAutofit/>
          </a:bodyPr>
          <a:lstStyle/>
          <a:p>
            <a:r>
              <a:rPr lang="en-US" sz="4000" dirty="0" smtClean="0"/>
              <a:t>17 </a:t>
            </a:r>
            <a:r>
              <a:rPr lang="en-US" sz="4000" dirty="0" smtClean="0"/>
              <a:t>But the high places were not removed from Israel. </a:t>
            </a:r>
            <a:r>
              <a:rPr lang="en-US" sz="4000" b="1" dirty="0" smtClean="0"/>
              <a:t>Nevertheless the heart of </a:t>
            </a:r>
            <a:r>
              <a:rPr lang="en-US" sz="4000" b="1" dirty="0" err="1" smtClean="0"/>
              <a:t>Asa</a:t>
            </a:r>
            <a:r>
              <a:rPr lang="en-US" sz="4000" b="1" dirty="0" smtClean="0"/>
              <a:t> was loyal </a:t>
            </a:r>
            <a:r>
              <a:rPr lang="en-US" sz="4000" b="1" u="heavy" dirty="0" smtClean="0"/>
              <a:t>all his days</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16</a:t>
            </a:r>
            <a:endParaRPr lang="en-US" dirty="0"/>
          </a:p>
        </p:txBody>
      </p:sp>
      <p:sp>
        <p:nvSpPr>
          <p:cNvPr id="3" name="Content Placeholder 2"/>
          <p:cNvSpPr>
            <a:spLocks noGrp="1"/>
          </p:cNvSpPr>
          <p:nvPr>
            <p:ph sz="quarter" idx="1"/>
          </p:nvPr>
        </p:nvSpPr>
        <p:spPr/>
        <p:txBody>
          <a:bodyPr>
            <a:normAutofit/>
          </a:bodyPr>
          <a:lstStyle/>
          <a:p>
            <a:r>
              <a:rPr lang="en-US" sz="3200" dirty="0" smtClean="0"/>
              <a:t>1  </a:t>
            </a:r>
            <a:r>
              <a:rPr lang="en-US" sz="3200" dirty="0" smtClean="0"/>
              <a:t>In the thirty-sixth year of the reign of </a:t>
            </a:r>
            <a:r>
              <a:rPr lang="en-US" sz="3200" dirty="0" err="1" smtClean="0"/>
              <a:t>Asa</a:t>
            </a:r>
            <a:r>
              <a:rPr lang="en-US" sz="3200" dirty="0" smtClean="0"/>
              <a:t>, </a:t>
            </a:r>
            <a:r>
              <a:rPr lang="en-US" sz="3200" dirty="0" err="1" smtClean="0"/>
              <a:t>Baasha</a:t>
            </a:r>
            <a:r>
              <a:rPr lang="en-US" sz="3200" dirty="0" smtClean="0"/>
              <a:t> king of Israel came up against Judah and built Ramah, that he might let none go out or come in to </a:t>
            </a:r>
            <a:r>
              <a:rPr lang="en-US" sz="3200" dirty="0" err="1" smtClean="0"/>
              <a:t>Asa</a:t>
            </a:r>
            <a:r>
              <a:rPr lang="en-US" sz="3200" dirty="0" smtClean="0"/>
              <a:t> king of Judah.</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16</a:t>
            </a:r>
            <a:endParaRPr lang="en-US" dirty="0"/>
          </a:p>
        </p:txBody>
      </p:sp>
      <p:sp>
        <p:nvSpPr>
          <p:cNvPr id="3" name="Content Placeholder 2"/>
          <p:cNvSpPr>
            <a:spLocks noGrp="1"/>
          </p:cNvSpPr>
          <p:nvPr>
            <p:ph sz="quarter" idx="1"/>
          </p:nvPr>
        </p:nvSpPr>
        <p:spPr>
          <a:xfrm>
            <a:off x="152400" y="1200150"/>
            <a:ext cx="8839200" cy="3733800"/>
          </a:xfrm>
        </p:spPr>
        <p:txBody>
          <a:bodyPr>
            <a:noAutofit/>
          </a:bodyPr>
          <a:lstStyle/>
          <a:p>
            <a:r>
              <a:rPr lang="en-US" sz="3200" dirty="0" smtClean="0"/>
              <a:t>2 </a:t>
            </a:r>
            <a:r>
              <a:rPr lang="en-US" sz="3200" dirty="0" smtClean="0"/>
              <a:t>Then </a:t>
            </a:r>
            <a:r>
              <a:rPr lang="en-US" sz="3200" dirty="0" err="1" smtClean="0"/>
              <a:t>Asa</a:t>
            </a:r>
            <a:r>
              <a:rPr lang="en-US" sz="3200" dirty="0" smtClean="0"/>
              <a:t> brought silver and gold from the treasuries of the house of the LORD and of the king's house, and sent to Ben-</a:t>
            </a:r>
            <a:r>
              <a:rPr lang="en-US" sz="3200" dirty="0" err="1" smtClean="0"/>
              <a:t>Hadad</a:t>
            </a:r>
            <a:r>
              <a:rPr lang="en-US" sz="3200" dirty="0" smtClean="0"/>
              <a:t> king of </a:t>
            </a:r>
            <a:r>
              <a:rPr lang="en-US" sz="3200" dirty="0" smtClean="0"/>
              <a:t>Syria… </a:t>
            </a:r>
            <a:r>
              <a:rPr lang="en-US" sz="3200" dirty="0" smtClean="0"/>
              <a:t>saying</a:t>
            </a:r>
            <a:r>
              <a:rPr lang="en-US" sz="3200" dirty="0" smtClean="0"/>
              <a:t>, </a:t>
            </a:r>
            <a:r>
              <a:rPr lang="en-US" sz="3200" baseline="30000" dirty="0" smtClean="0"/>
              <a:t>3</a:t>
            </a:r>
            <a:r>
              <a:rPr lang="en-US" sz="3200" dirty="0" smtClean="0"/>
              <a:t> </a:t>
            </a:r>
            <a:r>
              <a:rPr lang="en-US" sz="3200" dirty="0" smtClean="0"/>
              <a:t>"Let there be a treaty between you and me, as there was between my father and your father. Here, I have sent you silver and gold; come, break your treaty with </a:t>
            </a:r>
            <a:r>
              <a:rPr lang="en-US" sz="3200" dirty="0" err="1" smtClean="0"/>
              <a:t>Baasha</a:t>
            </a:r>
            <a:r>
              <a:rPr lang="en-US" sz="3200" dirty="0" smtClean="0"/>
              <a:t> king of Israel, so that he will withdraw from me."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16</a:t>
            </a:r>
            <a:endParaRPr lang="en-US" dirty="0"/>
          </a:p>
        </p:txBody>
      </p:sp>
      <p:sp>
        <p:nvSpPr>
          <p:cNvPr id="3" name="Content Placeholder 2"/>
          <p:cNvSpPr>
            <a:spLocks noGrp="1"/>
          </p:cNvSpPr>
          <p:nvPr>
            <p:ph sz="quarter" idx="1"/>
          </p:nvPr>
        </p:nvSpPr>
        <p:spPr>
          <a:xfrm>
            <a:off x="612648" y="1200150"/>
            <a:ext cx="8226552" cy="3371850"/>
          </a:xfrm>
        </p:spPr>
        <p:txBody>
          <a:bodyPr>
            <a:noAutofit/>
          </a:bodyPr>
          <a:lstStyle/>
          <a:p>
            <a:r>
              <a:rPr lang="en-US" sz="3200" dirty="0" smtClean="0"/>
              <a:t>7  </a:t>
            </a:r>
            <a:r>
              <a:rPr lang="en-US" sz="3200" dirty="0" smtClean="0"/>
              <a:t>And at that time </a:t>
            </a:r>
            <a:r>
              <a:rPr lang="en-US" sz="3200" dirty="0" err="1" smtClean="0"/>
              <a:t>Hanani</a:t>
            </a:r>
            <a:r>
              <a:rPr lang="en-US" sz="3200" dirty="0" smtClean="0"/>
              <a:t> the seer came to </a:t>
            </a:r>
            <a:r>
              <a:rPr lang="en-US" sz="3200" dirty="0" err="1" smtClean="0"/>
              <a:t>Asa</a:t>
            </a:r>
            <a:r>
              <a:rPr lang="en-US" sz="3200" dirty="0" smtClean="0"/>
              <a:t> king of Judah, and said to him: "Because you have relied on the king of Syria, and have not relied on the LORD your God, therefore the army of the king of Syria has escaped from your hand</a:t>
            </a:r>
            <a:r>
              <a:rPr lang="en-US" sz="3200" dirty="0" smtClean="0"/>
              <a:t>.  </a:t>
            </a:r>
            <a:r>
              <a:rPr lang="en-US" sz="3200" baseline="30000" dirty="0" smtClean="0"/>
              <a:t>8</a:t>
            </a:r>
            <a:r>
              <a:rPr lang="en-US" sz="3200" dirty="0" smtClean="0"/>
              <a:t> </a:t>
            </a:r>
            <a:r>
              <a:rPr lang="en-US" sz="3200" dirty="0" smtClean="0"/>
              <a:t>"Were the Ethiopians and the </a:t>
            </a:r>
            <a:r>
              <a:rPr lang="en-US" sz="3200" dirty="0" err="1" smtClean="0"/>
              <a:t>Lubim</a:t>
            </a:r>
            <a:r>
              <a:rPr lang="en-US" sz="3200" dirty="0" smtClean="0"/>
              <a:t> not a huge army with very many chariots and horsemen?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16</a:t>
            </a:r>
            <a:endParaRPr lang="en-US" dirty="0"/>
          </a:p>
        </p:txBody>
      </p:sp>
      <p:sp>
        <p:nvSpPr>
          <p:cNvPr id="3" name="Content Placeholder 2"/>
          <p:cNvSpPr>
            <a:spLocks noGrp="1"/>
          </p:cNvSpPr>
          <p:nvPr>
            <p:ph sz="quarter" idx="1"/>
          </p:nvPr>
        </p:nvSpPr>
        <p:spPr>
          <a:xfrm>
            <a:off x="612648" y="1200150"/>
            <a:ext cx="8302752" cy="3810000"/>
          </a:xfrm>
        </p:spPr>
        <p:txBody>
          <a:bodyPr>
            <a:noAutofit/>
          </a:bodyPr>
          <a:lstStyle/>
          <a:p>
            <a:r>
              <a:rPr lang="en-US" sz="3200" dirty="0" smtClean="0"/>
              <a:t>8b  Yet</a:t>
            </a:r>
            <a:r>
              <a:rPr lang="en-US" sz="3200" dirty="0" smtClean="0"/>
              <a:t>, because you relied on the LORD, He delivered them into your </a:t>
            </a:r>
            <a:r>
              <a:rPr lang="en-US" sz="3200" dirty="0" smtClean="0"/>
              <a:t>hand.  </a:t>
            </a:r>
            <a:r>
              <a:rPr lang="en-US" sz="3200" baseline="30000" dirty="0" smtClean="0"/>
              <a:t>9</a:t>
            </a:r>
            <a:r>
              <a:rPr lang="en-US" sz="3200" dirty="0" smtClean="0"/>
              <a:t> For </a:t>
            </a:r>
            <a:r>
              <a:rPr lang="en-US" sz="3200" dirty="0" smtClean="0"/>
              <a:t>the eyes of the LORD run to and fro throughout the whole earth, to show Himself strong on behalf of those whose heart is loyal to Him. In this you have done foolishly; therefore from now on you shall have wars."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16</a:t>
            </a:r>
            <a:endParaRPr lang="en-US" dirty="0"/>
          </a:p>
        </p:txBody>
      </p:sp>
      <p:sp>
        <p:nvSpPr>
          <p:cNvPr id="3" name="Content Placeholder 2"/>
          <p:cNvSpPr>
            <a:spLocks noGrp="1"/>
          </p:cNvSpPr>
          <p:nvPr>
            <p:ph sz="quarter" idx="1"/>
          </p:nvPr>
        </p:nvSpPr>
        <p:spPr>
          <a:xfrm>
            <a:off x="612648" y="1200150"/>
            <a:ext cx="8302752" cy="3810000"/>
          </a:xfrm>
        </p:spPr>
        <p:txBody>
          <a:bodyPr>
            <a:noAutofit/>
          </a:bodyPr>
          <a:lstStyle/>
          <a:p>
            <a:r>
              <a:rPr lang="en-US" sz="4000" dirty="0" smtClean="0"/>
              <a:t>10 </a:t>
            </a:r>
            <a:r>
              <a:rPr lang="en-US" sz="4000" dirty="0" smtClean="0"/>
              <a:t>Then </a:t>
            </a:r>
            <a:r>
              <a:rPr lang="en-US" sz="4000" dirty="0" err="1" smtClean="0"/>
              <a:t>Asa</a:t>
            </a:r>
            <a:r>
              <a:rPr lang="en-US" sz="4000" dirty="0" smtClean="0"/>
              <a:t> was angry with the seer, and put him in prison, for he was enraged at him because of this. And </a:t>
            </a:r>
            <a:r>
              <a:rPr lang="en-US" sz="4000" dirty="0" err="1" smtClean="0"/>
              <a:t>Asa</a:t>
            </a:r>
            <a:r>
              <a:rPr lang="en-US" sz="4000" dirty="0" smtClean="0"/>
              <a:t> oppressed some of the people at that time.</a:t>
            </a: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16</a:t>
            </a:r>
            <a:endParaRPr lang="en-US" dirty="0"/>
          </a:p>
        </p:txBody>
      </p:sp>
      <p:sp>
        <p:nvSpPr>
          <p:cNvPr id="3" name="Content Placeholder 2"/>
          <p:cNvSpPr>
            <a:spLocks noGrp="1"/>
          </p:cNvSpPr>
          <p:nvPr>
            <p:ph sz="quarter" idx="1"/>
          </p:nvPr>
        </p:nvSpPr>
        <p:spPr>
          <a:xfrm>
            <a:off x="612648" y="1200150"/>
            <a:ext cx="8153400" cy="3943350"/>
          </a:xfrm>
        </p:spPr>
        <p:txBody>
          <a:bodyPr>
            <a:normAutofit lnSpcReduction="10000"/>
          </a:bodyPr>
          <a:lstStyle/>
          <a:p>
            <a:r>
              <a:rPr lang="en-US" sz="3600" dirty="0" smtClean="0"/>
              <a:t>12 </a:t>
            </a:r>
            <a:r>
              <a:rPr lang="en-US" sz="3600" dirty="0" smtClean="0"/>
              <a:t>And in the thirty-ninth year of his reign, </a:t>
            </a:r>
            <a:r>
              <a:rPr lang="en-US" sz="3600" dirty="0" err="1" smtClean="0"/>
              <a:t>Asa</a:t>
            </a:r>
            <a:r>
              <a:rPr lang="en-US" sz="3600" dirty="0" smtClean="0"/>
              <a:t> became diseased in his feet, and his malady was severe; yet in his disease he did not seek the LORD, but the </a:t>
            </a:r>
            <a:r>
              <a:rPr lang="en-US" sz="3600" dirty="0" smtClean="0"/>
              <a:t>physicians. </a:t>
            </a:r>
          </a:p>
          <a:p>
            <a:r>
              <a:rPr lang="en-US" sz="3600" baseline="30000" dirty="0" smtClean="0"/>
              <a:t>13</a:t>
            </a:r>
            <a:r>
              <a:rPr lang="en-US" sz="3600" dirty="0" smtClean="0"/>
              <a:t> </a:t>
            </a:r>
            <a:r>
              <a:rPr lang="en-US" sz="3600" dirty="0" smtClean="0"/>
              <a:t>So </a:t>
            </a:r>
            <a:r>
              <a:rPr lang="en-US" sz="3600" dirty="0" err="1" smtClean="0"/>
              <a:t>Asa</a:t>
            </a:r>
            <a:r>
              <a:rPr lang="en-US" sz="3600" dirty="0" smtClean="0"/>
              <a:t> rested with his fathers; he died in the forty-first year of his reign.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http://www.smudgewash.com/attachments/Image/dog-in-mud1.jpg"/>
          <p:cNvPicPr>
            <a:picLocks noChangeAspect="1" noChangeArrowheads="1"/>
          </p:cNvPicPr>
          <p:nvPr/>
        </p:nvPicPr>
        <p:blipFill>
          <a:blip r:embed="rId2" cstate="print"/>
          <a:srcRect/>
          <a:stretch>
            <a:fillRect/>
          </a:stretch>
        </p:blipFill>
        <p:spPr bwMode="auto">
          <a:xfrm>
            <a:off x="0" y="819150"/>
            <a:ext cx="9144000" cy="6835674"/>
          </a:xfrm>
          <a:prstGeom prst="rect">
            <a:avLst/>
          </a:prstGeom>
          <a:noFill/>
        </p:spPr>
      </p:pic>
      <p:sp>
        <p:nvSpPr>
          <p:cNvPr id="2" name="Title 1"/>
          <p:cNvSpPr>
            <a:spLocks noGrp="1"/>
          </p:cNvSpPr>
          <p:nvPr>
            <p:ph type="title"/>
          </p:nvPr>
        </p:nvSpPr>
        <p:spPr/>
        <p:txBody>
          <a:bodyPr/>
          <a:lstStyle/>
          <a:p>
            <a:r>
              <a:rPr lang="en-US" dirty="0" smtClean="0"/>
              <a:t>You Smell Like a Dog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Living Like King </a:t>
            </a:r>
            <a:r>
              <a:rPr lang="en-US" dirty="0" err="1" smtClean="0"/>
              <a:t>Asa</a:t>
            </a:r>
            <a:r>
              <a:rPr lang="en-US" dirty="0" smtClean="0"/>
              <a:t>?</a:t>
            </a:r>
            <a:endParaRPr lang="en-US" dirty="0"/>
          </a:p>
        </p:txBody>
      </p:sp>
      <p:sp>
        <p:nvSpPr>
          <p:cNvPr id="3" name="Content Placeholder 2"/>
          <p:cNvSpPr>
            <a:spLocks noGrp="1"/>
          </p:cNvSpPr>
          <p:nvPr>
            <p:ph sz="quarter" idx="1"/>
          </p:nvPr>
        </p:nvSpPr>
        <p:spPr/>
        <p:txBody>
          <a:bodyPr>
            <a:normAutofit/>
          </a:bodyPr>
          <a:lstStyle/>
          <a:p>
            <a:pPr algn="ctr">
              <a:buNone/>
            </a:pPr>
            <a:r>
              <a:rPr lang="en-US" sz="5400" dirty="0" smtClean="0"/>
              <a:t>DO YOU HAVE A LOYAL, BUT FAITHLESS, </a:t>
            </a:r>
          </a:p>
          <a:p>
            <a:pPr algn="ctr">
              <a:buNone/>
            </a:pPr>
            <a:r>
              <a:rPr lang="en-US" sz="5400" dirty="0" smtClean="0"/>
              <a:t>HEART?</a:t>
            </a:r>
            <a:endParaRPr lang="en-US"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17</a:t>
            </a:r>
            <a:endParaRPr lang="en-US" dirty="0"/>
          </a:p>
        </p:txBody>
      </p:sp>
      <p:sp>
        <p:nvSpPr>
          <p:cNvPr id="3" name="Content Placeholder 2"/>
          <p:cNvSpPr>
            <a:spLocks noGrp="1"/>
          </p:cNvSpPr>
          <p:nvPr>
            <p:ph sz="quarter" idx="1"/>
          </p:nvPr>
        </p:nvSpPr>
        <p:spPr>
          <a:xfrm>
            <a:off x="228600" y="1200150"/>
            <a:ext cx="8763000" cy="3810000"/>
          </a:xfrm>
        </p:spPr>
        <p:txBody>
          <a:bodyPr>
            <a:noAutofit/>
          </a:bodyPr>
          <a:lstStyle/>
          <a:p>
            <a:r>
              <a:rPr lang="en-US" sz="3200" dirty="0" smtClean="0"/>
              <a:t>1 </a:t>
            </a:r>
            <a:r>
              <a:rPr lang="en-US" sz="3200" dirty="0" smtClean="0"/>
              <a:t>¶ Then Jehoshaphat </a:t>
            </a:r>
            <a:r>
              <a:rPr lang="en-US" sz="3200" dirty="0" smtClean="0"/>
              <a:t>his [</a:t>
            </a:r>
            <a:r>
              <a:rPr lang="en-US" sz="3200" dirty="0" err="1" smtClean="0"/>
              <a:t>Asa’s</a:t>
            </a:r>
            <a:r>
              <a:rPr lang="en-US" sz="3200" dirty="0" smtClean="0"/>
              <a:t>] </a:t>
            </a:r>
            <a:r>
              <a:rPr lang="en-US" sz="3200" dirty="0" smtClean="0"/>
              <a:t>son reigned in his place, and strengthened himself against Israel.</a:t>
            </a:r>
          </a:p>
          <a:p>
            <a:r>
              <a:rPr lang="en-US" sz="3200" dirty="0" smtClean="0"/>
              <a:t>3 </a:t>
            </a:r>
            <a:r>
              <a:rPr lang="en-US" sz="3200" dirty="0" smtClean="0"/>
              <a:t>Now the LORD was with Jehoshaphat, because he walked in the former ways of his father David; he did not seek the </a:t>
            </a:r>
            <a:r>
              <a:rPr lang="en-US" sz="3200" dirty="0" err="1" smtClean="0"/>
              <a:t>Baals</a:t>
            </a:r>
            <a:r>
              <a:rPr lang="en-US" sz="3200" dirty="0" smtClean="0"/>
              <a:t>, </a:t>
            </a:r>
            <a:r>
              <a:rPr lang="en-US" sz="3200" baseline="30000" dirty="0" smtClean="0"/>
              <a:t>4</a:t>
            </a:r>
            <a:r>
              <a:rPr lang="en-US" sz="3200" dirty="0" smtClean="0"/>
              <a:t> </a:t>
            </a:r>
            <a:r>
              <a:rPr lang="en-US" sz="3200" dirty="0" smtClean="0"/>
              <a:t>but sought the God of his father, and walked in His commandments and not according to the acts of Israel.</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17</a:t>
            </a:r>
            <a:endParaRPr lang="en-US" dirty="0"/>
          </a:p>
        </p:txBody>
      </p:sp>
      <p:sp>
        <p:nvSpPr>
          <p:cNvPr id="3" name="Content Placeholder 2"/>
          <p:cNvSpPr>
            <a:spLocks noGrp="1"/>
          </p:cNvSpPr>
          <p:nvPr>
            <p:ph sz="quarter" idx="1"/>
          </p:nvPr>
        </p:nvSpPr>
        <p:spPr>
          <a:xfrm>
            <a:off x="228600" y="1200150"/>
            <a:ext cx="8915400" cy="3810000"/>
          </a:xfrm>
        </p:spPr>
        <p:txBody>
          <a:bodyPr>
            <a:noAutofit/>
          </a:bodyPr>
          <a:lstStyle/>
          <a:p>
            <a:r>
              <a:rPr lang="en-US" sz="3600" dirty="0" smtClean="0"/>
              <a:t>6 </a:t>
            </a:r>
            <a:r>
              <a:rPr lang="en-US" sz="3600" dirty="0" smtClean="0"/>
              <a:t>And his heart took delight in the ways of the LORD</a:t>
            </a:r>
            <a:r>
              <a:rPr lang="en-US" sz="3600" dirty="0" smtClean="0"/>
              <a:t>;</a:t>
            </a:r>
          </a:p>
          <a:p>
            <a:r>
              <a:rPr lang="en-US" sz="3600" dirty="0" smtClean="0"/>
              <a:t>8 …he </a:t>
            </a:r>
            <a:r>
              <a:rPr lang="en-US" sz="3600" dirty="0" smtClean="0"/>
              <a:t>sent </a:t>
            </a:r>
            <a:r>
              <a:rPr lang="en-US" sz="3600" dirty="0" smtClean="0"/>
              <a:t>Levites… and with them… the </a:t>
            </a:r>
            <a:r>
              <a:rPr lang="en-US" sz="3600" dirty="0" smtClean="0"/>
              <a:t>priests</a:t>
            </a:r>
            <a:r>
              <a:rPr lang="en-US" sz="3600" dirty="0" smtClean="0"/>
              <a:t>.  </a:t>
            </a:r>
            <a:r>
              <a:rPr lang="en-US" sz="3600" baseline="30000" dirty="0" smtClean="0"/>
              <a:t>9</a:t>
            </a:r>
            <a:r>
              <a:rPr lang="en-US" sz="3600" dirty="0" smtClean="0"/>
              <a:t> So they taught in Judah, and had the Book of the Law of the LORD with them; they went throughout all the cities of Judah and taught the people.</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18</a:t>
            </a:r>
            <a:endParaRPr lang="en-US" dirty="0"/>
          </a:p>
        </p:txBody>
      </p:sp>
      <p:sp>
        <p:nvSpPr>
          <p:cNvPr id="3" name="Content Placeholder 2"/>
          <p:cNvSpPr>
            <a:spLocks noGrp="1"/>
          </p:cNvSpPr>
          <p:nvPr>
            <p:ph sz="quarter" idx="1"/>
          </p:nvPr>
        </p:nvSpPr>
        <p:spPr>
          <a:xfrm>
            <a:off x="228600" y="1200150"/>
            <a:ext cx="8763000" cy="3810000"/>
          </a:xfrm>
        </p:spPr>
        <p:txBody>
          <a:bodyPr>
            <a:noAutofit/>
          </a:bodyPr>
          <a:lstStyle/>
          <a:p>
            <a:r>
              <a:rPr lang="en-US" sz="5400" dirty="0" smtClean="0"/>
              <a:t>1 </a:t>
            </a:r>
            <a:r>
              <a:rPr lang="en-US" sz="5400" dirty="0" smtClean="0"/>
              <a:t>Jehoshaphat had riches and honor in abundance; and by marriage he allied himself with Ahab</a:t>
            </a:r>
            <a:r>
              <a:rPr lang="en-US" sz="5400"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19</a:t>
            </a:r>
            <a:endParaRPr lang="en-US" dirty="0"/>
          </a:p>
        </p:txBody>
      </p:sp>
      <p:sp>
        <p:nvSpPr>
          <p:cNvPr id="3" name="Content Placeholder 2"/>
          <p:cNvSpPr>
            <a:spLocks noGrp="1"/>
          </p:cNvSpPr>
          <p:nvPr>
            <p:ph sz="quarter" idx="1"/>
          </p:nvPr>
        </p:nvSpPr>
        <p:spPr>
          <a:xfrm>
            <a:off x="228600" y="1200150"/>
            <a:ext cx="8763000" cy="3810000"/>
          </a:xfrm>
        </p:spPr>
        <p:txBody>
          <a:bodyPr>
            <a:noAutofit/>
          </a:bodyPr>
          <a:lstStyle/>
          <a:p>
            <a:r>
              <a:rPr lang="en-US" sz="3200" dirty="0" smtClean="0"/>
              <a:t>2And </a:t>
            </a:r>
            <a:r>
              <a:rPr lang="en-US" sz="3200" dirty="0" smtClean="0"/>
              <a:t>Jehu the son of </a:t>
            </a:r>
            <a:r>
              <a:rPr lang="en-US" sz="3200" dirty="0" err="1" smtClean="0"/>
              <a:t>Hanani</a:t>
            </a:r>
            <a:r>
              <a:rPr lang="en-US" sz="3200" dirty="0" smtClean="0"/>
              <a:t> the seer went out to meet him, and said to King Jehoshaphat, "Should you help the wicked and love those who hate the LORD? Therefore the wrath of the LORD is upon you</a:t>
            </a:r>
            <a:r>
              <a:rPr lang="en-US" sz="3200" dirty="0" smtClean="0"/>
              <a:t>.  </a:t>
            </a:r>
            <a:r>
              <a:rPr lang="en-US" sz="3200" baseline="30000" dirty="0" smtClean="0"/>
              <a:t>3</a:t>
            </a:r>
            <a:r>
              <a:rPr lang="en-US" sz="3200" dirty="0" smtClean="0"/>
              <a:t> Nevertheless </a:t>
            </a:r>
            <a:r>
              <a:rPr lang="en-US" sz="3200" dirty="0" smtClean="0"/>
              <a:t>good things are found in you, in that you have removed the wooden images from the land, and have prepared your heart to seek God."</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20</a:t>
            </a:r>
            <a:endParaRPr lang="en-US" dirty="0"/>
          </a:p>
        </p:txBody>
      </p:sp>
      <p:sp>
        <p:nvSpPr>
          <p:cNvPr id="3" name="Content Placeholder 2"/>
          <p:cNvSpPr>
            <a:spLocks noGrp="1"/>
          </p:cNvSpPr>
          <p:nvPr>
            <p:ph sz="quarter" idx="1"/>
          </p:nvPr>
        </p:nvSpPr>
        <p:spPr>
          <a:xfrm>
            <a:off x="228600" y="1200150"/>
            <a:ext cx="8763000" cy="3810000"/>
          </a:xfrm>
        </p:spPr>
        <p:txBody>
          <a:bodyPr>
            <a:noAutofit/>
          </a:bodyPr>
          <a:lstStyle/>
          <a:p>
            <a:r>
              <a:rPr lang="en-US" sz="3200" dirty="0" smtClean="0"/>
              <a:t>1 It </a:t>
            </a:r>
            <a:r>
              <a:rPr lang="en-US" sz="3200" dirty="0" smtClean="0"/>
              <a:t>happened after this that the people of Moab with the people of </a:t>
            </a:r>
            <a:r>
              <a:rPr lang="en-US" sz="3200" dirty="0" err="1" smtClean="0"/>
              <a:t>Ammon</a:t>
            </a:r>
            <a:r>
              <a:rPr lang="en-US" sz="3200" dirty="0" smtClean="0"/>
              <a:t>, and others with them besides the Ammonites, came to battle against Jehoshaphat</a:t>
            </a:r>
            <a:r>
              <a:rPr lang="en-US" sz="3200" dirty="0" smtClean="0"/>
              <a:t>.</a:t>
            </a:r>
          </a:p>
          <a:p>
            <a:r>
              <a:rPr lang="en-US" sz="3200" dirty="0" smtClean="0"/>
              <a:t>3 </a:t>
            </a:r>
            <a:r>
              <a:rPr lang="en-US" sz="3200" dirty="0" smtClean="0"/>
              <a:t>And Jehoshaphat feared, and set himself to seek the LORD, and proclaimed a fast throughout all Judah.</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20</a:t>
            </a:r>
            <a:endParaRPr lang="en-US" dirty="0"/>
          </a:p>
        </p:txBody>
      </p:sp>
      <p:sp>
        <p:nvSpPr>
          <p:cNvPr id="3" name="Content Placeholder 2"/>
          <p:cNvSpPr>
            <a:spLocks noGrp="1"/>
          </p:cNvSpPr>
          <p:nvPr>
            <p:ph sz="quarter" idx="1"/>
          </p:nvPr>
        </p:nvSpPr>
        <p:spPr>
          <a:xfrm>
            <a:off x="228600" y="1200150"/>
            <a:ext cx="8763000" cy="3810000"/>
          </a:xfrm>
        </p:spPr>
        <p:txBody>
          <a:bodyPr>
            <a:noAutofit/>
          </a:bodyPr>
          <a:lstStyle/>
          <a:p>
            <a:r>
              <a:rPr lang="en-US" sz="3200" dirty="0" smtClean="0"/>
              <a:t>14 Then </a:t>
            </a:r>
            <a:r>
              <a:rPr lang="en-US" sz="3200" dirty="0" smtClean="0"/>
              <a:t>the Spirit of the LORD came upon </a:t>
            </a:r>
            <a:r>
              <a:rPr lang="en-US" sz="3200" dirty="0" err="1" smtClean="0"/>
              <a:t>Jahaziel</a:t>
            </a:r>
            <a:r>
              <a:rPr lang="en-US" sz="3200" dirty="0" smtClean="0"/>
              <a:t>…</a:t>
            </a:r>
            <a:endParaRPr lang="en-US" sz="3200" dirty="0" smtClean="0"/>
          </a:p>
          <a:p>
            <a:r>
              <a:rPr lang="en-US" sz="3200" dirty="0" smtClean="0"/>
              <a:t> 15 And he said, "Listen, all you of Judah and you inhabitants of Jerusalem, and you, King Jehoshaphat! Thus says the LORD to you: 'Do not be afraid nor dismayed because of this great multitude, for the battle is not yours, but God's.</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20</a:t>
            </a:r>
            <a:endParaRPr lang="en-US" dirty="0"/>
          </a:p>
        </p:txBody>
      </p:sp>
      <p:sp>
        <p:nvSpPr>
          <p:cNvPr id="3" name="Content Placeholder 2"/>
          <p:cNvSpPr>
            <a:spLocks noGrp="1"/>
          </p:cNvSpPr>
          <p:nvPr>
            <p:ph sz="quarter" idx="1"/>
          </p:nvPr>
        </p:nvSpPr>
        <p:spPr>
          <a:xfrm>
            <a:off x="228600" y="1123950"/>
            <a:ext cx="8763000" cy="3886200"/>
          </a:xfrm>
        </p:spPr>
        <p:txBody>
          <a:bodyPr>
            <a:noAutofit/>
          </a:bodyPr>
          <a:lstStyle/>
          <a:p>
            <a:r>
              <a:rPr lang="en-US" sz="3200" dirty="0" smtClean="0"/>
              <a:t>16 </a:t>
            </a:r>
            <a:r>
              <a:rPr lang="en-US" sz="3200" dirty="0" smtClean="0"/>
              <a:t>'Tomorrow go down against them. They will surely come up by the Ascent of </a:t>
            </a:r>
            <a:r>
              <a:rPr lang="en-US" sz="3200" dirty="0" err="1" smtClean="0"/>
              <a:t>Ziz</a:t>
            </a:r>
            <a:r>
              <a:rPr lang="en-US" sz="3200" dirty="0" smtClean="0"/>
              <a:t>, and you will find them at the end of the brook before the Wilderness of </a:t>
            </a:r>
            <a:r>
              <a:rPr lang="en-US" sz="3200" dirty="0" err="1" smtClean="0"/>
              <a:t>Jeruel</a:t>
            </a:r>
            <a:r>
              <a:rPr lang="en-US" sz="3200" dirty="0" smtClean="0"/>
              <a:t>. </a:t>
            </a:r>
            <a:r>
              <a:rPr lang="en-US" sz="3200" baseline="30000" dirty="0" smtClean="0"/>
              <a:t>17</a:t>
            </a:r>
            <a:r>
              <a:rPr lang="en-US" sz="3200" dirty="0" smtClean="0"/>
              <a:t> </a:t>
            </a:r>
            <a:r>
              <a:rPr lang="en-US" sz="3200" dirty="0" smtClean="0"/>
              <a:t>You </a:t>
            </a:r>
            <a:r>
              <a:rPr lang="en-US" sz="3200" dirty="0" smtClean="0"/>
              <a:t>will not need to fight in this battle. Position yourselves, stand still and see the salvation of the </a:t>
            </a:r>
            <a:r>
              <a:rPr lang="en-US" sz="3200" dirty="0" smtClean="0"/>
              <a:t>LORD,… </a:t>
            </a:r>
            <a:r>
              <a:rPr lang="en-US" sz="3200" dirty="0" smtClean="0"/>
              <a:t>O Judah and Jerusalem!' Do not fear or be dismayed; tomorrow go out against them, for the LORD is with you."</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t>
            </a:r>
            <a:r>
              <a:rPr lang="en-US" dirty="0" err="1" smtClean="0"/>
              <a:t>Chonicles</a:t>
            </a:r>
            <a:r>
              <a:rPr lang="en-US" dirty="0" smtClean="0"/>
              <a:t> 20</a:t>
            </a:r>
            <a:endParaRPr lang="en-US" dirty="0"/>
          </a:p>
        </p:txBody>
      </p:sp>
      <p:sp>
        <p:nvSpPr>
          <p:cNvPr id="3" name="Content Placeholder 2"/>
          <p:cNvSpPr>
            <a:spLocks noGrp="1"/>
          </p:cNvSpPr>
          <p:nvPr>
            <p:ph sz="quarter" idx="1"/>
          </p:nvPr>
        </p:nvSpPr>
        <p:spPr/>
        <p:txBody>
          <a:bodyPr>
            <a:noAutofit/>
          </a:bodyPr>
          <a:lstStyle/>
          <a:p>
            <a:r>
              <a:rPr lang="en-US" sz="3300" dirty="0" smtClean="0"/>
              <a:t>20 So </a:t>
            </a:r>
            <a:r>
              <a:rPr lang="en-US" sz="3300" dirty="0" smtClean="0"/>
              <a:t>they rose early in the morning and went out into the Wilderness of </a:t>
            </a:r>
            <a:r>
              <a:rPr lang="en-US" sz="3300" dirty="0" err="1" smtClean="0"/>
              <a:t>Tekoa</a:t>
            </a:r>
            <a:r>
              <a:rPr lang="en-US" sz="3300" dirty="0" smtClean="0"/>
              <a:t>; and as they went out, Jehoshaphat stood and said, "Hear me, O Judah and you inhabitants of Jerusalem: Believe in the LORD your God, and you shall be established; believe His prophets, and you shall prosper."</a:t>
            </a:r>
            <a:endParaRPr lang="en-US" sz="33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20</a:t>
            </a:r>
            <a:endParaRPr lang="en-US" dirty="0"/>
          </a:p>
        </p:txBody>
      </p:sp>
      <p:sp>
        <p:nvSpPr>
          <p:cNvPr id="3" name="Content Placeholder 2"/>
          <p:cNvSpPr>
            <a:spLocks noGrp="1"/>
          </p:cNvSpPr>
          <p:nvPr>
            <p:ph sz="quarter" idx="1"/>
          </p:nvPr>
        </p:nvSpPr>
        <p:spPr/>
        <p:txBody>
          <a:bodyPr>
            <a:normAutofit/>
          </a:bodyPr>
          <a:lstStyle/>
          <a:p>
            <a:r>
              <a:rPr lang="en-US" sz="4000" dirty="0" smtClean="0"/>
              <a:t>24 So </a:t>
            </a:r>
            <a:r>
              <a:rPr lang="en-US" sz="4000" dirty="0" smtClean="0"/>
              <a:t>when Judah came to a place overlooking the wilderness, they looked toward the multitude; and there were their dead bodies, fallen on the earth. No one had escaped.</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See the source image"/>
          <p:cNvPicPr>
            <a:picLocks noChangeAspect="1" noChangeArrowheads="1"/>
          </p:cNvPicPr>
          <p:nvPr/>
        </p:nvPicPr>
        <p:blipFill>
          <a:blip r:embed="rId2" cstate="print"/>
          <a:srcRect/>
          <a:stretch>
            <a:fillRect/>
          </a:stretch>
        </p:blipFill>
        <p:spPr bwMode="auto">
          <a:xfrm>
            <a:off x="1752600" y="-171450"/>
            <a:ext cx="5538788" cy="515095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20</a:t>
            </a:r>
            <a:endParaRPr lang="en-US" dirty="0"/>
          </a:p>
        </p:txBody>
      </p:sp>
      <p:sp>
        <p:nvSpPr>
          <p:cNvPr id="3" name="Content Placeholder 2"/>
          <p:cNvSpPr>
            <a:spLocks noGrp="1"/>
          </p:cNvSpPr>
          <p:nvPr>
            <p:ph sz="quarter" idx="1"/>
          </p:nvPr>
        </p:nvSpPr>
        <p:spPr/>
        <p:txBody>
          <a:bodyPr>
            <a:normAutofit/>
          </a:bodyPr>
          <a:lstStyle/>
          <a:p>
            <a:r>
              <a:rPr lang="en-US" sz="4000" dirty="0" smtClean="0"/>
              <a:t>24 So </a:t>
            </a:r>
            <a:r>
              <a:rPr lang="en-US" sz="4000" dirty="0" smtClean="0"/>
              <a:t>when Judah came to a place overlooking the wilderness, they looked toward the multitude; and there were their dead bodies, fallen on the earth. No one had escaped.</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20</a:t>
            </a:r>
            <a:endParaRPr lang="en-US" dirty="0"/>
          </a:p>
        </p:txBody>
      </p:sp>
      <p:sp>
        <p:nvSpPr>
          <p:cNvPr id="3" name="Content Placeholder 2"/>
          <p:cNvSpPr>
            <a:spLocks noGrp="1"/>
          </p:cNvSpPr>
          <p:nvPr>
            <p:ph sz="quarter" idx="1"/>
          </p:nvPr>
        </p:nvSpPr>
        <p:spPr/>
        <p:txBody>
          <a:bodyPr>
            <a:normAutofit/>
          </a:bodyPr>
          <a:lstStyle/>
          <a:p>
            <a:r>
              <a:rPr lang="en-US" sz="3600" dirty="0" smtClean="0"/>
              <a:t>26 </a:t>
            </a:r>
            <a:r>
              <a:rPr lang="en-US" sz="3600" dirty="0" smtClean="0"/>
              <a:t>And on the fourth day they assembled in the Valley of </a:t>
            </a:r>
            <a:r>
              <a:rPr lang="en-US" sz="3600" dirty="0" err="1" smtClean="0"/>
              <a:t>Berachah</a:t>
            </a:r>
            <a:r>
              <a:rPr lang="en-US" sz="3600" dirty="0" smtClean="0"/>
              <a:t> [Blessing], </a:t>
            </a:r>
            <a:r>
              <a:rPr lang="en-US" sz="3600" dirty="0" smtClean="0"/>
              <a:t>for there they blessed the LORD; therefore the name of that place was called The Valley of </a:t>
            </a:r>
            <a:r>
              <a:rPr lang="en-US" sz="3600" dirty="0" err="1" smtClean="0"/>
              <a:t>Berachah</a:t>
            </a:r>
            <a:r>
              <a:rPr lang="en-US" sz="3600" dirty="0" smtClean="0"/>
              <a:t> until this day.</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Living Like King Jehoshaphat?</a:t>
            </a:r>
            <a:endParaRPr lang="en-US" dirty="0"/>
          </a:p>
        </p:txBody>
      </p:sp>
      <p:sp>
        <p:nvSpPr>
          <p:cNvPr id="3" name="Content Placeholder 2"/>
          <p:cNvSpPr>
            <a:spLocks noGrp="1"/>
          </p:cNvSpPr>
          <p:nvPr>
            <p:ph sz="quarter" idx="1"/>
          </p:nvPr>
        </p:nvSpPr>
        <p:spPr/>
        <p:txBody>
          <a:bodyPr>
            <a:normAutofit lnSpcReduction="10000"/>
          </a:bodyPr>
          <a:lstStyle/>
          <a:p>
            <a:pPr algn="ctr">
              <a:buNone/>
            </a:pPr>
            <a:r>
              <a:rPr lang="en-US" sz="5400" dirty="0" smtClean="0"/>
              <a:t>Taking delight in the ways of the Lord, </a:t>
            </a:r>
          </a:p>
          <a:p>
            <a:pPr algn="ctr">
              <a:buNone/>
            </a:pPr>
            <a:r>
              <a:rPr lang="en-US" sz="5400" dirty="0" smtClean="0"/>
              <a:t>Teaching God’s word,</a:t>
            </a:r>
          </a:p>
          <a:p>
            <a:pPr algn="ctr">
              <a:buNone/>
            </a:pPr>
            <a:r>
              <a:rPr lang="en-US" sz="5400" dirty="0" smtClean="0"/>
              <a:t>Trusting God completely.</a:t>
            </a:r>
          </a:p>
          <a:p>
            <a:pPr algn="ctr">
              <a:buNone/>
            </a:pPr>
            <a:endParaRPr lang="en-US" sz="5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Bible Says…</a:t>
            </a:r>
            <a:endParaRPr lang="en-US" dirty="0"/>
          </a:p>
        </p:txBody>
      </p:sp>
      <p:sp>
        <p:nvSpPr>
          <p:cNvPr id="3" name="Content Placeholder 2"/>
          <p:cNvSpPr>
            <a:spLocks noGrp="1"/>
          </p:cNvSpPr>
          <p:nvPr>
            <p:ph sz="quarter" idx="1"/>
          </p:nvPr>
        </p:nvSpPr>
        <p:spPr/>
        <p:txBody>
          <a:bodyPr>
            <a:normAutofit/>
          </a:bodyPr>
          <a:lstStyle/>
          <a:p>
            <a:r>
              <a:rPr lang="en-US" sz="4000" dirty="0" smtClean="0"/>
              <a:t>2Ch 20:32 And </a:t>
            </a:r>
            <a:r>
              <a:rPr lang="en-US" sz="4000" dirty="0" smtClean="0"/>
              <a:t>he [</a:t>
            </a:r>
            <a:r>
              <a:rPr lang="en-US" sz="4000" dirty="0" smtClean="0">
                <a:solidFill>
                  <a:srgbClr val="FF0000"/>
                </a:solidFill>
              </a:rPr>
              <a:t>Jehoshaphat</a:t>
            </a:r>
            <a:r>
              <a:rPr lang="en-US" sz="4000" dirty="0" smtClean="0"/>
              <a:t>] </a:t>
            </a:r>
            <a:r>
              <a:rPr lang="en-US" sz="4000" dirty="0" smtClean="0"/>
              <a:t>walked in the way of his father </a:t>
            </a:r>
            <a:r>
              <a:rPr lang="en-US" sz="4000" dirty="0" err="1" smtClean="0">
                <a:solidFill>
                  <a:srgbClr val="FF0000"/>
                </a:solidFill>
              </a:rPr>
              <a:t>Asa</a:t>
            </a:r>
            <a:r>
              <a:rPr lang="en-US" sz="4000" dirty="0" smtClean="0"/>
              <a:t>, and </a:t>
            </a:r>
            <a:r>
              <a:rPr lang="en-US" sz="4000" dirty="0" smtClean="0">
                <a:solidFill>
                  <a:srgbClr val="FF0000"/>
                </a:solidFill>
              </a:rPr>
              <a:t>did not turn aside from </a:t>
            </a:r>
            <a:r>
              <a:rPr lang="en-US" sz="4000" dirty="0" smtClean="0"/>
              <a:t>it, </a:t>
            </a:r>
            <a:r>
              <a:rPr lang="en-US" sz="4000" dirty="0" smtClean="0">
                <a:solidFill>
                  <a:srgbClr val="FF0000"/>
                </a:solidFill>
              </a:rPr>
              <a:t>doing what was right in the sight of the LORD</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a:t>
            </a:r>
            <a:endParaRPr lang="en-US" dirty="0"/>
          </a:p>
        </p:txBody>
      </p:sp>
      <p:sp>
        <p:nvSpPr>
          <p:cNvPr id="3" name="Content Placeholder 2"/>
          <p:cNvSpPr>
            <a:spLocks noGrp="1"/>
          </p:cNvSpPr>
          <p:nvPr>
            <p:ph sz="quarter" idx="1"/>
          </p:nvPr>
        </p:nvSpPr>
        <p:spPr>
          <a:xfrm>
            <a:off x="612648" y="1200150"/>
            <a:ext cx="8302752" cy="3810000"/>
          </a:xfrm>
        </p:spPr>
        <p:txBody>
          <a:bodyPr>
            <a:normAutofit lnSpcReduction="10000"/>
          </a:bodyPr>
          <a:lstStyle/>
          <a:p>
            <a:r>
              <a:rPr lang="en-US" sz="4000" dirty="0" smtClean="0"/>
              <a:t>Isn’t there something inside you that longs to be more like Jehoshaphat than </a:t>
            </a:r>
            <a:r>
              <a:rPr lang="en-US" sz="4000" dirty="0" err="1" smtClean="0"/>
              <a:t>Asa</a:t>
            </a:r>
            <a:r>
              <a:rPr lang="en-US" sz="4000" dirty="0" smtClean="0"/>
              <a:t>?</a:t>
            </a:r>
          </a:p>
          <a:p>
            <a:r>
              <a:rPr lang="en-US" sz="4000" dirty="0" smtClean="0"/>
              <a:t>A heart loyal to God is GREAT!</a:t>
            </a:r>
          </a:p>
          <a:p>
            <a:r>
              <a:rPr lang="en-US" sz="4000" dirty="0" smtClean="0"/>
              <a:t>But don’t you want one that fully trusts God, as well?  (</a:t>
            </a:r>
            <a:r>
              <a:rPr lang="en-US" sz="4000" i="1" dirty="0" smtClean="0"/>
              <a:t>cf. </a:t>
            </a:r>
            <a:r>
              <a:rPr lang="en-US" sz="4000" i="1" dirty="0" smtClean="0">
                <a:solidFill>
                  <a:srgbClr val="FF0000"/>
                </a:solidFill>
              </a:rPr>
              <a:t>Mark 9:24</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ee the source image"/>
          <p:cNvPicPr>
            <a:picLocks noChangeAspect="1" noChangeArrowheads="1"/>
          </p:cNvPicPr>
          <p:nvPr/>
        </p:nvPicPr>
        <p:blipFill>
          <a:blip r:embed="rId2" cstate="print"/>
          <a:srcRect/>
          <a:stretch>
            <a:fillRect/>
          </a:stretch>
        </p:blipFill>
        <p:spPr bwMode="auto">
          <a:xfrm>
            <a:off x="0" y="-1263598"/>
            <a:ext cx="9144000" cy="6926707"/>
          </a:xfrm>
          <a:prstGeom prst="rect">
            <a:avLst/>
          </a:prstGeom>
          <a:noFill/>
        </p:spPr>
      </p:pic>
      <p:sp>
        <p:nvSpPr>
          <p:cNvPr id="5" name="Down Arrow 4"/>
          <p:cNvSpPr/>
          <p:nvPr/>
        </p:nvSpPr>
        <p:spPr>
          <a:xfrm>
            <a:off x="8001000" y="1428750"/>
            <a:ext cx="11430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2Ch 15:1 ¶ Now the Spirit of God came upon </a:t>
            </a:r>
            <a:r>
              <a:rPr lang="en-US" dirty="0" err="1" smtClean="0"/>
              <a:t>Azariah</a:t>
            </a:r>
            <a:r>
              <a:rPr lang="en-US" dirty="0" smtClean="0"/>
              <a:t> the son of </a:t>
            </a:r>
            <a:r>
              <a:rPr lang="en-US" dirty="0" err="1" smtClean="0"/>
              <a:t>Oded</a:t>
            </a:r>
            <a:r>
              <a:rPr lang="en-US" dirty="0" smtClean="0"/>
              <a:t>.</a:t>
            </a:r>
          </a:p>
          <a:p>
            <a:r>
              <a:rPr lang="en-US" dirty="0" smtClean="0"/>
              <a:t> 2 And he went out to meet </a:t>
            </a:r>
            <a:r>
              <a:rPr lang="en-US" dirty="0" err="1" smtClean="0"/>
              <a:t>Asa</a:t>
            </a:r>
            <a:r>
              <a:rPr lang="en-US" dirty="0" smtClean="0"/>
              <a:t>, and said to him: "Hear me, </a:t>
            </a:r>
            <a:r>
              <a:rPr lang="en-US" dirty="0" err="1" smtClean="0"/>
              <a:t>Asa</a:t>
            </a:r>
            <a:r>
              <a:rPr lang="en-US" dirty="0" smtClean="0"/>
              <a:t>, and all Judah and Benjamin. The LORD is with you while you are with Him. If you seek Him, He will be found by you; but if you forsake Him, He will forsake you.</a:t>
            </a:r>
          </a:p>
          <a:p>
            <a:r>
              <a:rPr lang="en-US" dirty="0" smtClean="0"/>
              <a:t> 3 "For a long time Israel has been without the true God, without a teaching priest, and without law;</a:t>
            </a:r>
          </a:p>
          <a:p>
            <a:r>
              <a:rPr lang="en-US" dirty="0" smtClean="0"/>
              <a:t> 4 "but when in their trouble they turned to the LORD God of Israel, and sought Him, He was found by them.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153400" cy="3810000"/>
          </a:xfrm>
        </p:spPr>
        <p:txBody>
          <a:bodyPr>
            <a:normAutofit fontScale="92500" lnSpcReduction="20000"/>
          </a:bodyPr>
          <a:lstStyle/>
          <a:p>
            <a:r>
              <a:rPr lang="en-US" sz="3800" dirty="0" smtClean="0"/>
              <a:t>Now the Spirit of God came upon </a:t>
            </a:r>
            <a:r>
              <a:rPr lang="en-US" sz="3800" dirty="0" err="1" smtClean="0"/>
              <a:t>Azariah</a:t>
            </a:r>
            <a:r>
              <a:rPr lang="en-US" sz="3800" dirty="0" smtClean="0"/>
              <a:t> the son of </a:t>
            </a:r>
            <a:r>
              <a:rPr lang="en-US" sz="3800" dirty="0" err="1" smtClean="0"/>
              <a:t>Oded</a:t>
            </a:r>
            <a:r>
              <a:rPr lang="en-US" sz="3800" dirty="0" smtClean="0"/>
              <a:t>.</a:t>
            </a:r>
          </a:p>
          <a:p>
            <a:r>
              <a:rPr lang="en-US" sz="3800" dirty="0" smtClean="0"/>
              <a:t> 2 And he went out to meet </a:t>
            </a:r>
            <a:r>
              <a:rPr lang="en-US" sz="3800" dirty="0" err="1" smtClean="0"/>
              <a:t>Asa</a:t>
            </a:r>
            <a:r>
              <a:rPr lang="en-US" sz="3800" dirty="0" smtClean="0"/>
              <a:t>, and said to him: "Hear me, </a:t>
            </a:r>
            <a:r>
              <a:rPr lang="en-US" sz="3800" dirty="0" err="1" smtClean="0"/>
              <a:t>Asa</a:t>
            </a:r>
            <a:r>
              <a:rPr lang="en-US" sz="3800" dirty="0" smtClean="0"/>
              <a:t>, and all Judah and Benjamin. The LORD is with you while you are with Him. If you seek Him, He will be found by you; but if you forsake Him, He will forsake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153400" cy="3810000"/>
          </a:xfrm>
        </p:spPr>
        <p:txBody>
          <a:bodyPr>
            <a:normAutofit/>
          </a:bodyPr>
          <a:lstStyle/>
          <a:p>
            <a:r>
              <a:rPr lang="en-US" sz="3600" dirty="0" smtClean="0"/>
              <a:t>3 "For a long time Israel has been without the true God, without a teaching priest, and without law;</a:t>
            </a:r>
          </a:p>
          <a:p>
            <a:r>
              <a:rPr lang="en-US" sz="3600" dirty="0" smtClean="0"/>
              <a:t> 4 "but when in their trouble they turned to the LORD God of Israel, and sought Him, He was found by them.</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378952" cy="3810000"/>
          </a:xfrm>
        </p:spPr>
        <p:txBody>
          <a:bodyPr>
            <a:normAutofit fontScale="92500" lnSpcReduction="10000"/>
          </a:bodyPr>
          <a:lstStyle/>
          <a:p>
            <a:r>
              <a:rPr lang="en-US" sz="3600" dirty="0" smtClean="0"/>
              <a:t>5 </a:t>
            </a:r>
            <a:r>
              <a:rPr lang="en-US" sz="3600" dirty="0" smtClean="0"/>
              <a:t>"And in those times there was no peace to the one who went out, nor to the one who came in, but great turmoil was on all the inhabitants of the lands</a:t>
            </a:r>
            <a:r>
              <a:rPr lang="en-US" sz="3600" dirty="0" smtClean="0"/>
              <a:t>.  </a:t>
            </a:r>
            <a:r>
              <a:rPr lang="en-US" sz="3600" baseline="30000" dirty="0" smtClean="0"/>
              <a:t>6</a:t>
            </a:r>
            <a:r>
              <a:rPr lang="en-US" sz="3600" dirty="0" smtClean="0"/>
              <a:t> </a:t>
            </a:r>
            <a:r>
              <a:rPr lang="en-US" sz="3600" dirty="0" smtClean="0"/>
              <a:t>"So nation was destroyed by nation, and city by city, for God troubled them with every adversity</a:t>
            </a:r>
            <a:r>
              <a:rPr lang="en-US" sz="3600" dirty="0" smtClean="0"/>
              <a:t>.  </a:t>
            </a:r>
            <a:r>
              <a:rPr lang="en-US" sz="3600" baseline="30000" dirty="0" smtClean="0"/>
              <a:t>7</a:t>
            </a:r>
            <a:r>
              <a:rPr lang="en-US" sz="3600" dirty="0" smtClean="0"/>
              <a:t> </a:t>
            </a:r>
            <a:r>
              <a:rPr lang="en-US" sz="3600" dirty="0" smtClean="0"/>
              <a:t>"But you, be strong and do not let your hands be weak, for your work shall be rewarded!"</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Chronicles 15</a:t>
            </a:r>
            <a:endParaRPr lang="en-US" dirty="0"/>
          </a:p>
        </p:txBody>
      </p:sp>
      <p:sp>
        <p:nvSpPr>
          <p:cNvPr id="3" name="Content Placeholder 2"/>
          <p:cNvSpPr>
            <a:spLocks noGrp="1"/>
          </p:cNvSpPr>
          <p:nvPr>
            <p:ph sz="quarter" idx="1"/>
          </p:nvPr>
        </p:nvSpPr>
        <p:spPr>
          <a:xfrm>
            <a:off x="612648" y="1200150"/>
            <a:ext cx="8378952" cy="3810000"/>
          </a:xfrm>
        </p:spPr>
        <p:txBody>
          <a:bodyPr>
            <a:normAutofit fontScale="92500" lnSpcReduction="10000"/>
          </a:bodyPr>
          <a:lstStyle/>
          <a:p>
            <a:r>
              <a:rPr lang="en-US" sz="3600" dirty="0" smtClean="0"/>
              <a:t>8  </a:t>
            </a:r>
            <a:r>
              <a:rPr lang="en-US" sz="3600" dirty="0" smtClean="0"/>
              <a:t>And when </a:t>
            </a:r>
            <a:r>
              <a:rPr lang="en-US" sz="3600" dirty="0" err="1" smtClean="0"/>
              <a:t>Asa</a:t>
            </a:r>
            <a:r>
              <a:rPr lang="en-US" sz="3600" dirty="0" smtClean="0"/>
              <a:t> heard these words and the prophecy of </a:t>
            </a:r>
            <a:r>
              <a:rPr lang="en-US" sz="3600" dirty="0" err="1" smtClean="0"/>
              <a:t>Oded</a:t>
            </a:r>
            <a:r>
              <a:rPr lang="en-US" sz="3600" dirty="0" smtClean="0"/>
              <a:t> the prophet, he took courage, and removed the abominable idols from all the land of Judah and Benjamin and from the cities which he had taken in the mountains of Ephraim; and he restored the altar of the LORD that was before the vestibule of the LORD.</a:t>
            </a:r>
            <a:endParaRPr lang="en-US" sz="36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457</TotalTime>
  <Words>1747</Words>
  <Application>Microsoft Office PowerPoint</Application>
  <PresentationFormat>On-screen Show (16:9)</PresentationFormat>
  <Paragraphs>78</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Median</vt:lpstr>
      <vt:lpstr>Slide 1</vt:lpstr>
      <vt:lpstr>You Smell Like a Dog</vt:lpstr>
      <vt:lpstr>Slide 3</vt:lpstr>
      <vt:lpstr>Slide 4</vt:lpstr>
      <vt:lpstr>2 Chronicles 15</vt:lpstr>
      <vt:lpstr>2 Chronicles 15</vt:lpstr>
      <vt:lpstr>2 Chronicles 15</vt:lpstr>
      <vt:lpstr>2 Chronicles 15</vt:lpstr>
      <vt:lpstr>2 Chronicles 15</vt:lpstr>
      <vt:lpstr>2 Chronicles 15</vt:lpstr>
      <vt:lpstr>2 Chronicles 15</vt:lpstr>
      <vt:lpstr>2 Chronicles 15</vt:lpstr>
      <vt:lpstr>2 Chronicles 15</vt:lpstr>
      <vt:lpstr>2 Chronicles 16</vt:lpstr>
      <vt:lpstr>2 Chronicles 16</vt:lpstr>
      <vt:lpstr>2 Chronicles 16</vt:lpstr>
      <vt:lpstr>2 Chronicles 16</vt:lpstr>
      <vt:lpstr>2 Chronicles 16</vt:lpstr>
      <vt:lpstr>2 Chronicles 16</vt:lpstr>
      <vt:lpstr>Are You Living Like King Asa?</vt:lpstr>
      <vt:lpstr>2 Chronicles 17</vt:lpstr>
      <vt:lpstr>2 Chronicles 17</vt:lpstr>
      <vt:lpstr>2 Chronicles 18</vt:lpstr>
      <vt:lpstr>2 Chronicles 19</vt:lpstr>
      <vt:lpstr>2 Chronicles 20</vt:lpstr>
      <vt:lpstr>2 Chronicles 20</vt:lpstr>
      <vt:lpstr>2 Chronicles 20</vt:lpstr>
      <vt:lpstr>2 Chonicles 20</vt:lpstr>
      <vt:lpstr>2 Chronicles 20</vt:lpstr>
      <vt:lpstr>2 Chronicles 20</vt:lpstr>
      <vt:lpstr>2 Chronicles 20</vt:lpstr>
      <vt:lpstr>Are You Living Like King Jehoshaphat?</vt:lpstr>
      <vt:lpstr>The Bible Says…</vt:lpstr>
      <vt:lpstr>BUT!!!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dc:creator>
  <cp:lastModifiedBy>Maria</cp:lastModifiedBy>
  <cp:revision>13</cp:revision>
  <dcterms:created xsi:type="dcterms:W3CDTF">2018-07-29T13:29:14Z</dcterms:created>
  <dcterms:modified xsi:type="dcterms:W3CDTF">2018-07-29T21:06:31Z</dcterms:modified>
</cp:coreProperties>
</file>