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08" name="Shape 30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 txBox="1"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1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0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129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8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7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" name="Rectangle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1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5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172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Rectangle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1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182" name="Image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83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9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Text"/>
          <p:cNvSpPr txBox="1"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01" name="Body Level One…"/>
          <p:cNvSpPr txBox="1"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0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9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228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7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6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7" name="Rectangle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24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271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2" name="Rectangle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27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281" name="Image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282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9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Title Text"/>
          <p:cNvSpPr txBox="1"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0" name="Body Level One…"/>
          <p:cNvSpPr txBox="1"/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Rectangle"/>
          <p:cNvSpPr/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Rectangle"/>
          <p:cNvSpPr/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Image"/>
          <p:cNvSpPr/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1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12" name="go_t_nv.jpg" descr="go_t_nv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2" name="Body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53" name="to_the_ends_of_the_earth_std_c_nv.jpg" descr="to_the_ends_of_the_earth_std_c_nv.jpg"/>
          <p:cNvPicPr>
            <a:picLocks noChangeAspect="1"/>
          </p:cNvPicPr>
          <p:nvPr/>
        </p:nvPicPr>
        <p:blipFill>
          <a:blip r:embed="rId2">
            <a:extLst/>
          </a:blip>
          <a:srcRect l="1715" t="316" r="1715" b="31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Mark 16:15…"/>
          <p:cNvSpPr txBox="1"/>
          <p:nvPr/>
        </p:nvSpPr>
        <p:spPr>
          <a:xfrm>
            <a:off x="251085" y="-134037"/>
            <a:ext cx="8365254" cy="583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15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Mark 16:15</a:t>
            </a:r>
          </a:p>
          <a:p>
            <a:pPr marL="457199" indent="-457199">
              <a:buSzPct val="100000"/>
              <a:buFont typeface="Arial"/>
              <a:buChar char="•"/>
              <a:defRPr sz="315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Go into all the </a:t>
            </a:r>
            <a:r>
              <a:rPr u="sng"/>
              <a:t>world</a:t>
            </a:r>
            <a:r>
              <a:t>…</a:t>
            </a:r>
          </a:p>
          <a:p>
            <a:pPr marL="457199" indent="-457199">
              <a:buSzPct val="100000"/>
              <a:buFont typeface="Arial"/>
              <a:buChar char="•"/>
              <a:defRPr sz="3150" u="sng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Gospel</a:t>
            </a:r>
          </a:p>
          <a:p>
            <a:pPr lvl="1" marL="914400" indent="-457200">
              <a:buSzPct val="100000"/>
              <a:buFont typeface="Arial"/>
              <a:buChar char="•"/>
              <a:defRPr sz="315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What is the gospel (1 Cor. 15:4)?</a:t>
            </a:r>
          </a:p>
          <a:p>
            <a:pPr marL="454024" indent="-454024" defTabSz="914400">
              <a:spcBef>
                <a:spcPts val="2000"/>
              </a:spcBef>
              <a:buClr>
                <a:srgbClr val="A6A6A6"/>
              </a:buClr>
              <a:buSzPct val="90000"/>
              <a:buChar char=""/>
              <a:defRPr b="1" sz="3125">
                <a:solidFill>
                  <a:srgbClr val="FFFFFF"/>
                </a:solidFill>
              </a:defRPr>
            </a:pPr>
            <a:r>
              <a:t>Noun: </a:t>
            </a:r>
            <a:r>
              <a:t>euaggelion</a:t>
            </a:r>
            <a:r>
              <a:t> = “good news” or “glad tidings,” often translated “gospel.”</a:t>
            </a:r>
          </a:p>
          <a:p>
            <a:pPr marL="454024" indent="-454024" defTabSz="914400">
              <a:spcBef>
                <a:spcPts val="2000"/>
              </a:spcBef>
              <a:buClr>
                <a:srgbClr val="A6A6A6"/>
              </a:buClr>
              <a:buSzPct val="90000"/>
              <a:buChar char=""/>
              <a:defRPr b="1" sz="3125">
                <a:solidFill>
                  <a:srgbClr val="FFFFFF"/>
                </a:solidFill>
              </a:defRPr>
            </a:pPr>
            <a:r>
              <a:t>Verb: </a:t>
            </a:r>
            <a:r>
              <a:t>euaggelizomai </a:t>
            </a:r>
            <a:r>
              <a:t>= to “proclaim good news” or “announce glad tidings.”</a:t>
            </a:r>
            <a:endParaRPr sz="2800"/>
          </a:p>
          <a:p>
            <a:pPr defTabSz="914400">
              <a:spcBef>
                <a:spcPts val="2000"/>
              </a:spcBef>
              <a:defRPr sz="24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5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7" name="Body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58" name="to_the_ends_of_the_earth_std_c_nv.jpg" descr="to_the_ends_of_the_earth_std_c_nv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Luke 24:44-47…"/>
          <p:cNvSpPr txBox="1"/>
          <p:nvPr/>
        </p:nvSpPr>
        <p:spPr>
          <a:xfrm>
            <a:off x="389373" y="77328"/>
            <a:ext cx="8365254" cy="466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3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Luke 24:44-47</a:t>
            </a:r>
          </a:p>
          <a:p>
            <a:pPr marL="457200" indent="-457200">
              <a:buSzPct val="100000"/>
              <a:buFont typeface="Arial"/>
              <a:buChar char="•"/>
              <a:defRPr sz="33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Vs. 44 the authority of Jesus is rooted in the Scripture.</a:t>
            </a:r>
          </a:p>
          <a:p>
            <a:pPr marL="457200" indent="-457200">
              <a:buSzPct val="100000"/>
              <a:buFont typeface="Arial"/>
              <a:buChar char="•"/>
              <a:defRPr sz="33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Vs. 45 When he opens their mind to Scriptures, he points to what the Mission of God entails—Jesus and his message being proclaimed to the whole world!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5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2" name="Body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63" name="to_the_ends_of_the_earth_std_c_nv.jpg" descr="to_the_ends_of_the_earth_std_c_nv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Luke 24:44-47…"/>
          <p:cNvSpPr txBox="1"/>
          <p:nvPr/>
        </p:nvSpPr>
        <p:spPr>
          <a:xfrm>
            <a:off x="279270" y="204158"/>
            <a:ext cx="8365254" cy="456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Luke 24:44-47</a:t>
            </a:r>
          </a:p>
          <a:p>
            <a:pPr marL="457200" indent="-457200">
              <a:buSzPct val="100000"/>
              <a:buFont typeface="Arial"/>
              <a:buChar char="•"/>
              <a:defRPr sz="32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Vs. 46</a:t>
            </a:r>
          </a:p>
          <a:p>
            <a:pPr lvl="1" marL="914400" indent="-457200">
              <a:buSzPct val="100000"/>
              <a:buFont typeface="Arial"/>
              <a:buChar char="•"/>
              <a:defRPr sz="32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Centrality of the gospel</a:t>
            </a:r>
          </a:p>
          <a:p>
            <a:pPr lvl="1" marL="914400" indent="-457200">
              <a:buSzPct val="100000"/>
              <a:buFont typeface="Arial"/>
              <a:buChar char="•"/>
              <a:defRPr sz="32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3 verbs: suffer, rise, and be proclaimed</a:t>
            </a:r>
          </a:p>
          <a:p>
            <a:pPr marL="457200" indent="-457200">
              <a:buSzPct val="100000"/>
              <a:buFont typeface="Arial"/>
              <a:buChar char="•"/>
              <a:defRPr sz="32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Vs. 47</a:t>
            </a:r>
          </a:p>
          <a:p>
            <a:pPr lvl="1" marL="914400" indent="-457200">
              <a:buSzPct val="100000"/>
              <a:buFont typeface="Arial"/>
              <a:buChar char="•"/>
              <a:defRPr sz="32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Repentance and forgiveness of sins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6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67" name="Body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68" name="to_the_ends_of_the_earth_std_c_nv.jpg" descr="to_the_ends_of_the_earth_std_c_nv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Acts 1:8…"/>
          <p:cNvSpPr txBox="1"/>
          <p:nvPr/>
        </p:nvSpPr>
        <p:spPr>
          <a:xfrm>
            <a:off x="389373" y="147789"/>
            <a:ext cx="8365254" cy="4765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Acts 1:8</a:t>
            </a:r>
          </a:p>
          <a:p>
            <a:pPr lvl="1" marL="571500" indent="-571500">
              <a:buSzPct val="100000"/>
              <a:buFont typeface="Arial"/>
              <a:buChar char="•"/>
              <a:defRPr sz="32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Serves as an outline to Acts:</a:t>
            </a:r>
          </a:p>
          <a:p>
            <a:pPr lvl="2" marL="1371600" indent="-457200">
              <a:buSzPct val="100000"/>
              <a:buFont typeface="Arial"/>
              <a:buChar char="•"/>
              <a:defRPr sz="29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The Church Established at Jerusalem (Ch. 1-7)</a:t>
            </a:r>
          </a:p>
          <a:p>
            <a:pPr lvl="2" marL="1371600" indent="-457200">
              <a:buSzPct val="100000"/>
              <a:buFont typeface="Arial"/>
              <a:buChar char="•"/>
              <a:defRPr sz="29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The Church Enlarged to Judea and Samaria (Ch. 8-12)</a:t>
            </a:r>
          </a:p>
          <a:p>
            <a:pPr lvl="2" marL="1371600" indent="-457200">
              <a:buSzPct val="100000"/>
              <a:buFont typeface="Arial"/>
              <a:buChar char="•"/>
              <a:defRPr sz="29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The Church Expanded to the Ends of the Earth (Ch. 13-28)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2" name="Body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73" name="to_the_ends_of_the_earth_std_c_nv.jpg" descr="to_the_ends_of_the_earth_std_c_nv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Acts 1:8…"/>
          <p:cNvSpPr txBox="1"/>
          <p:nvPr/>
        </p:nvSpPr>
        <p:spPr>
          <a:xfrm>
            <a:off x="222901" y="-44864"/>
            <a:ext cx="8365254" cy="329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1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Acts 1:8</a:t>
            </a:r>
          </a:p>
          <a:p>
            <a:pPr lvl="1" marL="571500" indent="-571500">
              <a:buSzPct val="100000"/>
              <a:buFont typeface="Arial"/>
              <a:buChar char="•"/>
              <a:defRPr sz="3100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Witnesses</a:t>
            </a:r>
          </a:p>
          <a:p>
            <a:pPr lvl="2" marL="1028700" indent="-571500">
              <a:buSzPct val="100000"/>
              <a:buFont typeface="Arial"/>
              <a:buChar char="•"/>
              <a:defRPr sz="3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Eyewitness—one who can testify about what he had seen or heard (Acts 4:19).</a:t>
            </a:r>
          </a:p>
          <a:p>
            <a:pPr>
              <a:defRPr sz="31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7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7" name="Body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78" name="to_the_ends_of_the_earth_std_c_nv.jpg" descr="to_the_ends_of_the_earth_std_c_nv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79" name="His last command should be our first concern.…"/>
          <p:cNvSpPr txBox="1"/>
          <p:nvPr/>
        </p:nvSpPr>
        <p:spPr>
          <a:xfrm>
            <a:off x="321547" y="1227289"/>
            <a:ext cx="8365253" cy="288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32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His last command should be our first concern.</a:t>
            </a:r>
          </a:p>
          <a:p>
            <a:pPr>
              <a:defRPr sz="32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</a:p>
          <a:p>
            <a:pPr>
              <a:defRPr sz="3200">
                <a:solidFill>
                  <a:srgbClr val="FFFFFF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The church that lives for itself will die by itself.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7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32%"/>
          <p:cNvSpPr txBox="1"/>
          <p:nvPr/>
        </p:nvSpPr>
        <p:spPr>
          <a:xfrm>
            <a:off x="2860907" y="1667598"/>
            <a:ext cx="3425394" cy="213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3800">
                <a:solidFill>
                  <a:srgbClr val="FFFFFF"/>
                </a:solidFill>
              </a:defRPr>
            </a:lvl1pPr>
          </a:lstStyle>
          <a:p>
            <a:pPr/>
            <a:r>
              <a:t>32%</a:t>
            </a:r>
          </a:p>
        </p:txBody>
      </p:sp>
      <p:sp>
        <p:nvSpPr>
          <p:cNvPr id="382" name="World “Christian”…"/>
          <p:cNvSpPr txBox="1"/>
          <p:nvPr/>
        </p:nvSpPr>
        <p:spPr>
          <a:xfrm>
            <a:off x="2860907" y="3630233"/>
            <a:ext cx="3425394" cy="1031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200">
                <a:solidFill>
                  <a:srgbClr val="FFFFFF"/>
                </a:solidFill>
              </a:defRPr>
            </a:pPr>
            <a:r>
              <a:t>World “Christian”</a:t>
            </a:r>
          </a:p>
          <a:p>
            <a:pPr algn="ctr">
              <a:defRPr sz="3200">
                <a:solidFill>
                  <a:srgbClr val="FFFFFF"/>
                </a:solidFill>
              </a:defRPr>
            </a:pPr>
            <a:r>
              <a:t>Population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1/3"/>
          <p:cNvSpPr txBox="1"/>
          <p:nvPr/>
        </p:nvSpPr>
        <p:spPr>
          <a:xfrm>
            <a:off x="2860907" y="1667598"/>
            <a:ext cx="3425394" cy="213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3800">
                <a:solidFill>
                  <a:srgbClr val="FFFFFF"/>
                </a:solidFill>
              </a:defRPr>
            </a:lvl1pPr>
          </a:lstStyle>
          <a:p>
            <a:pPr/>
            <a:r>
              <a:t>1/3</a:t>
            </a:r>
          </a:p>
        </p:txBody>
      </p:sp>
      <p:sp>
        <p:nvSpPr>
          <p:cNvPr id="385" name="of…"/>
          <p:cNvSpPr txBox="1"/>
          <p:nvPr/>
        </p:nvSpPr>
        <p:spPr>
          <a:xfrm>
            <a:off x="2860907" y="3630233"/>
            <a:ext cx="3425394" cy="291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3200">
                <a:solidFill>
                  <a:srgbClr val="FFFFFF"/>
                </a:solidFill>
              </a:defRPr>
            </a:pPr>
            <a:r>
              <a:t>of</a:t>
            </a:r>
          </a:p>
          <a:p>
            <a:pPr algn="ctr">
              <a:defRPr sz="3200">
                <a:solidFill>
                  <a:srgbClr val="FFFFFF"/>
                </a:solidFill>
              </a:defRPr>
            </a:pPr>
            <a:r>
              <a:t>World’s Population</a:t>
            </a:r>
          </a:p>
          <a:p>
            <a:pPr algn="ctr">
              <a:defRPr sz="3200">
                <a:solidFill>
                  <a:srgbClr val="FFFFFF"/>
                </a:solidFill>
              </a:defRPr>
            </a:pPr>
            <a:r>
              <a:t>has never heard the basics of the Gospel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7505" y="828535"/>
            <a:ext cx="9379010" cy="52009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Body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90" name="image4.png" descr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536" y="224505"/>
            <a:ext cx="9072499" cy="6379102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94% of the world’s population recognize the Coca-Cola symbol."/>
          <p:cNvSpPr txBox="1"/>
          <p:nvPr/>
        </p:nvSpPr>
        <p:spPr>
          <a:xfrm>
            <a:off x="457200" y="1600199"/>
            <a:ext cx="2742863" cy="329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94% of the world’s population recognize the Coca-Cola symbol.</a:t>
            </a:r>
          </a:p>
        </p:txBody>
      </p:sp>
      <p:sp>
        <p:nvSpPr>
          <p:cNvPr id="392" name="The world has been reached in 119 years for profit’s sake."/>
          <p:cNvSpPr txBox="1"/>
          <p:nvPr/>
        </p:nvSpPr>
        <p:spPr>
          <a:xfrm>
            <a:off x="5771045" y="1600199"/>
            <a:ext cx="2742863" cy="329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6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The world has been reached in 119 years for profit’s sake.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_c_nv.jpg" descr="go_c_nv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15" name="The Great Commission"/>
          <p:cNvSpPr txBox="1"/>
          <p:nvPr>
            <p:ph type="title"/>
          </p:nvPr>
        </p:nvSpPr>
        <p:spPr>
          <a:xfrm>
            <a:off x="457200" y="240315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The Great Commission</a:t>
            </a:r>
          </a:p>
        </p:txBody>
      </p:sp>
      <p:sp>
        <p:nvSpPr>
          <p:cNvPr id="316" name="Matt. 28:18-20 – Make disciples…"/>
          <p:cNvSpPr txBox="1"/>
          <p:nvPr>
            <p:ph type="body" idx="1"/>
          </p:nvPr>
        </p:nvSpPr>
        <p:spPr>
          <a:xfrm>
            <a:off x="635059" y="1149794"/>
            <a:ext cx="8051742" cy="4976370"/>
          </a:xfrm>
          <a:prstGeom prst="rect">
            <a:avLst/>
          </a:prstGeom>
        </p:spPr>
        <p:txBody>
          <a:bodyPr/>
          <a:lstStyle/>
          <a:p>
            <a:pPr marL="342899" indent="-342899">
              <a:defRPr sz="3500">
                <a:solidFill>
                  <a:srgbClr val="FFFFFF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Matt. 28:18-20 – Make disciples</a:t>
            </a:r>
          </a:p>
          <a:p>
            <a:pPr marL="342899" indent="-342899">
              <a:defRPr sz="3500">
                <a:solidFill>
                  <a:srgbClr val="FFFFFF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Mark 16:15-16 – Preach </a:t>
            </a:r>
          </a:p>
          <a:p>
            <a:pPr marL="342899" indent="-342899">
              <a:defRPr sz="3500">
                <a:solidFill>
                  <a:srgbClr val="FFFFFF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Luke 24:46-48 – Be witnesses</a:t>
            </a:r>
          </a:p>
          <a:p>
            <a:pPr marL="342899" indent="-342899">
              <a:defRPr sz="3500">
                <a:solidFill>
                  <a:srgbClr val="FFFFFF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John 20:21-23 – Offer forgiveness</a:t>
            </a:r>
          </a:p>
          <a:p>
            <a:pPr marL="342899" indent="-342899">
              <a:defRPr sz="3500">
                <a:solidFill>
                  <a:srgbClr val="FFFFFF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Acts 1:8 – Be witnesses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5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96" name="go_t_nv.jpg" descr="go_t_nv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9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400" name="to_the_ends_of_the_earth_std_t_nv.jpg" descr="to_the_ends_of_the_earth_std_t_nv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19" name="Body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20" name="go_c_nv.jpg" descr="go_c_nv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1" name="What makes the Great Commission so Great?…"/>
          <p:cNvSpPr txBox="1"/>
          <p:nvPr/>
        </p:nvSpPr>
        <p:spPr>
          <a:xfrm>
            <a:off x="457200" y="305703"/>
            <a:ext cx="8229600" cy="5314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800">
                <a:solidFill>
                  <a:srgbClr val="FFFFFF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What makes the Great Commission so Great?</a:t>
            </a:r>
          </a:p>
          <a:p>
            <a:pPr marL="571500" indent="-571500">
              <a:buSzPct val="100000"/>
              <a:buFont typeface="Arial"/>
              <a:buChar char="•"/>
              <a:defRPr sz="3700">
                <a:solidFill>
                  <a:srgbClr val="FFFFFF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Explicit Commands</a:t>
            </a:r>
          </a:p>
          <a:p>
            <a:pPr marL="571500" indent="-571500">
              <a:buSzPct val="100000"/>
              <a:buFont typeface="Arial"/>
              <a:buChar char="•"/>
              <a:defRPr sz="3700">
                <a:solidFill>
                  <a:srgbClr val="FFFFFF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New Testament &gt; Old Testament</a:t>
            </a:r>
          </a:p>
          <a:p>
            <a:pPr marL="571500" indent="-571500">
              <a:buSzPct val="100000"/>
              <a:buFont typeface="Arial"/>
              <a:buChar char="•"/>
              <a:defRPr sz="3700">
                <a:solidFill>
                  <a:srgbClr val="FFFFFF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Jesus!</a:t>
            </a:r>
          </a:p>
          <a:p>
            <a:pPr marL="571500" indent="-571500">
              <a:buSzPct val="100000"/>
              <a:buFont typeface="Arial"/>
              <a:buChar char="•"/>
              <a:defRPr sz="3700">
                <a:solidFill>
                  <a:srgbClr val="FFFFFF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Their Placement suggests their strategic importance</a:t>
            </a:r>
          </a:p>
          <a:p>
            <a:pPr marL="571500" indent="-571500">
              <a:buSzPct val="100000"/>
              <a:buFont typeface="Arial"/>
              <a:buChar char="•"/>
              <a:defRPr sz="4000">
                <a:solidFill>
                  <a:srgbClr val="FFFFFF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2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4" name="Body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25" name="go_c_nv.jpg" descr="go_c_nv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Matthew 28:16-20…"/>
          <p:cNvSpPr txBox="1"/>
          <p:nvPr/>
        </p:nvSpPr>
        <p:spPr>
          <a:xfrm>
            <a:off x="457200" y="305702"/>
            <a:ext cx="8229600" cy="4501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000">
                <a:solidFill>
                  <a:srgbClr val="FFFFFF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Matthew 28:16-20</a:t>
            </a:r>
          </a:p>
          <a:p>
            <a:pPr marL="571500" indent="-571500">
              <a:buSzPct val="100000"/>
              <a:buFont typeface="Arial"/>
              <a:buChar char="•"/>
              <a:defRPr sz="3200">
                <a:solidFill>
                  <a:srgbClr val="FFFFFF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Gathered near the end of Jesus time on earth—significant moment</a:t>
            </a:r>
          </a:p>
          <a:p>
            <a:pPr marL="571500" indent="-571500">
              <a:buSzPct val="100000"/>
              <a:buFont typeface="Arial"/>
              <a:buChar char="•"/>
              <a:defRPr sz="3200">
                <a:solidFill>
                  <a:srgbClr val="FFFFFF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Vs. 18—based on the authority of Jesus</a:t>
            </a:r>
          </a:p>
          <a:p>
            <a:pPr lvl="1" marL="1028700" indent="-571500">
              <a:buSzPct val="100000"/>
              <a:buFont typeface="Arial"/>
              <a:buChar char="•"/>
              <a:defRPr sz="3200">
                <a:solidFill>
                  <a:srgbClr val="FFFFFF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Daniel 7:13-14</a:t>
            </a:r>
          </a:p>
          <a:p>
            <a:pPr lvl="1" marL="1028700" indent="-571500">
              <a:buSzPct val="100000"/>
              <a:buFont typeface="Arial"/>
              <a:buChar char="•"/>
              <a:defRPr sz="3200">
                <a:solidFill>
                  <a:srgbClr val="FFFFFF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We don’t go to conquer…we go in the name of the one who has already conquered.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2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29" name="Body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30" name="go_t_nt.jpg" descr="go_t_n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All Nations"/>
          <p:cNvSpPr txBox="1"/>
          <p:nvPr/>
        </p:nvSpPr>
        <p:spPr>
          <a:xfrm>
            <a:off x="2145471" y="1600200"/>
            <a:ext cx="4840185" cy="864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6000">
                <a:solidFill>
                  <a:srgbClr val="FFFFFF"/>
                </a:solidFill>
                <a:latin typeface="Copperplate"/>
                <a:ea typeface="Copperplate"/>
                <a:cs typeface="Copperplate"/>
                <a:sym typeface="Copperplate"/>
              </a:defRPr>
            </a:lvl1pPr>
          </a:lstStyle>
          <a:p>
            <a:pPr/>
            <a:r>
              <a:t>All Nations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4" name="Body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35" name="go_c_nv.jpg" descr="go_c_nv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Matthew 28:18-20…"/>
          <p:cNvSpPr txBox="1"/>
          <p:nvPr/>
        </p:nvSpPr>
        <p:spPr>
          <a:xfrm>
            <a:off x="457200" y="305702"/>
            <a:ext cx="8229600" cy="1455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000">
                <a:solidFill>
                  <a:srgbClr val="FFFFFF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Matthew 28:18-20</a:t>
            </a:r>
          </a:p>
          <a:p>
            <a:pPr marL="571500" indent="-571500">
              <a:buSzPct val="100000"/>
              <a:buFont typeface="Arial"/>
              <a:buChar char="•"/>
              <a:defRPr sz="3200">
                <a:solidFill>
                  <a:srgbClr val="FFFFFF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Vs. 20—Jesus isn’t just sending us, he is going with us!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39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40" name="go_t_nv.jpg" descr="go_t_nv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Tit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3" name="Body"/>
          <p:cNvSpPr txBox="1"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44" name="go_c_nv.jpg" descr="go_c_nv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45" name="John 20:21…"/>
          <p:cNvSpPr txBox="1"/>
          <p:nvPr/>
        </p:nvSpPr>
        <p:spPr>
          <a:xfrm>
            <a:off x="457200" y="305702"/>
            <a:ext cx="8229600" cy="3550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4000">
                <a:solidFill>
                  <a:srgbClr val="FFFFFF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John 20:21</a:t>
            </a:r>
          </a:p>
          <a:p>
            <a:pPr marL="571500" indent="-571500">
              <a:buSzPct val="100000"/>
              <a:buFont typeface="Arial"/>
              <a:buChar char="•"/>
              <a:defRPr sz="3200">
                <a:solidFill>
                  <a:srgbClr val="FFFFFF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The sent one becomes the sender.</a:t>
            </a:r>
          </a:p>
          <a:p>
            <a:pPr marL="571500" indent="-571500">
              <a:buSzPct val="100000"/>
              <a:buFont typeface="Arial"/>
              <a:buChar char="•"/>
              <a:defRPr sz="3200">
                <a:solidFill>
                  <a:srgbClr val="FFFFFF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Their mission proceeds from Jesus’ mission. They are sent because he has completed his mission.</a:t>
            </a:r>
          </a:p>
          <a:p>
            <a:pPr marL="571500" indent="-571500">
              <a:buSzPct val="100000"/>
              <a:buFont typeface="Arial"/>
              <a:buChar char="•"/>
              <a:defRPr sz="3200">
                <a:solidFill>
                  <a:srgbClr val="FFFFFF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Jesus being sent is the foundation for our sending.</a:t>
            </a:r>
          </a:p>
          <a:p>
            <a:pPr marL="571500" indent="-571500">
              <a:buSzPct val="100000"/>
              <a:buFont typeface="Arial"/>
              <a:buChar char="•"/>
              <a:defRPr sz="3200">
                <a:solidFill>
                  <a:srgbClr val="FFFFFF"/>
                </a:solidFill>
                <a:latin typeface="Copperplate"/>
                <a:ea typeface="Copperplate"/>
                <a:cs typeface="Copperplate"/>
                <a:sym typeface="Copperplate"/>
              </a:defRPr>
            </a:pPr>
            <a:r>
              <a:t>Jesus’ mission was a spiritual one.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4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Tit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8" name="Body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349" name="to_the_ends_of_the_earth_std_t_nv.jpg" descr="to_the_ends_of_the_earth_std_t_nv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