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25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9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32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1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2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5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6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4EC758-932D-43D9-A174-0598408D92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58D69C-11A0-4BB8-AA1B-AF22C4A90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8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513" y="1"/>
            <a:ext cx="7804597" cy="118485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Studies from</a:t>
            </a:r>
            <a:endParaRPr lang="en-US" sz="8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02980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5582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Text Romans 1-6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This section of Scripture, although addressing Jews and Gentiles, should resonate with us today.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Paul begins by highlighting the power of God: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Through the resurrection- 1:4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Through the gospel- 1:16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God’s power will be of comfort to those Paul addresses when we consider what he says next.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9" t="7471" r="12401" b="22423"/>
          <a:stretch/>
        </p:blipFill>
        <p:spPr>
          <a:xfrm>
            <a:off x="0" y="0"/>
            <a:ext cx="5767463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6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/>
              <a:t>ALL ARE SINNERS!!!!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The path to unrighteousness discussed in Romans 1 has been well documented.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What I’m afraid has not been as documented is the path to unrighteousness found in Romans 2.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There are obvious parallels demonstrated between the Gentile/Jew dynamic and the World/Church dynamic.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Let’s explore.</a:t>
            </a:r>
          </a:p>
          <a:p>
            <a:pPr marL="201168" lvl="1" indent="0">
              <a:buNone/>
            </a:pPr>
            <a:endParaRPr lang="en-US" sz="3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9" t="7471" r="12401" b="22423"/>
          <a:stretch/>
        </p:blipFill>
        <p:spPr>
          <a:xfrm>
            <a:off x="0" y="0"/>
            <a:ext cx="5767463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9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REBELLION 	VS. 	HYPOCRISY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auhaus 93" panose="04030905020B02020C02" pitchFamily="82" charset="0"/>
              </a:rPr>
              <a:t>Gentile/World path to unrighteousness</a:t>
            </a:r>
            <a:r>
              <a:rPr lang="en-US" sz="3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i="1" dirty="0" smtClean="0"/>
              <a:t>Christians can’t help but be disgusted by what we read in Romans 1 and what we see presently.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auhaus 93" panose="04030905020B02020C02" pitchFamily="82" charset="0"/>
              </a:rPr>
              <a:t>Jew/Church path to unrighteousness.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i="1" dirty="0" smtClean="0"/>
              <a:t>The World can’t help but be disgusted by what they observe currently as depicted in Romans 2.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i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9" t="7471" r="12401" b="22423"/>
          <a:stretch/>
        </p:blipFill>
        <p:spPr>
          <a:xfrm>
            <a:off x="0" y="0"/>
            <a:ext cx="5767463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9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Our Sanctimonious Approach</a:t>
            </a:r>
            <a:endParaRPr lang="en-US" sz="3600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Judge other’s sins- Rom. 2:1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Ignore our own sins- Rom. 2:2-3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Presume God’s kindness- Rom. 2:4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time we stop just playing church and started being the church!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time we stopped acting self-righteous and started acting with humility- Rom. 2:4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9" t="7471" r="12401" b="22423"/>
          <a:stretch/>
        </p:blipFill>
        <p:spPr>
          <a:xfrm>
            <a:off x="0" y="0"/>
            <a:ext cx="5767463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712647" cy="402336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Paul sums up the Jewish problem in Romans 2:24,</a:t>
            </a:r>
          </a:p>
          <a:p>
            <a:pPr algn="ctr"/>
            <a:r>
              <a:rPr lang="en-US" sz="3600" i="1" dirty="0" smtClean="0">
                <a:cs typeface="Aharoni" panose="02010803020104030203" pitchFamily="2" charset="-79"/>
              </a:rPr>
              <a:t>“For as it is written, ‘The name of God is </a:t>
            </a:r>
          </a:p>
          <a:p>
            <a:pPr algn="ctr"/>
            <a:r>
              <a:rPr lang="en-US" sz="3600" i="1" dirty="0">
                <a:cs typeface="Aharoni" panose="02010803020104030203" pitchFamily="2" charset="-79"/>
              </a:rPr>
              <a:t>b</a:t>
            </a:r>
            <a:r>
              <a:rPr lang="en-US" sz="3600" i="1" dirty="0" smtClean="0">
                <a:cs typeface="Aharoni" panose="02010803020104030203" pitchFamily="2" charset="-79"/>
              </a:rPr>
              <a:t>lasphemed among the Gentiles </a:t>
            </a:r>
          </a:p>
          <a:p>
            <a:pPr algn="ctr"/>
            <a:r>
              <a:rPr lang="en-US" sz="3600" i="1" dirty="0">
                <a:cs typeface="Aharoni" panose="02010803020104030203" pitchFamily="2" charset="-79"/>
              </a:rPr>
              <a:t>b</a:t>
            </a:r>
            <a:r>
              <a:rPr lang="en-US" sz="3600" i="1" dirty="0" smtClean="0">
                <a:cs typeface="Aharoni" panose="02010803020104030203" pitchFamily="2" charset="-79"/>
              </a:rPr>
              <a:t>ecause of you.’”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erlin Sans FB" panose="020E0602020502020306" pitchFamily="34" charset="0"/>
                <a:cs typeface="Aharoni" panose="02010803020104030203" pitchFamily="2" charset="-79"/>
              </a:rPr>
              <a:t>Would it be a real stretch to replace the words ‘Gentile and you’ with ‘world and the church’?</a:t>
            </a:r>
            <a:endParaRPr lang="en-US" sz="3600" dirty="0">
              <a:latin typeface="Berlin Sans FB" panose="020E0602020502020306" pitchFamily="34" charset="0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9" t="7471" r="12401" b="22423"/>
          <a:stretch/>
        </p:blipFill>
        <p:spPr>
          <a:xfrm>
            <a:off x="0" y="0"/>
            <a:ext cx="5767463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214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Aharoni</vt:lpstr>
      <vt:lpstr>Arial</vt:lpstr>
      <vt:lpstr>Arial Black</vt:lpstr>
      <vt:lpstr>Bauhaus 93</vt:lpstr>
      <vt:lpstr>Berlin Sans FB</vt:lpstr>
      <vt:lpstr>Calibri</vt:lpstr>
      <vt:lpstr>Calibri Light</vt:lpstr>
      <vt:lpstr>Wingdings</vt:lpstr>
      <vt:lpstr>Retrospect</vt:lpstr>
      <vt:lpstr>Studies from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from</dc:title>
  <dc:creator>Chris Pressnell</dc:creator>
  <cp:lastModifiedBy>Chris Pressnell</cp:lastModifiedBy>
  <cp:revision>12</cp:revision>
  <dcterms:created xsi:type="dcterms:W3CDTF">2015-09-25T21:25:02Z</dcterms:created>
  <dcterms:modified xsi:type="dcterms:W3CDTF">2015-09-25T23:32:15Z</dcterms:modified>
</cp:coreProperties>
</file>